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69.webp" ContentType="image/webp"/>
  <Override PartName="/ppt/media/image31.webp" ContentType="image/webp"/>
  <Override PartName="/ppt/media/image32.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53"/>
  </p:handoutMasterIdLst>
  <p:sldIdLst>
    <p:sldId id="256" r:id="rId3"/>
    <p:sldId id="257" r:id="rId4"/>
    <p:sldId id="258" r:id="rId6"/>
    <p:sldId id="259" r:id="rId7"/>
    <p:sldId id="260" r:id="rId8"/>
    <p:sldId id="261" r:id="rId9"/>
    <p:sldId id="262" r:id="rId10"/>
    <p:sldId id="263" r:id="rId11"/>
    <p:sldId id="264" r:id="rId12"/>
    <p:sldId id="265" r:id="rId13"/>
    <p:sldId id="266" r:id="rId14"/>
    <p:sldId id="305" r:id="rId15"/>
    <p:sldId id="30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8" r:id="rId47"/>
    <p:sldId id="300" r:id="rId48"/>
    <p:sldId id="301" r:id="rId49"/>
    <p:sldId id="302" r:id="rId50"/>
    <p:sldId id="304" r:id="rId51"/>
    <p:sldId id="303" r:id="rId52"/>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11.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28600" indent="-228600">
              <a:buAutoNum type="arabicPeriod"/>
            </a:pPr>
            <a:r>
              <a:rPr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企业发展到一定阶段，出现多个事业部，每个事业部都有各自数据，事业部之间的数据往往都各自存储，各自定义。每个事业部的数据就像一个个孤岛一样无法(或者极其困难)和企业内部的其他数据进行连接互动。"我们把这样的情况称为</a:t>
            </a:r>
            <a:r>
              <a:rPr b="1" u="sng" kern="0" dirty="0">
                <a:solidFill>
                  <a:srgbClr val="595959">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mn-ea"/>
              </a:rPr>
              <a:t>数据孤岛</a:t>
            </a:r>
            <a:r>
              <a:rPr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。简单说就是数据间</a:t>
            </a:r>
            <a:r>
              <a:rPr u="sng"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缺乏关联性</a:t>
            </a:r>
            <a:r>
              <a:rPr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，数据库彼此</a:t>
            </a:r>
            <a:r>
              <a:rPr u="sng"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无法兼容</a:t>
            </a:r>
            <a:r>
              <a:rPr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专业人士把数据孤岛分为物理性和逻辑性两种。物理性的数据孤岛指的是，数据在不同部门相互独立存储，独立维护，彼此间相互孤立，形成了物理上的孤岛。逻辑性的数据孤岛指的是，不同部门站在自己的角度对数据进行理解和定义，使得一些相同的数据被赋予了不同的含义，无形中加大了跨部门数据合作的沟通成本。</a:t>
            </a:r>
            <a:endParaRPr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endParaRPr>
          </a:p>
          <a:p>
            <a:pPr marL="228600" indent="-228600">
              <a:buAutoNum type="arabicPeriod"/>
            </a:pPr>
            <a:r>
              <a:rPr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计算范式就是和某种 用于执行计算任务的硬件结构相适应的计算风格</a:t>
            </a:r>
            <a:r>
              <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：分为集中式计算、并行计算、分布式计算、云计算几种。</a:t>
            </a:r>
            <a:endPar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endParaRPr>
          </a:p>
          <a:p>
            <a:pPr marL="228600" indent="-228600">
              <a:buAutoNum type="arabicPeriod"/>
            </a:pPr>
            <a:endPar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buNone/>
            </a:pPr>
            <a:r>
              <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（1）集中式计算：将所有计算资源集中在一个物理系统之内，所有资源（处理器、内存、存储器）是全部共享的，并紧耦合在一个集成式的操作系统中。例如：数据中心、超级计算机。</a:t>
            </a:r>
            <a:endPar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buNone/>
            </a:pPr>
            <a:r>
              <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（2）并行计算：所有处理器，可以是紧耦合于中心共享内存，也可以松耦合于分布式内存。处理器间通信通过共享内存或通过消息传递完成。</a:t>
            </a:r>
            <a:endPar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buNone/>
            </a:pPr>
            <a:r>
              <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（3）分布式计算：一个分布式系统由众多自治的计算机组成，各自拥有其私有内存，通过计算机网络通信，分布式系统中的信息交换通过消息传递的方式完成。</a:t>
            </a:r>
            <a:endPar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buNone/>
            </a:pPr>
            <a:r>
              <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4）云计算：一个互联网的资源可以是集中式的，也可以是分布式的。云采用分布式计算或并行计算，或两者兼有。云可以在集中的或分布式的大规模数据中心之上，由物理的或虚拟的计算资源构建。一些学者认为云计算是一种效用计算或服务计算形式。</a:t>
            </a:r>
            <a:endPar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endParaRPr>
          </a:p>
          <a:p>
            <a:pPr marL="228600" indent="-228600">
              <a:buAutoNum type="arabicPeriod"/>
            </a:pPr>
            <a:r>
              <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计算范式列举：</a:t>
            </a:r>
            <a:endPar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endParaRPr>
          </a:p>
          <a:p>
            <a:pPr marL="228600" indent="-228600">
              <a:buAutoNum type="arabicPeriod"/>
            </a:pPr>
            <a:r>
              <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Web服务、数据中心、效用计算、服务计算、网格计算、对等计算、云计算。</a:t>
            </a:r>
            <a:endPar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endParaRPr>
          </a:p>
          <a:p>
            <a:pPr marL="228600" indent="-228600">
              <a:buAutoNum type="arabicPeriod"/>
            </a:pPr>
            <a:endParaRPr lang="zh-CN" kern="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https://blog.csdn.net/fengbingchun/article/details/50274471</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人工智能</a:t>
            </a:r>
            <a:r>
              <a:rPr lang="en-US" altLang="zh-CN"/>
              <a:t>+</a:t>
            </a:r>
            <a:r>
              <a:rPr lang="zh-CN" altLang="en-US"/>
              <a:t>集成电路，人工智能相关</a:t>
            </a:r>
            <a:r>
              <a:rPr lang="zh-CN" altLang="en-US"/>
              <a:t>产业</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为什么要说</a:t>
            </a:r>
            <a:r>
              <a:rPr lang="zh-CN" altLang="en-US"/>
              <a:t>市场</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自架构，</a:t>
            </a:r>
            <a:r>
              <a:rPr lang="en-US" altLang="zh-CN"/>
              <a:t>GPU</a:t>
            </a:r>
            <a:r>
              <a:rPr lang="zh-CN" altLang="en-US"/>
              <a:t>，</a:t>
            </a:r>
            <a:r>
              <a:rPr lang="zh-CN" altLang="en-US"/>
              <a:t>类脑</a:t>
            </a:r>
            <a:endParaRPr lang="zh-CN" altLang="en-US"/>
          </a:p>
          <a:p>
            <a:r>
              <a:rPr lang="zh-CN" altLang="en-US"/>
              <a:t>燧原科技专注人工智能领域云端和边缘算力产品，灵汐科技是一家AI类脑计算芯片研发服务商；壁仞科技通用GPU芯片</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将自旋属性引入半导体器件中，用电子电荷和自旋共同作为信息的载体，称为电子自旋器件，已研制成功的自旋电子器件包括巨磁电阻、自旋阀、磁隧道结和磁性随机存取存储器。</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2" Type="http://schemas.openxmlformats.org/officeDocument/2006/relationships/slideLayout" Target="../slideLayouts/slideLayout1.xml"/><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0.jpeg"/><Relationship Id="rId3" Type="http://schemas.openxmlformats.org/officeDocument/2006/relationships/tags" Target="../tags/tag4.xml"/><Relationship Id="rId2" Type="http://schemas.openxmlformats.org/officeDocument/2006/relationships/image" Target="../media/image29.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32.webp"/><Relationship Id="rId3" Type="http://schemas.openxmlformats.org/officeDocument/2006/relationships/tags" Target="../tags/tag6.xml"/><Relationship Id="rId2" Type="http://schemas.openxmlformats.org/officeDocument/2006/relationships/image" Target="../media/image31.webp"/><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9" Type="http://schemas.openxmlformats.org/officeDocument/2006/relationships/image" Target="../media/image41.jpe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8" Type="http://schemas.openxmlformats.org/officeDocument/2006/relationships/slideLayout" Target="../slideLayouts/slideLayout1.xml"/><Relationship Id="rId27" Type="http://schemas.openxmlformats.org/officeDocument/2006/relationships/image" Target="../media/image59.jpeg"/><Relationship Id="rId26" Type="http://schemas.openxmlformats.org/officeDocument/2006/relationships/image" Target="../media/image58.jpeg"/><Relationship Id="rId25" Type="http://schemas.openxmlformats.org/officeDocument/2006/relationships/image" Target="../media/image57.jpeg"/><Relationship Id="rId24" Type="http://schemas.openxmlformats.org/officeDocument/2006/relationships/image" Target="../media/image56.jpeg"/><Relationship Id="rId23" Type="http://schemas.openxmlformats.org/officeDocument/2006/relationships/image" Target="../media/image55.jpeg"/><Relationship Id="rId22" Type="http://schemas.openxmlformats.org/officeDocument/2006/relationships/image" Target="../media/image54.jpeg"/><Relationship Id="rId21" Type="http://schemas.openxmlformats.org/officeDocument/2006/relationships/image" Target="../media/image53.jpeg"/><Relationship Id="rId20" Type="http://schemas.openxmlformats.org/officeDocument/2006/relationships/image" Target="../media/image52.jpeg"/><Relationship Id="rId2" Type="http://schemas.openxmlformats.org/officeDocument/2006/relationships/image" Target="../media/image34.png"/><Relationship Id="rId19" Type="http://schemas.openxmlformats.org/officeDocument/2006/relationships/image" Target="../media/image51.jpeg"/><Relationship Id="rId18" Type="http://schemas.openxmlformats.org/officeDocument/2006/relationships/image" Target="../media/image50.jpeg"/><Relationship Id="rId17" Type="http://schemas.openxmlformats.org/officeDocument/2006/relationships/image" Target="../media/image49.jpeg"/><Relationship Id="rId16" Type="http://schemas.openxmlformats.org/officeDocument/2006/relationships/image" Target="../media/image48.jpeg"/><Relationship Id="rId15" Type="http://schemas.openxmlformats.org/officeDocument/2006/relationships/image" Target="../media/image47.jpeg"/><Relationship Id="rId14" Type="http://schemas.openxmlformats.org/officeDocument/2006/relationships/image" Target="../media/image46.jpeg"/><Relationship Id="rId13" Type="http://schemas.openxmlformats.org/officeDocument/2006/relationships/image" Target="../media/image45.jpeg"/><Relationship Id="rId12" Type="http://schemas.openxmlformats.org/officeDocument/2006/relationships/image" Target="../media/image44.jpeg"/><Relationship Id="rId11" Type="http://schemas.openxmlformats.org/officeDocument/2006/relationships/image" Target="../media/image43.jpeg"/><Relationship Id="rId10" Type="http://schemas.openxmlformats.org/officeDocument/2006/relationships/image" Target="../media/image42.jpe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1.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21.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5" Type="http://schemas.openxmlformats.org/officeDocument/2006/relationships/slideLayout" Target="../slideLayouts/slideLayout1.xml"/><Relationship Id="rId14" Type="http://schemas.openxmlformats.org/officeDocument/2006/relationships/image" Target="../media/image80.png"/><Relationship Id="rId13" Type="http://schemas.openxmlformats.org/officeDocument/2006/relationships/image" Target="../media/image79.png"/><Relationship Id="rId12" Type="http://schemas.openxmlformats.org/officeDocument/2006/relationships/image" Target="../media/image78.png"/><Relationship Id="rId11" Type="http://schemas.openxmlformats.org/officeDocument/2006/relationships/image" Target="../media/image77.png"/><Relationship Id="rId10" Type="http://schemas.openxmlformats.org/officeDocument/2006/relationships/image" Target="../media/image76.png"/><Relationship Id="rId1"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5.png"/><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3" Type="http://schemas.openxmlformats.org/officeDocument/2006/relationships/image" Target="../media/image64.png"/><Relationship Id="rId2" Type="http://schemas.openxmlformats.org/officeDocument/2006/relationships/image" Target="../media/image91.png"/><Relationship Id="rId1" Type="http://schemas.openxmlformats.org/officeDocument/2006/relationships/image" Target="../media/image90.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4.png"/><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99.jpe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4.png"/><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image" Target="../media/image104.jpe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4.png"/><Relationship Id="rId7" Type="http://schemas.openxmlformats.org/officeDocument/2006/relationships/image" Target="../media/image116.jpeg"/><Relationship Id="rId6" Type="http://schemas.openxmlformats.org/officeDocument/2006/relationships/image" Target="../media/image115.jpeg"/><Relationship Id="rId5" Type="http://schemas.openxmlformats.org/officeDocument/2006/relationships/image" Target="../media/image114.png"/><Relationship Id="rId4" Type="http://schemas.openxmlformats.org/officeDocument/2006/relationships/image" Target="../media/image113.jpeg"/><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image" Target="../media/image110.jpe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jpeg"/><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image" Target="../media/image117.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125.jpeg"/><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122.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129.jpeg"/><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image" Target="../media/image126.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134.jpeg"/><Relationship Id="rId4" Type="http://schemas.openxmlformats.org/officeDocument/2006/relationships/image" Target="../media/image133.jpe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139.jpeg"/><Relationship Id="rId4" Type="http://schemas.openxmlformats.org/officeDocument/2006/relationships/image" Target="../media/image138.jpeg"/><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image" Target="../media/image135.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3.jpeg"/><Relationship Id="rId4" Type="http://schemas.openxmlformats.org/officeDocument/2006/relationships/image" Target="../media/image142.jpeg"/><Relationship Id="rId3" Type="http://schemas.openxmlformats.org/officeDocument/2006/relationships/image" Target="../media/image141.jpeg"/><Relationship Id="rId2" Type="http://schemas.openxmlformats.org/officeDocument/2006/relationships/image" Target="../media/image64.png"/><Relationship Id="rId1" Type="http://schemas.openxmlformats.org/officeDocument/2006/relationships/image" Target="../media/image14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144.png"/></Relationships>
</file>

<file path=ppt/slides/_rels/slide41.xml.rels><?xml version="1.0" encoding="UTF-8" standalone="yes"?>
<Relationships xmlns="http://schemas.openxmlformats.org/package/2006/relationships"><Relationship Id="rId9" Type="http://schemas.openxmlformats.org/officeDocument/2006/relationships/image" Target="../media/image153.jpeg"/><Relationship Id="rId8" Type="http://schemas.openxmlformats.org/officeDocument/2006/relationships/image" Target="../media/image152.png"/><Relationship Id="rId7" Type="http://schemas.openxmlformats.org/officeDocument/2006/relationships/image" Target="../media/image151.png"/><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3" Type="http://schemas.openxmlformats.org/officeDocument/2006/relationships/image" Target="../media/image147.png"/><Relationship Id="rId2" Type="http://schemas.openxmlformats.org/officeDocument/2006/relationships/image" Target="../media/image146.jpeg"/><Relationship Id="rId12" Type="http://schemas.openxmlformats.org/officeDocument/2006/relationships/slideLayout" Target="../slideLayouts/slideLayout1.xml"/><Relationship Id="rId11" Type="http://schemas.openxmlformats.org/officeDocument/2006/relationships/image" Target="../media/image121.png"/><Relationship Id="rId10" Type="http://schemas.openxmlformats.org/officeDocument/2006/relationships/image" Target="../media/image154.png"/><Relationship Id="rId1" Type="http://schemas.openxmlformats.org/officeDocument/2006/relationships/image" Target="../media/image145.jpeg"/></Relationships>
</file>

<file path=ppt/slides/_rels/slide42.xml.rels><?xml version="1.0" encoding="UTF-8" standalone="yes"?>
<Relationships xmlns="http://schemas.openxmlformats.org/package/2006/relationships"><Relationship Id="rId9" Type="http://schemas.openxmlformats.org/officeDocument/2006/relationships/image" Target="../media/image162.png"/><Relationship Id="rId8" Type="http://schemas.openxmlformats.org/officeDocument/2006/relationships/image" Target="../media/image161.png"/><Relationship Id="rId7" Type="http://schemas.openxmlformats.org/officeDocument/2006/relationships/image" Target="../media/image160.png"/><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3" Type="http://schemas.openxmlformats.org/officeDocument/2006/relationships/image" Target="../media/image64.png"/><Relationship Id="rId2" Type="http://schemas.openxmlformats.org/officeDocument/2006/relationships/image" Target="../media/image156.jpeg"/><Relationship Id="rId11" Type="http://schemas.openxmlformats.org/officeDocument/2006/relationships/slideLayout" Target="../slideLayouts/slideLayout1.xml"/><Relationship Id="rId10" Type="http://schemas.openxmlformats.org/officeDocument/2006/relationships/image" Target="../media/image163.png"/><Relationship Id="rId1" Type="http://schemas.openxmlformats.org/officeDocument/2006/relationships/image" Target="../media/image15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16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6.png"/><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7.jpeg"/><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8.png"/><Relationship Id="rId1" Type="http://schemas.openxmlformats.org/officeDocument/2006/relationships/tags" Target="../tags/tag9.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9.webp"/><Relationship Id="rId1" Type="http://schemas.openxmlformats.org/officeDocument/2006/relationships/tags" Target="../tags/tag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tretch>
            <a:fillRect/>
          </a:stretch>
        </p:blipFill>
        <p:spPr>
          <a:xfrm rot="21600000">
            <a:off x="0" y="0"/>
            <a:ext cx="12192000" cy="6858000"/>
          </a:xfrm>
          <a:prstGeom prst="rect">
            <a:avLst/>
          </a:prstGeom>
        </p:spPr>
      </p:pic>
      <p:sp>
        <p:nvSpPr>
          <p:cNvPr id="4" name="textbox 4"/>
          <p:cNvSpPr/>
          <p:nvPr/>
        </p:nvSpPr>
        <p:spPr>
          <a:xfrm>
            <a:off x="3734803" y="2832049"/>
            <a:ext cx="4752340" cy="1428114"/>
          </a:xfrm>
          <a:prstGeom prst="rect">
            <a:avLst/>
          </a:prstGeom>
        </p:spPr>
        <p:txBody>
          <a:bodyPr vert="horz" wrap="square" lIns="0" tIns="0" rIns="0" bIns="0"/>
          <a:lstStyle/>
          <a:p>
            <a:pPr algn="ctr" rtl="0" eaLnBrk="0">
              <a:lnSpc>
                <a:spcPct val="114000"/>
              </a:lnSpc>
            </a:pPr>
            <a:endParaRPr lang="en-US" altLang="en-US" sz="100" dirty="0"/>
          </a:p>
          <a:p>
            <a:pPr marL="1008380" indent="-995680" algn="ctr" rtl="0" eaLnBrk="0">
              <a:lnSpc>
                <a:spcPct val="131000"/>
              </a:lnSpc>
              <a:spcBef>
                <a:spcPts val="0"/>
              </a:spcBef>
            </a:pPr>
            <a:r>
              <a:rPr sz="3500" kern="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中国人工智能芯片</a:t>
            </a:r>
            <a:r>
              <a:rPr sz="3500"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endParaRPr sz="3500"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marL="1008380" indent="-995680" algn="ctr" rtl="0" eaLnBrk="0">
              <a:lnSpc>
                <a:spcPct val="131000"/>
              </a:lnSpc>
              <a:spcBef>
                <a:spcPts val="0"/>
              </a:spcBef>
            </a:pPr>
            <a:endParaRPr lang="en-US" sz="3500" kern="0" spc="7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2" name="table 152"/>
          <p:cNvGraphicFramePr>
            <a:graphicFrameLocks noGrp="1"/>
          </p:cNvGraphicFramePr>
          <p:nvPr/>
        </p:nvGraphicFramePr>
        <p:xfrm>
          <a:off x="294004" y="1566633"/>
          <a:ext cx="6198870" cy="4965065"/>
        </p:xfrm>
        <a:graphic>
          <a:graphicData uri="http://schemas.openxmlformats.org/drawingml/2006/table">
            <a:tbl>
              <a:tblPr/>
              <a:tblGrid>
                <a:gridCol w="6198870"/>
              </a:tblGrid>
              <a:tr h="4958715">
                <a:tc>
                  <a:txBody>
                    <a:bodyPr/>
                    <a:lstStyle/>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8000"/>
                        </a:lnSpc>
                      </a:pPr>
                      <a:endParaRPr lang="en-US" altLang="en-US" sz="100" dirty="0"/>
                    </a:p>
                    <a:p>
                      <a:pPr marL="928370" algn="l" rtl="0" eaLnBrk="0">
                        <a:lnSpc>
                          <a:spcPct val="94000"/>
                        </a:lnSpc>
                      </a:pPr>
                      <a:r>
                        <a:rPr sz="9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人工智能芯片国内投资事件数量</a:t>
                      </a:r>
                      <a:endParaRPr lang="en-US" altLang="en-US" sz="900" dirty="0"/>
                    </a:p>
                    <a:p>
                      <a:pPr marL="928370" algn="l" rtl="0" eaLnBrk="0">
                        <a:lnSpc>
                          <a:spcPts val="1260"/>
                        </a:lnSpc>
                      </a:pPr>
                      <a:r>
                        <a:rPr sz="9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人工智能芯片国内投资事件金</a:t>
                      </a:r>
                      <a:r>
                        <a:rPr sz="9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额（单位：</a:t>
                      </a:r>
                      <a:r>
                        <a:rPr sz="9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9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亿元）</a:t>
                      </a:r>
                      <a:endParaRPr lang="en-US" altLang="en-US" sz="900" dirty="0"/>
                    </a:p>
                  </a:txBody>
                  <a:tcPr marL="0" marR="0" marT="0" marB="0" vert="horz">
                    <a:lnL w="6350" cap="flat" cmpd="sng" algn="ctr">
                      <a:solidFill>
                        <a:srgbClr val="12739A"/>
                      </a:solidFill>
                      <a:prstDash val="solid"/>
                      <a:round/>
                      <a:headEnd type="none" w="med" len="med"/>
                      <a:tailEnd type="none" w="med" len="med"/>
                    </a:lnL>
                    <a:lnR w="6350" cap="flat" cmpd="sng" algn="ctr">
                      <a:solidFill>
                        <a:srgbClr val="12739A"/>
                      </a:solidFill>
                      <a:prstDash val="solid"/>
                      <a:round/>
                      <a:headEnd type="none" w="med" len="med"/>
                      <a:tailEnd type="none" w="med" len="med"/>
                    </a:lnR>
                    <a:lnT w="6350" cap="flat" cmpd="sng" algn="ctr">
                      <a:solidFill>
                        <a:srgbClr val="12739A"/>
                      </a:solidFill>
                      <a:prstDash val="solid"/>
                      <a:round/>
                      <a:headEnd type="none" w="med" len="med"/>
                      <a:tailEnd type="none" w="med" len="med"/>
                    </a:lnT>
                    <a:lnB w="6350" cap="flat" cmpd="sng" algn="ctr">
                      <a:solidFill>
                        <a:srgbClr val="12739A"/>
                      </a:solidFill>
                      <a:prstDash val="solid"/>
                      <a:round/>
                      <a:headEnd type="none" w="med" len="med"/>
                      <a:tailEnd type="none" w="med" len="med"/>
                    </a:lnB>
                  </a:tcPr>
                </a:tc>
              </a:tr>
            </a:tbl>
          </a:graphicData>
        </a:graphic>
      </p:graphicFrame>
      <p:grpSp>
        <p:nvGrpSpPr>
          <p:cNvPr id="14" name="group 14"/>
          <p:cNvGrpSpPr/>
          <p:nvPr/>
        </p:nvGrpSpPr>
        <p:grpSpPr>
          <a:xfrm rot="21600000">
            <a:off x="502919" y="502920"/>
            <a:ext cx="5897879" cy="5486400"/>
            <a:chOff x="0" y="0"/>
            <a:chExt cx="5897879" cy="5486400"/>
          </a:xfrm>
        </p:grpSpPr>
        <p:pic>
          <p:nvPicPr>
            <p:cNvPr id="154" name="picture 154"/>
            <p:cNvPicPr>
              <a:picLocks noChangeAspect="1"/>
            </p:cNvPicPr>
            <p:nvPr/>
          </p:nvPicPr>
          <p:blipFill>
            <a:blip r:embed="rId1"/>
            <a:stretch>
              <a:fillRect/>
            </a:stretch>
          </p:blipFill>
          <p:spPr>
            <a:xfrm rot="21600000">
              <a:off x="0" y="0"/>
              <a:ext cx="5897879" cy="5486400"/>
            </a:xfrm>
            <a:prstGeom prst="rect">
              <a:avLst/>
            </a:prstGeom>
          </p:spPr>
        </p:pic>
        <p:sp>
          <p:nvSpPr>
            <p:cNvPr id="156" name="textbox 156"/>
            <p:cNvSpPr/>
            <p:nvPr/>
          </p:nvSpPr>
          <p:spPr>
            <a:xfrm>
              <a:off x="-12700" y="-12700"/>
              <a:ext cx="5923279" cy="5511800"/>
            </a:xfrm>
            <a:prstGeom prst="rect">
              <a:avLst/>
            </a:prstGeom>
          </p:spPr>
          <p:txBody>
            <a:bodyPr vert="horz" wrap="square" lIns="0" tIns="0" rIns="0" bIns="0"/>
            <a:lstStyle/>
            <a:p>
              <a:pPr algn="l" rtl="0" eaLnBrk="0">
                <a:lnSpc>
                  <a:spcPct val="115000"/>
                </a:lnSpc>
              </a:pPr>
              <a:endParaRPr lang="en-US" altLang="en-US" sz="10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5000"/>
                </a:lnSpc>
              </a:pPr>
              <a:endParaRPr lang="en-US" altLang="en-US" sz="1000" dirty="0"/>
            </a:p>
            <a:p>
              <a:pPr marL="941705" algn="l" rtl="0" eaLnBrk="0">
                <a:lnSpc>
                  <a:spcPct val="85000"/>
                </a:lnSpc>
                <a:spcBef>
                  <a:spcPts val="5"/>
                </a:spcBef>
              </a:pP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2021年中国人工智能芯片交易事件</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及金额</a:t>
              </a:r>
              <a:endParaRPr lang="en-US" altLang="en-US" sz="1400" dirty="0"/>
            </a:p>
            <a:p>
              <a:pPr marL="2322195" algn="l" rtl="0" eaLnBrk="0">
                <a:lnSpc>
                  <a:spcPts val="1780"/>
                </a:lnSpc>
              </a:pPr>
              <a:r>
                <a:rPr sz="1400" b="1" kern="0" spc="-7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（截止2022年1月）</a:t>
              </a:r>
              <a:endParaRPr lang="en-US" altLang="en-US" sz="1400" dirty="0"/>
            </a:p>
          </p:txBody>
        </p:sp>
      </p:grpSp>
      <p:graphicFrame>
        <p:nvGraphicFramePr>
          <p:cNvPr id="158" name="table 158"/>
          <p:cNvGraphicFramePr>
            <a:graphicFrameLocks noGrp="1"/>
          </p:cNvGraphicFramePr>
          <p:nvPr/>
        </p:nvGraphicFramePr>
        <p:xfrm>
          <a:off x="6737350" y="1632039"/>
          <a:ext cx="5026025" cy="4899025"/>
        </p:xfrm>
        <a:graphic>
          <a:graphicData uri="http://schemas.openxmlformats.org/drawingml/2006/table">
            <a:tbl>
              <a:tblPr/>
              <a:tblGrid>
                <a:gridCol w="1259839"/>
                <a:gridCol w="1253489"/>
                <a:gridCol w="1252855"/>
                <a:gridCol w="1259839"/>
              </a:tblGrid>
              <a:tr h="319404">
                <a:tc>
                  <a:txBody>
                    <a:bodyPr/>
                    <a:lstStyle/>
                    <a:p>
                      <a:pPr algn="l" rtl="0" eaLnBrk="0">
                        <a:lnSpc>
                          <a:spcPct val="110000"/>
                        </a:lnSpc>
                      </a:pPr>
                      <a:endParaRPr lang="en-US" altLang="en-US" sz="400" dirty="0"/>
                    </a:p>
                    <a:p>
                      <a:pPr marL="459740" algn="l" rtl="0" eaLnBrk="0">
                        <a:lnSpc>
                          <a:spcPct val="84000"/>
                        </a:lnSpc>
                        <a:spcBef>
                          <a:spcPts val="0"/>
                        </a:spcBef>
                      </a:pPr>
                      <a:r>
                        <a:rPr sz="1400" b="1"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企业</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6000"/>
                        </a:lnSpc>
                      </a:pPr>
                      <a:endParaRPr lang="en-US" altLang="en-US" sz="400" dirty="0"/>
                    </a:p>
                    <a:p>
                      <a:pPr marL="465455" algn="l" rtl="0" eaLnBrk="0">
                        <a:lnSpc>
                          <a:spcPct val="85000"/>
                        </a:lnSpc>
                        <a:spcBef>
                          <a:spcPts val="0"/>
                        </a:spcBef>
                      </a:pPr>
                      <a:r>
                        <a:rPr sz="1400" b="1" kern="0" spc="-7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时间</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9000"/>
                        </a:lnSpc>
                      </a:pPr>
                      <a:endParaRPr lang="en-US" altLang="en-US" sz="400" dirty="0"/>
                    </a:p>
                    <a:p>
                      <a:pPr marL="465455" algn="l" rtl="0" eaLnBrk="0">
                        <a:lnSpc>
                          <a:spcPct val="85000"/>
                        </a:lnSpc>
                        <a:spcBef>
                          <a:spcPts val="5"/>
                        </a:spcBef>
                      </a:pPr>
                      <a:r>
                        <a:rPr sz="1400" b="1" kern="0" spc="-7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阶段</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0000"/>
                        </a:lnSpc>
                      </a:pPr>
                      <a:endParaRPr lang="en-US" altLang="en-US" sz="400" dirty="0"/>
                    </a:p>
                    <a:p>
                      <a:pPr marL="455295" algn="l" rtl="0" eaLnBrk="0">
                        <a:lnSpc>
                          <a:spcPct val="86000"/>
                        </a:lnSpc>
                        <a:spcBef>
                          <a:spcPts val="0"/>
                        </a:spcBef>
                      </a:pPr>
                      <a:r>
                        <a:rPr sz="1400" b="1"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金额</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r>
              <a:tr h="281304">
                <a:tc>
                  <a:txBody>
                    <a:bodyPr/>
                    <a:lstStyle/>
                    <a:p>
                      <a:pPr algn="l" rtl="0" eaLnBrk="0">
                        <a:lnSpc>
                          <a:spcPct val="123000"/>
                        </a:lnSpc>
                      </a:pPr>
                      <a:endParaRPr lang="en-US" altLang="en-US" sz="300" dirty="0"/>
                    </a:p>
                    <a:p>
                      <a:pPr marL="333375" algn="l" rtl="0" eaLnBrk="0">
                        <a:lnSpc>
                          <a:spcPct val="86000"/>
                        </a:lnSpc>
                        <a:spcBef>
                          <a:spcPts val="0"/>
                        </a:spcBef>
                      </a:pPr>
                      <a:r>
                        <a:rPr sz="1200" b="1" kern="0" spc="-20" dirty="0">
                          <a:solidFill>
                            <a:srgbClr val="FF0000">
                              <a:alpha val="100000"/>
                            </a:srgbClr>
                          </a:solidFill>
                          <a:latin typeface="微软雅黑" panose="020B0503020204020204" charset="-122"/>
                          <a:ea typeface="微软雅黑" panose="020B0503020204020204" charset="-122"/>
                          <a:cs typeface="微软雅黑" panose="020B0503020204020204" charset="-122"/>
                        </a:rPr>
                        <a:t>燧原科技</a:t>
                      </a:r>
                      <a:endParaRPr lang="en-US" altLang="en-US" sz="1200" b="1" kern="0" spc="-20" dirty="0">
                        <a:solidFill>
                          <a:srgbClr val="FF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8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2021-01-05</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1000"/>
                        </a:lnSpc>
                      </a:pPr>
                      <a:endParaRPr lang="en-US" altLang="en-US" sz="400" dirty="0"/>
                    </a:p>
                    <a:p>
                      <a:pPr marL="505460" algn="l" rtl="0" eaLnBrk="0">
                        <a:lnSpc>
                          <a:spcPct val="86000"/>
                        </a:lnSpc>
                        <a:spcBef>
                          <a:spcPts val="5"/>
                        </a:spcBef>
                      </a:pPr>
                      <a:r>
                        <a:rPr sz="1200" kern="0" spc="-40" dirty="0">
                          <a:solidFill>
                            <a:srgbClr val="595959">
                              <a:alpha val="100000"/>
                            </a:srgbClr>
                          </a:solidFill>
                          <a:latin typeface="Verdana" panose="020B0604030504040204"/>
                          <a:ea typeface="Verdana" panose="020B0604030504040204"/>
                          <a:cs typeface="Verdana" panose="020B0604030504040204"/>
                        </a:rPr>
                        <a:t>C</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3000"/>
                        </a:lnSpc>
                      </a:pPr>
                      <a:endParaRPr lang="en-US" altLang="en-US" sz="400" dirty="0"/>
                    </a:p>
                    <a:p>
                      <a:pPr marL="398145" algn="l" rtl="0" eaLnBrk="0">
                        <a:lnSpc>
                          <a:spcPct val="86000"/>
                        </a:lnSpc>
                        <a:spcBef>
                          <a:spcPts val="5"/>
                        </a:spcBef>
                      </a:pPr>
                      <a:r>
                        <a:rPr sz="1200" kern="0" spc="-50" dirty="0">
                          <a:solidFill>
                            <a:srgbClr val="595959">
                              <a:alpha val="100000"/>
                            </a:srgbClr>
                          </a:solidFill>
                          <a:latin typeface="Verdana" panose="020B0604030504040204"/>
                          <a:ea typeface="Verdana" panose="020B0604030504040204"/>
                          <a:cs typeface="Verdana" panose="020B0604030504040204"/>
                        </a:rPr>
                        <a:t>18</a:t>
                      </a:r>
                      <a:r>
                        <a:rPr sz="12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283209">
                <a:tc>
                  <a:txBody>
                    <a:bodyPr/>
                    <a:lstStyle/>
                    <a:p>
                      <a:pPr algn="l" rtl="0" eaLnBrk="0">
                        <a:lnSpc>
                          <a:spcPct val="116000"/>
                        </a:lnSpc>
                      </a:pPr>
                      <a:endParaRPr lang="en-US" altLang="en-US" sz="300" dirty="0"/>
                    </a:p>
                    <a:p>
                      <a:pPr marL="181610" algn="l" rtl="0" eaLnBrk="0">
                        <a:lnSpc>
                          <a:spcPct val="87000"/>
                        </a:lnSpc>
                        <a:spcBef>
                          <a:spcPts val="0"/>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沐曦集成电路</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8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2021-01-18</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1000"/>
                        </a:lnSpc>
                      </a:pPr>
                      <a:endParaRPr lang="en-US" altLang="en-US" sz="400" dirty="0"/>
                    </a:p>
                    <a:p>
                      <a:pPr marL="354330" algn="l" rtl="0" eaLnBrk="0">
                        <a:lnSpc>
                          <a:spcPct val="86000"/>
                        </a:lnSpc>
                        <a:spcBef>
                          <a:spcPts val="5"/>
                        </a:spcBef>
                      </a:pPr>
                      <a:r>
                        <a:rPr sz="1200" kern="0" spc="-30" dirty="0">
                          <a:solidFill>
                            <a:srgbClr val="595959">
                              <a:alpha val="100000"/>
                            </a:srgbClr>
                          </a:solidFill>
                          <a:latin typeface="Verdana" panose="020B0604030504040204"/>
                          <a:ea typeface="Verdana" panose="020B0604030504040204"/>
                          <a:cs typeface="Verdana" panose="020B0604030504040204"/>
                        </a:rPr>
                        <a:t>Pre-A</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2000"/>
                        </a:lnSpc>
                      </a:pPr>
                      <a:endParaRPr lang="en-US" altLang="en-US" sz="300" dirty="0"/>
                    </a:p>
                    <a:p>
                      <a:pPr marL="402590" algn="l" rtl="0" eaLnBrk="0">
                        <a:lnSpc>
                          <a:spcPct val="85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281940">
                <a:tc>
                  <a:txBody>
                    <a:bodyPr/>
                    <a:lstStyle/>
                    <a:p>
                      <a:pPr algn="l" rtl="0" eaLnBrk="0">
                        <a:lnSpc>
                          <a:spcPct val="118000"/>
                        </a:lnSpc>
                      </a:pPr>
                      <a:endParaRPr lang="en-US" altLang="en-US" sz="300" dirty="0"/>
                    </a:p>
                    <a:p>
                      <a:pPr marL="335280" algn="l" rtl="0" eaLnBrk="0">
                        <a:lnSpc>
                          <a:spcPct val="86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天数智芯</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8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2021-03-01</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1000"/>
                        </a:lnSpc>
                      </a:pPr>
                      <a:endParaRPr lang="en-US" altLang="en-US" sz="400" dirty="0"/>
                    </a:p>
                    <a:p>
                      <a:pPr marL="505460" algn="l" rtl="0" eaLnBrk="0">
                        <a:lnSpc>
                          <a:spcPct val="86000"/>
                        </a:lnSpc>
                        <a:spcBef>
                          <a:spcPts val="5"/>
                        </a:spcBef>
                      </a:pPr>
                      <a:r>
                        <a:rPr sz="1200" kern="0" spc="-40" dirty="0">
                          <a:solidFill>
                            <a:srgbClr val="595959">
                              <a:alpha val="100000"/>
                            </a:srgbClr>
                          </a:solidFill>
                          <a:latin typeface="Verdana" panose="020B0604030504040204"/>
                          <a:ea typeface="Verdana" panose="020B0604030504040204"/>
                          <a:cs typeface="Verdana" panose="020B0604030504040204"/>
                        </a:rPr>
                        <a:t>C</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3000"/>
                        </a:lnSpc>
                      </a:pPr>
                      <a:endParaRPr lang="en-US" altLang="en-US" sz="400" dirty="0"/>
                    </a:p>
                    <a:p>
                      <a:pPr marL="398145" algn="l" rtl="0" eaLnBrk="0">
                        <a:lnSpc>
                          <a:spcPct val="86000"/>
                        </a:lnSpc>
                        <a:spcBef>
                          <a:spcPts val="5"/>
                        </a:spcBef>
                      </a:pPr>
                      <a:r>
                        <a:rPr sz="1200" kern="0" spc="-50" dirty="0">
                          <a:solidFill>
                            <a:srgbClr val="595959">
                              <a:alpha val="100000"/>
                            </a:srgbClr>
                          </a:solidFill>
                          <a:latin typeface="Verdana" panose="020B0604030504040204"/>
                          <a:ea typeface="Verdana" panose="020B0604030504040204"/>
                          <a:cs typeface="Verdana" panose="020B0604030504040204"/>
                        </a:rPr>
                        <a:t>12</a:t>
                      </a:r>
                      <a:r>
                        <a:rPr sz="12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281940">
                <a:tc>
                  <a:txBody>
                    <a:bodyPr/>
                    <a:lstStyle/>
                    <a:p>
                      <a:pPr algn="l" rtl="0" eaLnBrk="0">
                        <a:lnSpc>
                          <a:spcPct val="119000"/>
                        </a:lnSpc>
                      </a:pPr>
                      <a:endParaRPr lang="en-US" altLang="en-US" sz="300" dirty="0"/>
                    </a:p>
                    <a:p>
                      <a:pPr marL="332740" algn="l" rtl="0" eaLnBrk="0">
                        <a:lnSpc>
                          <a:spcPct val="87000"/>
                        </a:lnSpc>
                        <a:spcBef>
                          <a:spcPts val="5"/>
                        </a:spcBef>
                      </a:pPr>
                      <a:r>
                        <a:rPr sz="1200" b="1" kern="0" spc="-20" dirty="0">
                          <a:solidFill>
                            <a:srgbClr val="FF0000">
                              <a:alpha val="100000"/>
                            </a:srgbClr>
                          </a:solidFill>
                          <a:latin typeface="微软雅黑" panose="020B0503020204020204" charset="-122"/>
                          <a:ea typeface="微软雅黑" panose="020B0503020204020204" charset="-122"/>
                          <a:cs typeface="微软雅黑" panose="020B0503020204020204" charset="-122"/>
                        </a:rPr>
                        <a:t>壁仞科技</a:t>
                      </a:r>
                      <a:endParaRPr lang="en-US" altLang="en-US" sz="1200" b="1" kern="0" spc="-20" dirty="0">
                        <a:solidFill>
                          <a:srgbClr val="FF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8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2021-03-30</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1000"/>
                        </a:lnSpc>
                      </a:pPr>
                      <a:endParaRPr lang="en-US" altLang="en-US" sz="400" dirty="0"/>
                    </a:p>
                    <a:p>
                      <a:pPr marL="512445" algn="l" rtl="0" eaLnBrk="0">
                        <a:lnSpc>
                          <a:spcPct val="86000"/>
                        </a:lnSpc>
                        <a:spcBef>
                          <a:spcPts val="5"/>
                        </a:spcBef>
                      </a:pPr>
                      <a:r>
                        <a:rPr sz="1200" kern="0" spc="-70" dirty="0">
                          <a:solidFill>
                            <a:srgbClr val="595959">
                              <a:alpha val="100000"/>
                            </a:srgbClr>
                          </a:solidFill>
                          <a:latin typeface="Verdana" panose="020B0604030504040204"/>
                          <a:ea typeface="Verdana" panose="020B0604030504040204"/>
                          <a:cs typeface="Verdana" panose="020B0604030504040204"/>
                        </a:rPr>
                        <a:t>B</a:t>
                      </a:r>
                      <a:r>
                        <a:rPr sz="12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2000"/>
                        </a:lnSpc>
                      </a:pPr>
                      <a:endParaRPr lang="en-US" altLang="en-US" sz="300" dirty="0"/>
                    </a:p>
                    <a:p>
                      <a:pPr marL="326390" algn="l" rtl="0" eaLnBrk="0">
                        <a:lnSpc>
                          <a:spcPct val="85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数十亿元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280670">
                <a:tc>
                  <a:txBody>
                    <a:bodyPr/>
                    <a:lstStyle/>
                    <a:p>
                      <a:pPr algn="l" rtl="0" eaLnBrk="0">
                        <a:lnSpc>
                          <a:spcPct val="120000"/>
                        </a:lnSpc>
                      </a:pPr>
                      <a:endParaRPr lang="en-US" altLang="en-US" sz="300" dirty="0"/>
                    </a:p>
                    <a:p>
                      <a:pPr marL="183515" algn="l" rtl="0" eaLnBrk="0">
                        <a:lnSpc>
                          <a:spcPct val="86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智砹芯半导体</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8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2021-04-07</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1000"/>
                        </a:lnSpc>
                      </a:pPr>
                      <a:endParaRPr lang="en-US" altLang="en-US" sz="400" dirty="0"/>
                    </a:p>
                    <a:p>
                      <a:pPr marL="500380" algn="l" rtl="0" eaLnBrk="0">
                        <a:lnSpc>
                          <a:spcPct val="86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A</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2000"/>
                        </a:lnSpc>
                      </a:pPr>
                      <a:endParaRPr lang="en-US" altLang="en-US" sz="300" dirty="0"/>
                    </a:p>
                    <a:p>
                      <a:pPr marL="402590" algn="l" rtl="0" eaLnBrk="0">
                        <a:lnSpc>
                          <a:spcPct val="85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282575">
                <a:tc>
                  <a:txBody>
                    <a:bodyPr/>
                    <a:lstStyle/>
                    <a:p>
                      <a:pPr algn="l" rtl="0" eaLnBrk="0">
                        <a:lnSpc>
                          <a:spcPct val="124000"/>
                        </a:lnSpc>
                      </a:pPr>
                      <a:endParaRPr lang="en-US" altLang="en-US" sz="300" dirty="0"/>
                    </a:p>
                    <a:p>
                      <a:pPr marL="409575" algn="l" rtl="0" eaLnBrk="0">
                        <a:lnSpc>
                          <a:spcPct val="85000"/>
                        </a:lnSpc>
                        <a:spcBef>
                          <a:spcPts val="5"/>
                        </a:spcBef>
                      </a:pPr>
                      <a:r>
                        <a:rPr sz="1200" b="1" kern="0" spc="-20" dirty="0">
                          <a:solidFill>
                            <a:srgbClr val="FF0000">
                              <a:alpha val="100000"/>
                            </a:srgbClr>
                          </a:solidFill>
                          <a:latin typeface="微软雅黑" panose="020B0503020204020204" charset="-122"/>
                          <a:ea typeface="微软雅黑" panose="020B0503020204020204" charset="-122"/>
                          <a:cs typeface="微软雅黑" panose="020B0503020204020204" charset="-122"/>
                        </a:rPr>
                        <a:t>地平线</a:t>
                      </a:r>
                      <a:endParaRPr lang="en-US" altLang="en-US" sz="1200" b="1" kern="0" spc="-20" dirty="0">
                        <a:solidFill>
                          <a:srgbClr val="FF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9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2021-06-10</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8000"/>
                        </a:lnSpc>
                      </a:pPr>
                      <a:endParaRPr lang="en-US" altLang="en-US" sz="400" dirty="0"/>
                    </a:p>
                    <a:p>
                      <a:pPr marL="429260" algn="l" rtl="0" eaLnBrk="0">
                        <a:lnSpc>
                          <a:spcPct val="85000"/>
                        </a:lnSpc>
                        <a:spcBef>
                          <a:spcPts val="5"/>
                        </a:spcBef>
                      </a:pPr>
                      <a:r>
                        <a:rPr sz="1200" kern="0" spc="-30" dirty="0">
                          <a:solidFill>
                            <a:srgbClr val="595959">
                              <a:alpha val="100000"/>
                            </a:srgbClr>
                          </a:solidFill>
                          <a:latin typeface="Verdana" panose="020B0604030504040204"/>
                          <a:ea typeface="Verdana" panose="020B0604030504040204"/>
                          <a:cs typeface="Verdana" panose="020B0604030504040204"/>
                        </a:rPr>
                        <a:t>C</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系列</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1000"/>
                        </a:lnSpc>
                      </a:pPr>
                      <a:endParaRPr lang="en-US" altLang="en-US" sz="400" dirty="0"/>
                    </a:p>
                    <a:p>
                      <a:pPr marL="321945" algn="l" rtl="0" eaLnBrk="0">
                        <a:lnSpc>
                          <a:spcPct val="87000"/>
                        </a:lnSpc>
                        <a:spcBef>
                          <a:spcPts val="5"/>
                        </a:spcBef>
                      </a:pPr>
                      <a:r>
                        <a:rPr sz="1200" kern="0" spc="-40" dirty="0">
                          <a:solidFill>
                            <a:srgbClr val="595959">
                              <a:alpha val="100000"/>
                            </a:srgbClr>
                          </a:solidFill>
                          <a:latin typeface="Verdana" panose="020B0604030504040204"/>
                          <a:ea typeface="Verdana" panose="020B0604030504040204"/>
                          <a:cs typeface="Verdana" panose="020B0604030504040204"/>
                        </a:rPr>
                        <a:t>15</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亿美元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281940">
                <a:tc>
                  <a:txBody>
                    <a:bodyPr/>
                    <a:lstStyle/>
                    <a:p>
                      <a:pPr algn="l" rtl="0" eaLnBrk="0">
                        <a:lnSpc>
                          <a:spcPct val="119000"/>
                        </a:lnSpc>
                      </a:pPr>
                      <a:endParaRPr lang="en-US" altLang="en-US" sz="300" dirty="0"/>
                    </a:p>
                    <a:p>
                      <a:pPr marL="333375" algn="l" rtl="0" eaLnBrk="0">
                        <a:lnSpc>
                          <a:spcPct val="86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埃瓦智能</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9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2021-07-16</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2000"/>
                        </a:lnSpc>
                      </a:pPr>
                      <a:endParaRPr lang="en-US" altLang="en-US" sz="400" dirty="0"/>
                    </a:p>
                    <a:p>
                      <a:pPr marL="500380" algn="l" rtl="0" eaLnBrk="0">
                        <a:lnSpc>
                          <a:spcPct val="86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A</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4000"/>
                        </a:lnSpc>
                      </a:pPr>
                      <a:endParaRPr lang="en-US" altLang="en-US" sz="300" dirty="0"/>
                    </a:p>
                    <a:p>
                      <a:pPr marL="402590" algn="l" rtl="0" eaLnBrk="0">
                        <a:lnSpc>
                          <a:spcPct val="85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281304">
                <a:tc>
                  <a:txBody>
                    <a:bodyPr/>
                    <a:lstStyle/>
                    <a:p>
                      <a:pPr algn="l" rtl="0" eaLnBrk="0">
                        <a:lnSpc>
                          <a:spcPct val="122000"/>
                        </a:lnSpc>
                      </a:pPr>
                      <a:endParaRPr lang="en-US" altLang="en-US" sz="300" dirty="0"/>
                    </a:p>
                    <a:p>
                      <a:pPr marL="335915" algn="l" rtl="0" eaLnBrk="0">
                        <a:lnSpc>
                          <a:spcPct val="86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星云智联</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9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2021-07-23</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2000"/>
                        </a:lnSpc>
                      </a:pPr>
                      <a:endParaRPr lang="en-US" altLang="en-US" sz="400" dirty="0"/>
                    </a:p>
                    <a:p>
                      <a:pPr marL="354330" algn="l" rtl="0" eaLnBrk="0">
                        <a:lnSpc>
                          <a:spcPct val="86000"/>
                        </a:lnSpc>
                        <a:spcBef>
                          <a:spcPts val="5"/>
                        </a:spcBef>
                      </a:pPr>
                      <a:r>
                        <a:rPr sz="1200" kern="0" spc="-30" dirty="0">
                          <a:solidFill>
                            <a:srgbClr val="595959">
                              <a:alpha val="100000"/>
                            </a:srgbClr>
                          </a:solidFill>
                          <a:latin typeface="Verdana" panose="020B0604030504040204"/>
                          <a:ea typeface="Verdana" panose="020B0604030504040204"/>
                          <a:cs typeface="Verdana" panose="020B0604030504040204"/>
                        </a:rPr>
                        <a:t>Pre-A</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4000"/>
                        </a:lnSpc>
                      </a:pPr>
                      <a:endParaRPr lang="en-US" altLang="en-US" sz="300" dirty="0"/>
                    </a:p>
                    <a:p>
                      <a:pPr marL="402590" algn="l" rtl="0" eaLnBrk="0">
                        <a:lnSpc>
                          <a:spcPct val="85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281939">
                <a:tc>
                  <a:txBody>
                    <a:bodyPr/>
                    <a:lstStyle/>
                    <a:p>
                      <a:pPr algn="l" rtl="0" eaLnBrk="0">
                        <a:lnSpc>
                          <a:spcPct val="121000"/>
                        </a:lnSpc>
                      </a:pPr>
                      <a:endParaRPr lang="en-US" altLang="en-US" sz="300" dirty="0"/>
                    </a:p>
                    <a:p>
                      <a:pPr marL="332105" algn="l" rtl="0" eaLnBrk="0">
                        <a:lnSpc>
                          <a:spcPct val="87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后摩智能</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9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2021-07-27</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2000"/>
                        </a:lnSpc>
                      </a:pPr>
                      <a:endParaRPr lang="en-US" altLang="en-US" sz="400" dirty="0"/>
                    </a:p>
                    <a:p>
                      <a:pPr marL="500380" algn="l" rtl="0" eaLnBrk="0">
                        <a:lnSpc>
                          <a:spcPct val="86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A</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7000"/>
                        </a:lnSpc>
                      </a:pPr>
                      <a:endParaRPr lang="en-US" altLang="en-US" sz="300" dirty="0"/>
                    </a:p>
                    <a:p>
                      <a:pPr marL="404495" algn="l" rtl="0" eaLnBrk="0">
                        <a:lnSpc>
                          <a:spcPct val="85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未披露</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282575">
                <a:tc>
                  <a:txBody>
                    <a:bodyPr/>
                    <a:lstStyle/>
                    <a:p>
                      <a:pPr algn="l" rtl="0" eaLnBrk="0">
                        <a:lnSpc>
                          <a:spcPct val="124000"/>
                        </a:lnSpc>
                      </a:pPr>
                      <a:endParaRPr lang="en-US" altLang="en-US" sz="300" dirty="0"/>
                    </a:p>
                    <a:p>
                      <a:pPr marL="334645" algn="l" rtl="0" eaLnBrk="0">
                        <a:lnSpc>
                          <a:spcPct val="86000"/>
                        </a:lnSpc>
                        <a:spcBef>
                          <a:spcPts val="5"/>
                        </a:spcBef>
                      </a:pPr>
                      <a:r>
                        <a:rPr sz="1200" b="1" kern="0" spc="-20" dirty="0">
                          <a:solidFill>
                            <a:srgbClr val="FF0000">
                              <a:alpha val="100000"/>
                            </a:srgbClr>
                          </a:solidFill>
                          <a:latin typeface="微软雅黑" panose="020B0503020204020204" charset="-122"/>
                          <a:ea typeface="微软雅黑" panose="020B0503020204020204" charset="-122"/>
                          <a:cs typeface="微软雅黑" panose="020B0503020204020204" charset="-122"/>
                        </a:rPr>
                        <a:t>灵汐科技</a:t>
                      </a:r>
                      <a:endParaRPr lang="en-US" altLang="en-US" sz="1200" b="1" kern="0" spc="-20" dirty="0">
                        <a:solidFill>
                          <a:srgbClr val="FF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9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2021-08-19</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2000"/>
                        </a:lnSpc>
                      </a:pPr>
                      <a:endParaRPr lang="en-US" altLang="en-US" sz="300" dirty="0"/>
                    </a:p>
                    <a:p>
                      <a:pPr marL="335280" algn="l" rtl="0" eaLnBrk="0">
                        <a:lnSpc>
                          <a:spcPct val="86000"/>
                        </a:lnSpc>
                        <a:spcBef>
                          <a:spcPts val="0"/>
                        </a:spcBef>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战略投资</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7000"/>
                        </a:lnSpc>
                      </a:pPr>
                      <a:endParaRPr lang="en-US" altLang="en-US" sz="300" dirty="0"/>
                    </a:p>
                    <a:p>
                      <a:pPr marL="404495" algn="l" rtl="0" eaLnBrk="0">
                        <a:lnSpc>
                          <a:spcPct val="85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未披露</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281304">
                <a:tc>
                  <a:txBody>
                    <a:bodyPr/>
                    <a:lstStyle/>
                    <a:p>
                      <a:pPr algn="l" rtl="0" eaLnBrk="0">
                        <a:lnSpc>
                          <a:spcPct val="118000"/>
                        </a:lnSpc>
                      </a:pPr>
                      <a:endParaRPr lang="en-US" altLang="en-US" sz="300" dirty="0"/>
                    </a:p>
                    <a:p>
                      <a:pPr marL="409575" algn="l" rtl="0" eaLnBrk="0">
                        <a:lnSpc>
                          <a:spcPct val="87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芯启源</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9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2021-11-03</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2000"/>
                        </a:lnSpc>
                      </a:pPr>
                      <a:endParaRPr lang="en-US" altLang="en-US" sz="400" dirty="0"/>
                    </a:p>
                    <a:p>
                      <a:pPr marL="500380" algn="l" rtl="0" eaLnBrk="0">
                        <a:lnSpc>
                          <a:spcPct val="86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A</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4000"/>
                        </a:lnSpc>
                      </a:pPr>
                      <a:endParaRPr lang="en-US" altLang="en-US" sz="300" dirty="0"/>
                    </a:p>
                    <a:p>
                      <a:pPr marL="402590" algn="l" rtl="0" eaLnBrk="0">
                        <a:lnSpc>
                          <a:spcPct val="85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281940">
                <a:tc>
                  <a:txBody>
                    <a:bodyPr/>
                    <a:lstStyle/>
                    <a:p>
                      <a:pPr algn="l" rtl="0" eaLnBrk="0">
                        <a:lnSpc>
                          <a:spcPct val="120000"/>
                        </a:lnSpc>
                      </a:pPr>
                      <a:endParaRPr lang="en-US" altLang="en-US" sz="300" dirty="0"/>
                    </a:p>
                    <a:p>
                      <a:pPr marL="335280" algn="l" rtl="0" eaLnBrk="0">
                        <a:lnSpc>
                          <a:spcPct val="87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安路科技</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9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2021-11-12</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2000"/>
                        </a:lnSpc>
                      </a:pPr>
                      <a:endParaRPr lang="en-US" altLang="en-US" sz="300" dirty="0"/>
                    </a:p>
                    <a:p>
                      <a:pPr marL="414020" algn="l" rtl="0" eaLnBrk="0">
                        <a:lnSpc>
                          <a:spcPct val="86000"/>
                        </a:lnSpc>
                        <a:spcBef>
                          <a:spcPts val="0"/>
                        </a:spcBef>
                      </a:pPr>
                      <a:r>
                        <a:rPr sz="12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已上市</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4000"/>
                        </a:lnSpc>
                      </a:pPr>
                      <a:endParaRPr lang="en-US" altLang="en-US" sz="400" dirty="0"/>
                    </a:p>
                    <a:p>
                      <a:pPr marL="273050" algn="l" rtl="0" eaLnBrk="0">
                        <a:lnSpc>
                          <a:spcPct val="86000"/>
                        </a:lnSpc>
                        <a:spcBef>
                          <a:spcPts val="5"/>
                        </a:spcBef>
                      </a:pPr>
                      <a:r>
                        <a:rPr sz="1200" kern="0" spc="-30" dirty="0">
                          <a:solidFill>
                            <a:srgbClr val="595959">
                              <a:alpha val="100000"/>
                            </a:srgbClr>
                          </a:solidFill>
                          <a:latin typeface="Verdana" panose="020B0604030504040204"/>
                          <a:ea typeface="Verdana" panose="020B0604030504040204"/>
                          <a:cs typeface="Verdana" panose="020B0604030504040204"/>
                        </a:rPr>
                        <a:t>13.03</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281940">
                <a:tc>
                  <a:txBody>
                    <a:bodyPr/>
                    <a:lstStyle/>
                    <a:p>
                      <a:pPr algn="l" rtl="0" eaLnBrk="0">
                        <a:lnSpc>
                          <a:spcPct val="123000"/>
                        </a:lnSpc>
                      </a:pPr>
                      <a:endParaRPr lang="en-US" altLang="en-US" sz="300" dirty="0"/>
                    </a:p>
                    <a:p>
                      <a:pPr marL="257175" algn="l" rtl="0" eaLnBrk="0">
                        <a:lnSpc>
                          <a:spcPct val="86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瀚博半导体</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9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2021-12-20</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2000"/>
                        </a:lnSpc>
                      </a:pPr>
                      <a:endParaRPr lang="en-US" altLang="en-US" sz="400" dirty="0"/>
                    </a:p>
                    <a:p>
                      <a:pPr marL="512445" algn="l" rtl="0" eaLnBrk="0">
                        <a:lnSpc>
                          <a:spcPct val="86000"/>
                        </a:lnSpc>
                        <a:spcBef>
                          <a:spcPts val="5"/>
                        </a:spcBef>
                      </a:pPr>
                      <a:r>
                        <a:rPr sz="1200" kern="0" spc="-70" dirty="0">
                          <a:solidFill>
                            <a:srgbClr val="595959">
                              <a:alpha val="100000"/>
                            </a:srgbClr>
                          </a:solidFill>
                          <a:latin typeface="Verdana" panose="020B0604030504040204"/>
                          <a:ea typeface="Verdana" panose="020B0604030504040204"/>
                          <a:cs typeface="Verdana" panose="020B0604030504040204"/>
                        </a:rPr>
                        <a:t>B</a:t>
                      </a:r>
                      <a:r>
                        <a:rPr sz="12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4000"/>
                        </a:lnSpc>
                      </a:pPr>
                      <a:endParaRPr lang="en-US" altLang="en-US" sz="400" dirty="0"/>
                    </a:p>
                    <a:p>
                      <a:pPr marL="398145" algn="l" rtl="0" eaLnBrk="0">
                        <a:lnSpc>
                          <a:spcPct val="86000"/>
                        </a:lnSpc>
                        <a:spcBef>
                          <a:spcPts val="5"/>
                        </a:spcBef>
                      </a:pPr>
                      <a:r>
                        <a:rPr sz="1200" kern="0" spc="-50" dirty="0">
                          <a:solidFill>
                            <a:srgbClr val="595959">
                              <a:alpha val="100000"/>
                            </a:srgbClr>
                          </a:solidFill>
                          <a:latin typeface="Verdana" panose="020B0604030504040204"/>
                          <a:ea typeface="Verdana" panose="020B0604030504040204"/>
                          <a:cs typeface="Verdana" panose="020B0604030504040204"/>
                        </a:rPr>
                        <a:t>16</a:t>
                      </a:r>
                      <a:r>
                        <a:rPr sz="12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281939">
                <a:tc>
                  <a:txBody>
                    <a:bodyPr/>
                    <a:lstStyle/>
                    <a:p>
                      <a:pPr algn="l" rtl="0" eaLnBrk="0">
                        <a:lnSpc>
                          <a:spcPct val="126000"/>
                        </a:lnSpc>
                      </a:pPr>
                      <a:endParaRPr lang="en-US" altLang="en-US" sz="300" dirty="0"/>
                    </a:p>
                    <a:p>
                      <a:pPr marL="345440" algn="l" rtl="0" eaLnBrk="0">
                        <a:lnSpc>
                          <a:spcPct val="85000"/>
                        </a:lnSpc>
                        <a:spcBef>
                          <a:spcPts val="0"/>
                        </a:spcBef>
                      </a:pP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中科驭数</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9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2021-12-21</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2000"/>
                        </a:lnSpc>
                      </a:pPr>
                      <a:endParaRPr lang="en-US" altLang="en-US" sz="400" dirty="0"/>
                    </a:p>
                    <a:p>
                      <a:pPr marL="438150" algn="l" rtl="0" eaLnBrk="0">
                        <a:lnSpc>
                          <a:spcPct val="86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A+</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4000"/>
                        </a:lnSpc>
                      </a:pPr>
                      <a:endParaRPr lang="en-US" altLang="en-US" sz="300" dirty="0"/>
                    </a:p>
                    <a:p>
                      <a:pPr marL="402590" algn="l" rtl="0" eaLnBrk="0">
                        <a:lnSpc>
                          <a:spcPct val="85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313690">
                <a:tc>
                  <a:txBody>
                    <a:bodyPr/>
                    <a:lstStyle/>
                    <a:p>
                      <a:pPr algn="l" rtl="0" eaLnBrk="0">
                        <a:lnSpc>
                          <a:spcPct val="127000"/>
                        </a:lnSpc>
                      </a:pPr>
                      <a:endParaRPr lang="en-US" altLang="en-US" sz="300" dirty="0"/>
                    </a:p>
                    <a:p>
                      <a:pPr marL="488315" algn="l" rtl="0" eaLnBrk="0">
                        <a:lnSpc>
                          <a:spcPct val="85000"/>
                        </a:lnSpc>
                        <a:spcBef>
                          <a:spcPts val="5"/>
                        </a:spcBef>
                      </a:pP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墨芯</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9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2022-01-12</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2000"/>
                        </a:lnSpc>
                      </a:pPr>
                      <a:endParaRPr lang="en-US" altLang="en-US" sz="400" dirty="0"/>
                    </a:p>
                    <a:p>
                      <a:pPr marL="500380" algn="l" rtl="0" eaLnBrk="0">
                        <a:lnSpc>
                          <a:spcPct val="86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A</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4000"/>
                        </a:lnSpc>
                      </a:pPr>
                      <a:endParaRPr lang="en-US" altLang="en-US" sz="300" dirty="0"/>
                    </a:p>
                    <a:p>
                      <a:pPr marL="402590" algn="l" rtl="0" eaLnBrk="0">
                        <a:lnSpc>
                          <a:spcPct val="85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319404">
                <a:tc>
                  <a:txBody>
                    <a:bodyPr/>
                    <a:lstStyle/>
                    <a:p>
                      <a:pPr algn="l" rtl="0" eaLnBrk="0">
                        <a:lnSpc>
                          <a:spcPct val="123000"/>
                        </a:lnSpc>
                      </a:pPr>
                      <a:endParaRPr lang="en-US" altLang="en-US" sz="300" dirty="0"/>
                    </a:p>
                    <a:p>
                      <a:pPr marL="410845" algn="l" rtl="0" eaLnBrk="0">
                        <a:lnSpc>
                          <a:spcPct val="86000"/>
                        </a:lnSpc>
                        <a:spcBef>
                          <a:spcPts val="0"/>
                        </a:spcBef>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深聪智</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9000"/>
                        </a:lnSpc>
                      </a:pPr>
                      <a:endParaRPr lang="en-US" altLang="en-US" sz="500" dirty="0"/>
                    </a:p>
                    <a:p>
                      <a:pPr marL="180340" algn="l" rtl="0" eaLnBrk="0">
                        <a:lnSpc>
                          <a:spcPct val="83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2022-01-11</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2000"/>
                        </a:lnSpc>
                      </a:pPr>
                      <a:endParaRPr lang="en-US" altLang="en-US" sz="400" dirty="0"/>
                    </a:p>
                    <a:p>
                      <a:pPr marL="500380" algn="l" rtl="0" eaLnBrk="0">
                        <a:lnSpc>
                          <a:spcPct val="8600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A</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4000"/>
                        </a:lnSpc>
                      </a:pPr>
                      <a:endParaRPr lang="en-US" altLang="en-US" sz="300" dirty="0"/>
                    </a:p>
                    <a:p>
                      <a:pPr marL="402590" algn="l" rtl="0" eaLnBrk="0">
                        <a:lnSpc>
                          <a:spcPct val="85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数亿元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bl>
          </a:graphicData>
        </a:graphic>
      </p:graphicFrame>
      <p:sp>
        <p:nvSpPr>
          <p:cNvPr id="160" name="textbox 160"/>
          <p:cNvSpPr/>
          <p:nvPr/>
        </p:nvSpPr>
        <p:spPr>
          <a:xfrm>
            <a:off x="717308" y="789105"/>
            <a:ext cx="10594340" cy="438150"/>
          </a:xfrm>
          <a:prstGeom prst="rect">
            <a:avLst/>
          </a:prstGeom>
        </p:spPr>
        <p:txBody>
          <a:bodyPr vert="horz" wrap="square" lIns="0" tIns="0" rIns="0" bIns="0"/>
          <a:lstStyle/>
          <a:p>
            <a:pPr algn="l" rtl="0" eaLnBrk="0">
              <a:lnSpc>
                <a:spcPct val="74000"/>
              </a:lnSpc>
            </a:pPr>
            <a:endParaRPr lang="en-US" altLang="en-US" sz="100" dirty="0"/>
          </a:p>
          <a:p>
            <a:pPr marL="12700" indent="1905" algn="l" rtl="0" eaLnBrk="0">
              <a:lnSpc>
                <a:spcPct val="97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相较2020年</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，人工智能领域投资数量有所减少，但单笔投资规模呈上升趋势。AI芯片产业也持续有资本进入</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，单笔融资金额均超亿元</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截止2022年1月</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，2021年中国人工智能芯片相</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关领域融资事件共计</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92起</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，总金额约</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300亿人民币</a:t>
            </a:r>
            <a:r>
              <a:rPr sz="1400" b="1" kern="0" spc="-2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p:txBody>
      </p:sp>
      <p:sp>
        <p:nvSpPr>
          <p:cNvPr id="162" name="textbox 162"/>
          <p:cNvSpPr/>
          <p:nvPr/>
        </p:nvSpPr>
        <p:spPr>
          <a:xfrm>
            <a:off x="6765947" y="1386957"/>
            <a:ext cx="5126990" cy="25209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780"/>
              </a:lnSpc>
            </a:pP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中国人工智能芯片交易事件（部分）-截止2022年1月</a:t>
            </a:r>
            <a:endParaRPr lang="en-US" altLang="en-US" sz="1400" dirty="0"/>
          </a:p>
        </p:txBody>
      </p:sp>
      <p:sp>
        <p:nvSpPr>
          <p:cNvPr id="164" name="textbox 164"/>
          <p:cNvSpPr/>
          <p:nvPr/>
        </p:nvSpPr>
        <p:spPr>
          <a:xfrm>
            <a:off x="361421" y="168967"/>
            <a:ext cx="1908810" cy="349884"/>
          </a:xfrm>
          <a:prstGeom prst="rect">
            <a:avLst/>
          </a:prstGeom>
        </p:spPr>
        <p:txBody>
          <a:bodyPr vert="horz" wrap="square" lIns="0" tIns="0" rIns="0" bIns="0"/>
          <a:lstStyle/>
          <a:p>
            <a:pPr algn="l" rtl="0" eaLnBrk="0">
              <a:lnSpc>
                <a:spcPct val="83000"/>
              </a:lnSpc>
            </a:pPr>
            <a:endParaRPr lang="en-US" altLang="en-US" sz="100" dirty="0"/>
          </a:p>
          <a:p>
            <a:pPr algn="r" rtl="0" eaLnBrk="0">
              <a:lnSpc>
                <a:spcPts val="2555"/>
              </a:lnSpc>
            </a:pPr>
            <a:r>
              <a:rPr sz="2100" b="1" kern="0" spc="-1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中国投资环境：</a:t>
            </a:r>
            <a:endParaRPr lang="en-US" altLang="en-US" sz="2100" dirty="0"/>
          </a:p>
        </p:txBody>
      </p:sp>
      <p:sp>
        <p:nvSpPr>
          <p:cNvPr id="166" name="textbox 166"/>
          <p:cNvSpPr/>
          <p:nvPr/>
        </p:nvSpPr>
        <p:spPr>
          <a:xfrm>
            <a:off x="2311073" y="168967"/>
            <a:ext cx="1907539" cy="349884"/>
          </a:xfrm>
          <a:prstGeom prst="rect">
            <a:avLst/>
          </a:prstGeom>
        </p:spPr>
        <p:txBody>
          <a:bodyPr vert="horz" wrap="square" lIns="0" tIns="0" rIns="0" bIns="0"/>
          <a:lstStyle/>
          <a:p>
            <a:pPr algn="l" rtl="0" eaLnBrk="0">
              <a:lnSpc>
                <a:spcPct val="83000"/>
              </a:lnSpc>
            </a:pPr>
            <a:endParaRPr lang="en-US" altLang="en-US" sz="100" dirty="0"/>
          </a:p>
          <a:p>
            <a:pPr algn="r" rtl="0" eaLnBrk="0">
              <a:lnSpc>
                <a:spcPts val="2555"/>
              </a:lnSpc>
            </a:pPr>
            <a:r>
              <a:rPr sz="2100" b="1" kern="0" spc="-1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资本持续进入，</a:t>
            </a:r>
            <a:endParaRPr lang="en-US" altLang="en-US" sz="2100" dirty="0"/>
          </a:p>
        </p:txBody>
      </p:sp>
      <p:sp>
        <p:nvSpPr>
          <p:cNvPr id="170" name="textbox 170"/>
          <p:cNvSpPr/>
          <p:nvPr/>
        </p:nvSpPr>
        <p:spPr>
          <a:xfrm>
            <a:off x="5384210" y="168967"/>
            <a:ext cx="1136650" cy="349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b="1" kern="0" spc="8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均超亿元</a:t>
            </a:r>
            <a:endParaRPr lang="en-US" altLang="en-US" sz="2100" dirty="0"/>
          </a:p>
        </p:txBody>
      </p:sp>
      <p:sp>
        <p:nvSpPr>
          <p:cNvPr id="172" name="textbox 172"/>
          <p:cNvSpPr/>
          <p:nvPr/>
        </p:nvSpPr>
        <p:spPr>
          <a:xfrm>
            <a:off x="4553583" y="168967"/>
            <a:ext cx="847089" cy="349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b="1"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易金额</a:t>
            </a:r>
            <a:endParaRPr lang="en-US" altLang="en-US" sz="2100" dirty="0"/>
          </a:p>
        </p:txBody>
      </p:sp>
      <p:sp>
        <p:nvSpPr>
          <p:cNvPr id="174" name="textbox 174"/>
          <p:cNvSpPr/>
          <p:nvPr/>
        </p:nvSpPr>
        <p:spPr>
          <a:xfrm>
            <a:off x="319185" y="6624820"/>
            <a:ext cx="1971039" cy="1543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来源：亿欧数据、</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IT</a:t>
            </a: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桔子等，整理</a:t>
            </a:r>
            <a:endParaRPr lang="en-US" altLang="en-US" sz="800" dirty="0"/>
          </a:p>
        </p:txBody>
      </p:sp>
      <p:sp>
        <p:nvSpPr>
          <p:cNvPr id="176" name="textbox 176"/>
          <p:cNvSpPr/>
          <p:nvPr/>
        </p:nvSpPr>
        <p:spPr>
          <a:xfrm>
            <a:off x="4268530" y="168967"/>
            <a:ext cx="292100" cy="349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b="1" kern="0" spc="-1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交</a:t>
            </a:r>
            <a:endParaRPr lang="en-US" altLang="en-US" sz="2100" dirty="0"/>
          </a:p>
        </p:txBody>
      </p:sp>
      <p:sp>
        <p:nvSpPr>
          <p:cNvPr id="178" name="textbox 178"/>
          <p:cNvSpPr/>
          <p:nvPr/>
        </p:nvSpPr>
        <p:spPr>
          <a:xfrm>
            <a:off x="442978" y="777685"/>
            <a:ext cx="152400" cy="473075"/>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122000"/>
              </a:lnSpc>
            </a:pPr>
            <a:r>
              <a:rPr sz="1200" kern="0" spc="-90" dirty="0">
                <a:solidFill>
                  <a:srgbClr val="595959">
                    <a:alpha val="100000"/>
                  </a:srgbClr>
                </a:solidFill>
                <a:latin typeface="Wingdings" panose="05000000000000000000"/>
                <a:ea typeface="Wingdings" panose="05000000000000000000"/>
                <a:cs typeface="Wingdings" panose="05000000000000000000"/>
              </a:rPr>
              <a:t>&gt;</a:t>
            </a:r>
            <a:r>
              <a:rPr sz="1200" kern="0" spc="-10" dirty="0">
                <a:solidFill>
                  <a:srgbClr val="595959">
                    <a:alpha val="100000"/>
                  </a:srgbClr>
                </a:solidFill>
                <a:latin typeface="Wingdings" panose="05000000000000000000"/>
                <a:ea typeface="Wingdings" panose="05000000000000000000"/>
                <a:cs typeface="Wingdings" panose="05000000000000000000"/>
              </a:rPr>
              <a:t> </a:t>
            </a:r>
            <a:r>
              <a:rPr sz="1200" kern="0" spc="-90" dirty="0">
                <a:solidFill>
                  <a:srgbClr val="595959">
                    <a:alpha val="100000"/>
                  </a:srgbClr>
                </a:solidFill>
                <a:latin typeface="Wingdings" panose="05000000000000000000"/>
                <a:ea typeface="Wingdings" panose="05000000000000000000"/>
                <a:cs typeface="Wingdings" panose="05000000000000000000"/>
              </a:rPr>
              <a:t>&gt;</a:t>
            </a:r>
            <a:endParaRPr lang="en-US" altLang="en-US" sz="1200" dirty="0"/>
          </a:p>
        </p:txBody>
      </p:sp>
      <p:pic>
        <p:nvPicPr>
          <p:cNvPr id="180" name="picture 180"/>
          <p:cNvPicPr>
            <a:picLocks noChangeAspect="1"/>
          </p:cNvPicPr>
          <p:nvPr/>
        </p:nvPicPr>
        <p:blipFill>
          <a:blip r:embed="rId2"/>
          <a:stretch>
            <a:fillRect/>
          </a:stretch>
        </p:blipFill>
        <p:spPr>
          <a:xfrm rot="21600000">
            <a:off x="886421" y="6179273"/>
            <a:ext cx="162560" cy="279400"/>
          </a:xfrm>
          <a:prstGeom prst="rect">
            <a:avLst/>
          </a:prstGeom>
        </p:spPr>
      </p:pic>
      <p:sp>
        <p:nvSpPr>
          <p:cNvPr id="182" name="textbox 182"/>
          <p:cNvSpPr/>
          <p:nvPr/>
        </p:nvSpPr>
        <p:spPr>
          <a:xfrm>
            <a:off x="11728754" y="6607606"/>
            <a:ext cx="20002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10</a:t>
            </a:r>
            <a:endParaRPr lang="en-US" alt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6"/>
          <p:cNvGrpSpPr/>
          <p:nvPr/>
        </p:nvGrpSpPr>
        <p:grpSpPr>
          <a:xfrm rot="21600000">
            <a:off x="411480" y="1964435"/>
            <a:ext cx="4937759" cy="4160596"/>
            <a:chOff x="0" y="0"/>
            <a:chExt cx="4937759" cy="4160596"/>
          </a:xfrm>
        </p:grpSpPr>
        <p:pic>
          <p:nvPicPr>
            <p:cNvPr id="184" name="picture 184"/>
            <p:cNvPicPr>
              <a:picLocks noChangeAspect="1"/>
            </p:cNvPicPr>
            <p:nvPr/>
          </p:nvPicPr>
          <p:blipFill>
            <a:blip r:embed="rId1"/>
            <a:stretch>
              <a:fillRect/>
            </a:stretch>
          </p:blipFill>
          <p:spPr>
            <a:xfrm rot="21600000">
              <a:off x="0" y="0"/>
              <a:ext cx="4937759" cy="3979164"/>
            </a:xfrm>
            <a:prstGeom prst="rect">
              <a:avLst/>
            </a:prstGeom>
          </p:spPr>
        </p:pic>
        <p:sp>
          <p:nvSpPr>
            <p:cNvPr id="186" name="textbox 186"/>
            <p:cNvSpPr/>
            <p:nvPr/>
          </p:nvSpPr>
          <p:spPr>
            <a:xfrm>
              <a:off x="-12700" y="-12700"/>
              <a:ext cx="4963159" cy="4186554"/>
            </a:xfrm>
            <a:prstGeom prst="rect">
              <a:avLst/>
            </a:prstGeom>
          </p:spPr>
          <p:txBody>
            <a:bodyPr vert="horz" wrap="square" lIns="0" tIns="0" rIns="0" bIns="0"/>
            <a:lstStyle/>
            <a:p>
              <a:pPr algn="l" rtl="0" eaLnBrk="0">
                <a:lnSpc>
                  <a:spcPct val="105000"/>
                </a:lnSpc>
              </a:pPr>
              <a:endParaRPr lang="en-US" altLang="en-US" sz="800" dirty="0"/>
            </a:p>
            <a:p>
              <a:pPr algn="l" rtl="0" eaLnBrk="0">
                <a:lnSpc>
                  <a:spcPct val="7000"/>
                </a:lnSpc>
              </a:pPr>
              <a:endParaRPr lang="en-US" altLang="en-US" sz="100" dirty="0"/>
            </a:p>
            <a:p>
              <a:pPr marL="485140" algn="l" rtl="0" eaLnBrk="0">
                <a:lnSpc>
                  <a:spcPct val="88000"/>
                </a:lnSpc>
              </a:pP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中国人工智能技术方向岗位供需情况</a:t>
              </a:r>
              <a:endParaRPr lang="en-US" altLang="en-US" sz="14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3000"/>
                </a:lnSpc>
              </a:pPr>
              <a:endParaRPr lang="en-US" altLang="en-US" sz="300" dirty="0"/>
            </a:p>
            <a:p>
              <a:pPr marL="129540" algn="l" rtl="0" eaLnBrk="0">
                <a:lnSpc>
                  <a:spcPts val="1520"/>
                </a:lnSpc>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注</a:t>
              </a:r>
              <a:r>
                <a:rPr sz="12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：人才供需比=进入该岗位的人才意向数量/岗位需求数量</a:t>
              </a:r>
              <a:endParaRPr lang="en-US" altLang="en-US" sz="1200" dirty="0"/>
            </a:p>
          </p:txBody>
        </p:sp>
      </p:grpSp>
      <p:sp>
        <p:nvSpPr>
          <p:cNvPr id="188" name="textbox 188"/>
          <p:cNvSpPr/>
          <p:nvPr/>
        </p:nvSpPr>
        <p:spPr>
          <a:xfrm>
            <a:off x="364964" y="164713"/>
            <a:ext cx="11525884" cy="170497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6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中国人工智能芯片人才市</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场：</a:t>
            </a:r>
            <a:r>
              <a:rPr sz="2100" kern="0" spc="-4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各领域人才缺口仍较大</a:t>
            </a:r>
            <a:r>
              <a:rPr sz="2100" kern="0" spc="-37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3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国家开始重视人才培养</a:t>
            </a:r>
            <a:r>
              <a:rPr sz="2100" kern="0" spc="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a:p>
            <a:pPr algn="l" rtl="0" eaLnBrk="0">
              <a:lnSpc>
                <a:spcPct val="155000"/>
              </a:lnSpc>
            </a:pPr>
            <a:endParaRPr lang="en-US" altLang="en-US" sz="1000" dirty="0"/>
          </a:p>
          <a:p>
            <a:pPr marL="90170" algn="l" rtl="0" eaLnBrk="0">
              <a:lnSpc>
                <a:spcPct val="100000"/>
              </a:lnSpc>
              <a:spcBef>
                <a:spcPts val="425"/>
              </a:spcBef>
            </a:pPr>
            <a:r>
              <a:rPr sz="1400" kern="0" spc="0" dirty="0">
                <a:solidFill>
                  <a:srgbClr val="595959">
                    <a:alpha val="100000"/>
                  </a:srgbClr>
                </a:solidFill>
                <a:latin typeface="Wingdings" panose="05000000000000000000"/>
                <a:ea typeface="Wingdings" panose="05000000000000000000"/>
                <a:cs typeface="Wingdings" panose="05000000000000000000"/>
              </a:rPr>
              <a:t>&gt;</a:t>
            </a:r>
            <a:r>
              <a:rPr sz="1400" kern="0" spc="-260" dirty="0">
                <a:solidFill>
                  <a:srgbClr val="595959">
                    <a:alpha val="100000"/>
                  </a:srgbClr>
                </a:solidFill>
                <a:latin typeface="Wingdings" panose="05000000000000000000"/>
                <a:ea typeface="Wingdings" panose="05000000000000000000"/>
                <a:cs typeface="Wingdings" panose="05000000000000000000"/>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AI芯片的实现包</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含</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软件</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和</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硬件</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两个方面</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。既需研究高效率的智能算法，</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同时要研究如何将这些算法结合在半导体硅片上，形成最终的产品。</a:t>
            </a:r>
            <a:endParaRPr lang="en-US" altLang="en-US" sz="1400" dirty="0"/>
          </a:p>
          <a:p>
            <a:pPr marL="379095" indent="-288925" algn="l" rtl="0" eaLnBrk="0">
              <a:lnSpc>
                <a:spcPct val="99000"/>
              </a:lnSpc>
              <a:spcBef>
                <a:spcPts val="15"/>
              </a:spcBef>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目前，仍有部分企业在人才招聘中遇到不少阻碍</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人才缺乏</a:t>
            </a:r>
            <a:r>
              <a:rPr sz="1400" b="1" kern="0" spc="-2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成本高</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是主要的问题。根据工信部人才交流中心发布的数据显示</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，人工智能不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同技术方向岗位的人才供需比均</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低于0.4</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，其中人工智能芯片岗位人才供需比为0.32，机器学习</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、自然语言处理等</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技术人才供需仅0.2</a:t>
            </a:r>
            <a:r>
              <a:rPr sz="1400" kern="0" spc="-2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376555" indent="-286385" algn="l" rtl="0" eaLnBrk="0">
              <a:lnSpc>
                <a:spcPct val="99000"/>
              </a:lnSpc>
              <a:spcBef>
                <a:spcPts val="35"/>
              </a:spcBef>
            </a:pPr>
            <a:r>
              <a:rPr sz="1400" kern="0" spc="0" dirty="0">
                <a:solidFill>
                  <a:srgbClr val="595959">
                    <a:alpha val="100000"/>
                  </a:srgbClr>
                </a:solidFill>
                <a:latin typeface="Wingdings" panose="05000000000000000000"/>
                <a:ea typeface="Wingdings" panose="05000000000000000000"/>
                <a:cs typeface="Wingdings" panose="05000000000000000000"/>
              </a:rPr>
              <a:t>&gt;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国家也开始重视人工智能相关人才的培养，</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中央及</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各地方政府出台了多个人才培养与引进相关政策；在2018-2021年，</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超过300所</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高校开设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了人工智能专业；部分企业也开始与高校进行合作，</a:t>
            </a:r>
            <a:r>
              <a:rPr sz="1400" kern="0" spc="-3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以</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产学研合作</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教学模式共同培养综合能力突出</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的优质人才。</a:t>
            </a:r>
            <a:endParaRPr lang="en-US" altLang="en-US" sz="1400" dirty="0"/>
          </a:p>
        </p:txBody>
      </p:sp>
      <p:sp>
        <p:nvSpPr>
          <p:cNvPr id="192" name="textbox 192"/>
          <p:cNvSpPr/>
          <p:nvPr/>
        </p:nvSpPr>
        <p:spPr>
          <a:xfrm>
            <a:off x="5606732" y="2030987"/>
            <a:ext cx="6254750" cy="2187575"/>
          </a:xfrm>
          <a:prstGeom prst="rect">
            <a:avLst/>
          </a:prstGeom>
        </p:spPr>
        <p:txBody>
          <a:bodyPr vert="horz" wrap="square" lIns="0" tIns="0" rIns="0" bIns="0"/>
          <a:lstStyle/>
          <a:p>
            <a:pPr algn="l" rtl="0" eaLnBrk="0">
              <a:lnSpc>
                <a:spcPct val="90000"/>
              </a:lnSpc>
            </a:pPr>
            <a:endParaRPr lang="en-US" altLang="en-US" sz="100" dirty="0"/>
          </a:p>
          <a:p>
            <a:pPr marL="1868170" algn="l" rtl="0" eaLnBrk="0">
              <a:lnSpc>
                <a:spcPct val="88000"/>
              </a:lnSpc>
              <a:tabLst>
                <a:tab pos="6241415" algn="l"/>
              </a:tabLst>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14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：人才培养相关政策</a:t>
            </a:r>
            <a:r>
              <a:rPr sz="1400" b="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endParaRPr lang="en-US" altLang="en-US" sz="1400" dirty="0"/>
          </a:p>
          <a:p>
            <a:pPr marL="283845" algn="l" rtl="0" eaLnBrk="0">
              <a:lnSpc>
                <a:spcPts val="1780"/>
              </a:lnSpc>
              <a:spcBef>
                <a:spcPts val="575"/>
              </a:spcBef>
            </a:pPr>
            <a:r>
              <a:rPr sz="1400" b="1" kern="0" spc="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2018年4月《高等学校人工智能创新行动计划》</a:t>
            </a:r>
            <a:r>
              <a:rPr sz="1400" b="1"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1400" dirty="0"/>
          </a:p>
          <a:p>
            <a:pPr algn="l" rtl="0" eaLnBrk="0">
              <a:lnSpc>
                <a:spcPct val="107000"/>
              </a:lnSpc>
            </a:pPr>
            <a:endParaRPr lang="en-US" altLang="en-US" sz="1000" dirty="0"/>
          </a:p>
          <a:p>
            <a:pPr algn="l" rtl="0" eaLnBrk="0">
              <a:lnSpc>
                <a:spcPct val="107000"/>
              </a:lnSpc>
            </a:pPr>
            <a:endParaRPr lang="en-US" altLang="en-US" sz="1000" dirty="0"/>
          </a:p>
          <a:p>
            <a:pPr algn="l" rtl="0" eaLnBrk="0">
              <a:lnSpc>
                <a:spcPct val="107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marL="566420" indent="-284480" algn="l" rtl="0" eaLnBrk="0">
              <a:lnSpc>
                <a:spcPct val="94000"/>
              </a:lnSpc>
              <a:spcBef>
                <a:spcPts val="425"/>
              </a:spcBef>
            </a:pPr>
            <a:r>
              <a:rPr sz="1400" kern="0" spc="0" dirty="0">
                <a:solidFill>
                  <a:srgbClr val="595959">
                    <a:alpha val="100000"/>
                  </a:srgbClr>
                </a:solidFill>
                <a:latin typeface="Arial" panose="020B0604020202020204"/>
                <a:ea typeface="Arial" panose="020B0604020202020204"/>
                <a:cs typeface="Arial" panose="020B0604020202020204"/>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加强人工智能领域人才</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培养，加强人才培养与创新研究基地的融合</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，完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善人工智能领域多主</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题协同育人机制。</a:t>
            </a:r>
            <a:endParaRPr lang="en-US" altLang="en-US" sz="1400" dirty="0"/>
          </a:p>
          <a:p>
            <a:pPr marL="281940" algn="l" rtl="0" eaLnBrk="0">
              <a:lnSpc>
                <a:spcPct val="88000"/>
              </a:lnSpc>
              <a:spcBef>
                <a:spcPts val="200"/>
              </a:spcBef>
            </a:pPr>
            <a:r>
              <a:rPr sz="1400" kern="0" spc="0" dirty="0">
                <a:solidFill>
                  <a:srgbClr val="595959">
                    <a:alpha val="100000"/>
                  </a:srgbClr>
                </a:solidFill>
                <a:latin typeface="Arial" panose="020B0604020202020204"/>
                <a:ea typeface="Arial" panose="020B0604020202020204"/>
                <a:cs typeface="Arial" panose="020B0604020202020204"/>
              </a:rPr>
              <a:t>•</a:t>
            </a:r>
            <a:r>
              <a:rPr sz="1400" kern="0" spc="60" dirty="0">
                <a:solidFill>
                  <a:srgbClr val="595959">
                    <a:alpha val="100000"/>
                  </a:srgbClr>
                </a:solidFill>
                <a:latin typeface="Arial" panose="020B0604020202020204"/>
                <a:ea typeface="Arial" panose="020B0604020202020204"/>
                <a:cs typeface="Arial" panose="020B0604020202020204"/>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构建人工智能多层次教育体系</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endParaRPr lang="en-US" altLang="en-US" sz="1400" dirty="0"/>
          </a:p>
        </p:txBody>
      </p:sp>
      <p:pic>
        <p:nvPicPr>
          <p:cNvPr id="194" name="picture 194"/>
          <p:cNvPicPr>
            <a:picLocks noChangeAspect="1"/>
          </p:cNvPicPr>
          <p:nvPr/>
        </p:nvPicPr>
        <p:blipFill>
          <a:blip r:embed="rId2"/>
          <a:stretch>
            <a:fillRect/>
          </a:stretch>
        </p:blipFill>
        <p:spPr>
          <a:xfrm rot="21600000">
            <a:off x="11849716" y="3869372"/>
            <a:ext cx="13017" cy="318134"/>
          </a:xfrm>
          <a:prstGeom prst="rect">
            <a:avLst/>
          </a:prstGeom>
        </p:spPr>
      </p:pic>
      <p:pic>
        <p:nvPicPr>
          <p:cNvPr id="196" name="picture 196"/>
          <p:cNvPicPr>
            <a:picLocks noChangeAspect="1"/>
          </p:cNvPicPr>
          <p:nvPr/>
        </p:nvPicPr>
        <p:blipFill>
          <a:blip r:embed="rId3"/>
          <a:stretch>
            <a:fillRect/>
          </a:stretch>
        </p:blipFill>
        <p:spPr>
          <a:xfrm rot="21600000">
            <a:off x="11826546" y="2358072"/>
            <a:ext cx="13017" cy="762634"/>
          </a:xfrm>
          <a:prstGeom prst="rect">
            <a:avLst/>
          </a:prstGeom>
        </p:spPr>
      </p:pic>
      <p:pic>
        <p:nvPicPr>
          <p:cNvPr id="198" name="picture 198"/>
          <p:cNvPicPr>
            <a:picLocks noChangeAspect="1"/>
          </p:cNvPicPr>
          <p:nvPr/>
        </p:nvPicPr>
        <p:blipFill>
          <a:blip r:embed="rId4"/>
          <a:stretch>
            <a:fillRect/>
          </a:stretch>
        </p:blipFill>
        <p:spPr>
          <a:xfrm rot="21600000">
            <a:off x="5619432" y="2173605"/>
            <a:ext cx="6229032" cy="58101"/>
          </a:xfrm>
          <a:prstGeom prst="rect">
            <a:avLst/>
          </a:prstGeom>
        </p:spPr>
      </p:pic>
      <p:sp>
        <p:nvSpPr>
          <p:cNvPr id="200" name="textbox 200"/>
          <p:cNvSpPr/>
          <p:nvPr/>
        </p:nvSpPr>
        <p:spPr>
          <a:xfrm>
            <a:off x="5872793" y="4213088"/>
            <a:ext cx="5817870" cy="1750695"/>
          </a:xfrm>
          <a:prstGeom prst="rect">
            <a:avLst/>
          </a:prstGeom>
        </p:spPr>
        <p:txBody>
          <a:bodyPr vert="horz" wrap="square" lIns="0" tIns="0" rIns="0" bIns="0"/>
          <a:lstStyle/>
          <a:p>
            <a:pPr algn="l" rtl="0" eaLnBrk="0">
              <a:lnSpc>
                <a:spcPct val="89000"/>
              </a:lnSpc>
            </a:pPr>
            <a:endParaRPr lang="en-US" altLang="en-US" sz="100" dirty="0"/>
          </a:p>
          <a:p>
            <a:pPr marL="12700" indent="5080" algn="l" rtl="0" eaLnBrk="0">
              <a:lnSpc>
                <a:spcPct val="107000"/>
              </a:lnSpc>
            </a:pPr>
            <a:r>
              <a:rPr sz="1400" b="1"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2020年1月《</a:t>
            </a:r>
            <a:r>
              <a:rPr sz="1400" b="1" kern="0" spc="-21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“双一流</a:t>
            </a:r>
            <a:r>
              <a:rPr sz="1400" b="1" kern="0" spc="-22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”建设高校促进学科融合加快人工智能领域研究</a:t>
            </a:r>
            <a:r>
              <a:rPr sz="1400" b="1"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生</a:t>
            </a:r>
            <a:r>
              <a:rPr sz="1400" b="1"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培养的若干意见》</a:t>
            </a:r>
            <a:endParaRPr lang="en-US" altLang="en-US" sz="1400" dirty="0"/>
          </a:p>
          <a:p>
            <a:pPr marL="301625" indent="-285750" algn="l" rtl="0" eaLnBrk="0">
              <a:lnSpc>
                <a:spcPct val="97000"/>
              </a:lnSpc>
              <a:spcBef>
                <a:spcPts val="5"/>
              </a:spcBef>
            </a:pPr>
            <a:r>
              <a:rPr sz="1400" kern="0" spc="10" dirty="0">
                <a:solidFill>
                  <a:srgbClr val="595959">
                    <a:alpha val="100000"/>
                  </a:srgbClr>
                </a:solidFill>
                <a:latin typeface="Arial" panose="020B0604020202020204"/>
                <a:ea typeface="Arial" panose="020B0604020202020204"/>
                <a:cs typeface="Arial" panose="020B0604020202020204"/>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鼓励人工智能龙</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头企业根据产业技术的最新发展和对人才培养的最新需</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求，提供试验实践环境，对高</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校教师开展培训；</a:t>
            </a:r>
            <a:endParaRPr lang="en-US" altLang="en-US" sz="1400" dirty="0"/>
          </a:p>
          <a:p>
            <a:pPr marL="301625" indent="-285750" algn="l" rtl="0" eaLnBrk="0">
              <a:lnSpc>
                <a:spcPct val="96000"/>
              </a:lnSpc>
              <a:spcBef>
                <a:spcPts val="135"/>
              </a:spcBef>
            </a:pPr>
            <a:r>
              <a:rPr sz="1400" kern="0" spc="10" dirty="0">
                <a:solidFill>
                  <a:srgbClr val="595959">
                    <a:alpha val="100000"/>
                  </a:srgbClr>
                </a:solidFill>
                <a:latin typeface="Arial" panose="020B0604020202020204"/>
                <a:ea typeface="Arial" panose="020B0604020202020204"/>
                <a:cs typeface="Arial" panose="020B0604020202020204"/>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以双聘等灵活聘</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用方式吸引企业和科研院所优秀人才到高校开展科学研</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究和人才培养;</a:t>
            </a:r>
            <a:endParaRPr lang="en-US" altLang="en-US" sz="1400" dirty="0"/>
          </a:p>
          <a:p>
            <a:pPr marL="297180" indent="-281305" algn="l" rtl="0" eaLnBrk="0">
              <a:lnSpc>
                <a:spcPct val="97000"/>
              </a:lnSpc>
              <a:spcBef>
                <a:spcPts val="95"/>
              </a:spcBef>
            </a:pPr>
            <a:r>
              <a:rPr sz="1400" kern="0" spc="0" dirty="0">
                <a:solidFill>
                  <a:srgbClr val="595959">
                    <a:alpha val="100000"/>
                  </a:srgbClr>
                </a:solidFill>
                <a:latin typeface="Arial" panose="020B0604020202020204"/>
                <a:ea typeface="Arial" panose="020B0604020202020204"/>
                <a:cs typeface="Arial" panose="020B0604020202020204"/>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依托“双一流</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”建设高校，建设国家人工智能产教融合</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创新平台，鼓励</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企业参与共建，在资金</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、项目等</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方面优先支持。</a:t>
            </a:r>
            <a:endParaRPr lang="en-US" altLang="en-US" sz="1400" dirty="0"/>
          </a:p>
        </p:txBody>
      </p:sp>
      <p:sp>
        <p:nvSpPr>
          <p:cNvPr id="202" name="textbox 202"/>
          <p:cNvSpPr/>
          <p:nvPr/>
        </p:nvSpPr>
        <p:spPr>
          <a:xfrm>
            <a:off x="5876183" y="2539932"/>
            <a:ext cx="6130925" cy="1216025"/>
          </a:xfrm>
          <a:prstGeom prst="rect">
            <a:avLst/>
          </a:prstGeom>
        </p:spPr>
        <p:txBody>
          <a:bodyPr vert="horz" wrap="square" lIns="0" tIns="0" rIns="0" bIns="0"/>
          <a:lstStyle/>
          <a:p>
            <a:pPr algn="l" rtl="0" eaLnBrk="0">
              <a:lnSpc>
                <a:spcPct val="97000"/>
              </a:lnSpc>
            </a:pPr>
            <a:endParaRPr lang="en-US" altLang="en-US" sz="100" dirty="0"/>
          </a:p>
          <a:p>
            <a:pPr marL="298450" indent="-285750" algn="l" rtl="0" eaLnBrk="0">
              <a:lnSpc>
                <a:spcPct val="96000"/>
              </a:lnSpc>
            </a:pPr>
            <a:r>
              <a:rPr sz="1400" kern="0" spc="0" dirty="0">
                <a:solidFill>
                  <a:srgbClr val="595959">
                    <a:alpha val="100000"/>
                  </a:srgbClr>
                </a:solidFill>
                <a:latin typeface="Arial" panose="020B0604020202020204"/>
                <a:ea typeface="Arial" panose="020B0604020202020204"/>
                <a:cs typeface="Arial" panose="020B0604020202020204"/>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加快人工智能领域学科建设，支持高校在计算机科学与技术学科设置人</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工智能学科方向；</a:t>
            </a:r>
            <a:endParaRPr lang="en-US" altLang="en-US" sz="1400" dirty="0"/>
          </a:p>
          <a:p>
            <a:pPr marL="12700" algn="l" rtl="0" eaLnBrk="0">
              <a:lnSpc>
                <a:spcPct val="93000"/>
              </a:lnSpc>
              <a:spcBef>
                <a:spcPts val="120"/>
              </a:spcBef>
            </a:pPr>
            <a:r>
              <a:rPr sz="1400" kern="0" spc="-10" dirty="0">
                <a:solidFill>
                  <a:srgbClr val="595959">
                    <a:alpha val="100000"/>
                  </a:srgbClr>
                </a:solidFill>
                <a:latin typeface="Arial" panose="020B0604020202020204"/>
                <a:ea typeface="Arial" panose="020B0604020202020204"/>
                <a:cs typeface="Arial" panose="020B0604020202020204"/>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加强人工智能领域专业建设，推进“</a:t>
            </a:r>
            <a:r>
              <a:rPr sz="1400" kern="0" spc="-10" dirty="0">
                <a:solidFill>
                  <a:srgbClr val="FF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新工科</a:t>
            </a:r>
            <a:r>
              <a:rPr sz="1400" kern="0" spc="-1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”建设，形成“</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人工智能+X</a:t>
            </a:r>
            <a:r>
              <a:rPr sz="1400" b="1" kern="0" spc="-2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295910" algn="l" rtl="0" eaLnBrk="0">
              <a:lnSpc>
                <a:spcPct val="85000"/>
              </a:lnSpc>
              <a:spcBef>
                <a:spcPts val="110"/>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复合专业培养新模式；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endParaRPr lang="en-US" altLang="en-US" sz="1400" dirty="0"/>
          </a:p>
        </p:txBody>
      </p:sp>
      <p:pic>
        <p:nvPicPr>
          <p:cNvPr id="204" name="picture 204"/>
          <p:cNvPicPr>
            <a:picLocks noChangeAspect="1"/>
          </p:cNvPicPr>
          <p:nvPr/>
        </p:nvPicPr>
        <p:blipFill>
          <a:blip r:embed="rId5"/>
          <a:stretch>
            <a:fillRect/>
          </a:stretch>
        </p:blipFill>
        <p:spPr>
          <a:xfrm rot="21600000">
            <a:off x="11843271" y="3247072"/>
            <a:ext cx="13017" cy="495935"/>
          </a:xfrm>
          <a:prstGeom prst="rect">
            <a:avLst/>
          </a:prstGeom>
        </p:spPr>
      </p:pic>
      <p:pic>
        <p:nvPicPr>
          <p:cNvPr id="206" name="picture 206"/>
          <p:cNvPicPr>
            <a:picLocks noChangeAspect="1"/>
          </p:cNvPicPr>
          <p:nvPr/>
        </p:nvPicPr>
        <p:blipFill>
          <a:blip r:embed="rId6"/>
          <a:stretch>
            <a:fillRect/>
          </a:stretch>
        </p:blipFill>
        <p:spPr>
          <a:xfrm rot="21600000">
            <a:off x="5542876" y="4263390"/>
            <a:ext cx="169545" cy="169544"/>
          </a:xfrm>
          <a:prstGeom prst="rect">
            <a:avLst/>
          </a:prstGeom>
        </p:spPr>
      </p:pic>
      <p:pic>
        <p:nvPicPr>
          <p:cNvPr id="208" name="picture 208"/>
          <p:cNvPicPr>
            <a:picLocks noChangeAspect="1"/>
          </p:cNvPicPr>
          <p:nvPr/>
        </p:nvPicPr>
        <p:blipFill>
          <a:blip r:embed="rId7"/>
          <a:stretch>
            <a:fillRect/>
          </a:stretch>
        </p:blipFill>
        <p:spPr>
          <a:xfrm rot="21600000">
            <a:off x="5408929" y="2173605"/>
            <a:ext cx="222846" cy="4158296"/>
          </a:xfrm>
          <a:prstGeom prst="rect">
            <a:avLst/>
          </a:prstGeom>
        </p:spPr>
      </p:pic>
      <p:sp>
        <p:nvSpPr>
          <p:cNvPr id="210" name="textbox 210"/>
          <p:cNvSpPr/>
          <p:nvPr/>
        </p:nvSpPr>
        <p:spPr>
          <a:xfrm>
            <a:off x="322728" y="6626738"/>
            <a:ext cx="2290445" cy="1543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来源：工信部人才交流中心数据库，整理</a:t>
            </a:r>
            <a:endParaRPr lang="en-US" altLang="en-US" sz="800" dirty="0"/>
          </a:p>
        </p:txBody>
      </p:sp>
      <p:pic>
        <p:nvPicPr>
          <p:cNvPr id="212" name="picture 212"/>
          <p:cNvPicPr>
            <a:picLocks noChangeAspect="1"/>
          </p:cNvPicPr>
          <p:nvPr/>
        </p:nvPicPr>
        <p:blipFill>
          <a:blip r:embed="rId8"/>
          <a:stretch>
            <a:fillRect/>
          </a:stretch>
        </p:blipFill>
        <p:spPr>
          <a:xfrm rot="21600000">
            <a:off x="5451792" y="6324917"/>
            <a:ext cx="6363335" cy="13017"/>
          </a:xfrm>
          <a:prstGeom prst="rect">
            <a:avLst/>
          </a:prstGeom>
        </p:spPr>
      </p:pic>
      <p:pic>
        <p:nvPicPr>
          <p:cNvPr id="214" name="picture 214"/>
          <p:cNvPicPr>
            <a:picLocks noChangeAspect="1"/>
          </p:cNvPicPr>
          <p:nvPr/>
        </p:nvPicPr>
        <p:blipFill>
          <a:blip r:embed="rId9"/>
          <a:stretch>
            <a:fillRect/>
          </a:stretch>
        </p:blipFill>
        <p:spPr>
          <a:xfrm rot="21600000">
            <a:off x="5542876" y="2345690"/>
            <a:ext cx="169545" cy="169544"/>
          </a:xfrm>
          <a:prstGeom prst="rect">
            <a:avLst/>
          </a:prstGeom>
        </p:spPr>
      </p:pic>
      <p:pic>
        <p:nvPicPr>
          <p:cNvPr id="216" name="picture 216"/>
          <p:cNvPicPr>
            <a:picLocks noChangeAspect="1"/>
          </p:cNvPicPr>
          <p:nvPr/>
        </p:nvPicPr>
        <p:blipFill>
          <a:blip r:embed="rId10"/>
          <a:stretch>
            <a:fillRect/>
          </a:stretch>
        </p:blipFill>
        <p:spPr>
          <a:xfrm rot="21600000">
            <a:off x="11835447" y="4224972"/>
            <a:ext cx="13017" cy="2096134"/>
          </a:xfrm>
          <a:prstGeom prst="rect">
            <a:avLst/>
          </a:prstGeom>
        </p:spPr>
      </p:pic>
      <p:pic>
        <p:nvPicPr>
          <p:cNvPr id="218" name="picture 218"/>
          <p:cNvPicPr>
            <a:picLocks noChangeAspect="1"/>
          </p:cNvPicPr>
          <p:nvPr/>
        </p:nvPicPr>
        <p:blipFill>
          <a:blip r:embed="rId11"/>
          <a:stretch>
            <a:fillRect/>
          </a:stretch>
        </p:blipFill>
        <p:spPr>
          <a:xfrm rot="21600000">
            <a:off x="11835447" y="2269172"/>
            <a:ext cx="13017" cy="1562735"/>
          </a:xfrm>
          <a:prstGeom prst="rect">
            <a:avLst/>
          </a:prstGeom>
        </p:spPr>
      </p:pic>
      <p:sp>
        <p:nvSpPr>
          <p:cNvPr id="220" name="textbox 220"/>
          <p:cNvSpPr/>
          <p:nvPr/>
        </p:nvSpPr>
        <p:spPr>
          <a:xfrm>
            <a:off x="11728754" y="6598768"/>
            <a:ext cx="200025" cy="17398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1000"/>
              </a:lnSpc>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11</a:t>
            </a:r>
            <a:endParaRPr lang="en-US" alt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p:nvPr>
            <p:custDataLst>
              <p:tags r:id="rId1"/>
            </p:custDataLst>
          </p:nvPr>
        </p:nvPicPr>
        <p:blipFill>
          <a:blip r:embed="rId2"/>
          <a:stretch>
            <a:fillRect/>
          </a:stretch>
        </p:blipFill>
        <p:spPr>
          <a:xfrm>
            <a:off x="613410" y="523875"/>
            <a:ext cx="4552950" cy="5810250"/>
          </a:xfrm>
          <a:prstGeom prst="rect">
            <a:avLst/>
          </a:prstGeom>
          <a:noFill/>
          <a:ln w="9525">
            <a:noFill/>
          </a:ln>
        </p:spPr>
      </p:pic>
      <p:pic>
        <p:nvPicPr>
          <p:cNvPr id="108" name="图片 107"/>
          <p:cNvPicPr/>
          <p:nvPr>
            <p:custDataLst>
              <p:tags r:id="rId3"/>
            </p:custDataLst>
          </p:nvPr>
        </p:nvPicPr>
        <p:blipFill>
          <a:blip r:embed="rId4"/>
          <a:stretch>
            <a:fillRect/>
          </a:stretch>
        </p:blipFill>
        <p:spPr>
          <a:xfrm>
            <a:off x="5781675" y="885825"/>
            <a:ext cx="5734050" cy="398145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9" name="图片 108"/>
          <p:cNvPicPr/>
          <p:nvPr>
            <p:custDataLst>
              <p:tags r:id="rId1"/>
            </p:custDataLst>
          </p:nvPr>
        </p:nvPicPr>
        <p:blipFill>
          <a:blip r:embed="rId2"/>
          <a:srcRect b="4167"/>
          <a:stretch>
            <a:fillRect/>
          </a:stretch>
        </p:blipFill>
        <p:spPr>
          <a:xfrm>
            <a:off x="146685" y="0"/>
            <a:ext cx="5136515" cy="6572250"/>
          </a:xfrm>
          <a:prstGeom prst="rect">
            <a:avLst/>
          </a:prstGeom>
          <a:noFill/>
          <a:ln w="9525">
            <a:noFill/>
          </a:ln>
        </p:spPr>
      </p:pic>
      <p:pic>
        <p:nvPicPr>
          <p:cNvPr id="110" name="图片 109"/>
          <p:cNvPicPr/>
          <p:nvPr>
            <p:custDataLst>
              <p:tags r:id="rId3"/>
            </p:custDataLst>
          </p:nvPr>
        </p:nvPicPr>
        <p:blipFill>
          <a:blip r:embed="rId4"/>
          <a:srcRect b="6389"/>
          <a:stretch>
            <a:fillRect/>
          </a:stretch>
        </p:blipFill>
        <p:spPr>
          <a:xfrm>
            <a:off x="5657850" y="333375"/>
            <a:ext cx="5800725" cy="578231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2"/>
          <p:cNvPicPr>
            <a:picLocks noChangeAspect="1"/>
          </p:cNvPicPr>
          <p:nvPr/>
        </p:nvPicPr>
        <p:blipFill>
          <a:blip r:embed="rId1"/>
          <a:stretch>
            <a:fillRect/>
          </a:stretch>
        </p:blipFill>
        <p:spPr>
          <a:xfrm rot="21600000">
            <a:off x="294601" y="630935"/>
            <a:ext cx="11588750" cy="5800344"/>
          </a:xfrm>
          <a:prstGeom prst="rect">
            <a:avLst/>
          </a:prstGeom>
        </p:spPr>
      </p:pic>
      <p:graphicFrame>
        <p:nvGraphicFramePr>
          <p:cNvPr id="224" name="table 224"/>
          <p:cNvGraphicFramePr>
            <a:graphicFrameLocks noGrp="1"/>
          </p:cNvGraphicFramePr>
          <p:nvPr/>
        </p:nvGraphicFramePr>
        <p:xfrm>
          <a:off x="4146511" y="1083564"/>
          <a:ext cx="4993639" cy="5227954"/>
        </p:xfrm>
        <a:graphic>
          <a:graphicData uri="http://schemas.openxmlformats.org/drawingml/2006/table">
            <a:tbl>
              <a:tblPr/>
              <a:tblGrid>
                <a:gridCol w="1913889"/>
                <a:gridCol w="3079750"/>
              </a:tblGrid>
              <a:tr h="393065">
                <a:tc gridSpan="2">
                  <a:txBody>
                    <a:bodyPr/>
                    <a:lstStyle/>
                    <a:p>
                      <a:pPr algn="l" rtl="0" eaLnBrk="0">
                        <a:lnSpc>
                          <a:spcPct val="100000"/>
                        </a:lnSpc>
                      </a:pPr>
                      <a:endParaRPr lang="en-US" altLang="en-US" sz="1000" dirty="0"/>
                    </a:p>
                  </a:txBody>
                  <a:tcPr marL="0" marR="0" marT="0" marB="0" vert="horz">
                    <a:lnL w="6350" cap="flat" cmpd="sng" algn="ctr">
                      <a:solidFill>
                        <a:srgbClr val="F68C22"/>
                      </a:solidFill>
                      <a:prstDash val="solid"/>
                      <a:round/>
                      <a:headEnd type="none" w="med" len="med"/>
                      <a:tailEnd type="none" w="med" len="med"/>
                    </a:lnL>
                    <a:lnR w="6350" cap="flat" cmpd="sng" algn="ctr">
                      <a:solidFill>
                        <a:srgbClr val="F68C22"/>
                      </a:solidFill>
                      <a:prstDash val="solid"/>
                      <a:round/>
                      <a:headEnd type="none" w="med" len="med"/>
                      <a:tailEnd type="none" w="med" len="med"/>
                    </a:lnR>
                    <a:lnT w="6350" cap="flat" cmpd="sng" algn="ctr">
                      <a:solidFill>
                        <a:srgbClr val="F68C22"/>
                      </a:solidFill>
                      <a:prstDash val="solid"/>
                      <a:round/>
                      <a:headEnd type="none" w="med" len="med"/>
                      <a:tailEnd type="none" w="med" len="med"/>
                    </a:lnT>
                    <a:lnB>
                      <a:noFill/>
                    </a:lnB>
                  </a:tcPr>
                </a:tc>
                <a:tc hMerge="1">
                  <a:tcPr marL="0" marR="0" marT="0" marB="0" vert="horz">
                    <a:lnL w="6350" cap="flat" cmpd="sng" algn="ctr">
                      <a:solidFill>
                        <a:srgbClr val="F68C22"/>
                      </a:solidFill>
                      <a:prstDash val="solid"/>
                      <a:round/>
                      <a:headEnd type="none" w="med" len="med"/>
                      <a:tailEnd type="none" w="med" len="med"/>
                    </a:lnL>
                    <a:lnR w="6350" cap="flat" cmpd="sng" algn="ctr">
                      <a:solidFill>
                        <a:srgbClr val="F68C22"/>
                      </a:solidFill>
                      <a:prstDash val="solid"/>
                      <a:round/>
                      <a:headEnd type="none" w="med" len="med"/>
                      <a:tailEnd type="none" w="med" len="med"/>
                    </a:lnR>
                    <a:lnT w="6350" cap="flat" cmpd="sng" algn="ctr">
                      <a:solidFill>
                        <a:srgbClr val="F68C22"/>
                      </a:solidFill>
                      <a:prstDash val="solid"/>
                      <a:round/>
                      <a:headEnd type="none" w="med" len="med"/>
                      <a:tailEnd type="none" w="med" len="med"/>
                    </a:lnT>
                    <a:lnB>
                      <a:noFill/>
                    </a:lnB>
                  </a:tcPr>
                </a:tc>
              </a:tr>
              <a:tr h="2834639">
                <a:tc>
                  <a:txBody>
                    <a:bodyPr/>
                    <a:lstStyle/>
                    <a:p>
                      <a:pPr algn="l" rtl="0" eaLnBrk="0">
                        <a:lnSpc>
                          <a:spcPct val="100000"/>
                        </a:lnSpc>
                      </a:pPr>
                      <a:endParaRPr lang="en-US" altLang="en-US" sz="1000" dirty="0"/>
                    </a:p>
                  </a:txBody>
                  <a:tcPr marL="0" marR="0" marT="0" marB="0" vert="horz">
                    <a:lnL w="6350" cap="flat" cmpd="sng" algn="ctr">
                      <a:solidFill>
                        <a:srgbClr val="F68C22"/>
                      </a:solidFill>
                      <a:prstDash val="solid"/>
                      <a:round/>
                      <a:headEnd type="none" w="med" len="med"/>
                      <a:tailEnd type="none" w="med" len="med"/>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w="6350" cap="flat" cmpd="sng" algn="ctr">
                      <a:solidFill>
                        <a:srgbClr val="F68C22"/>
                      </a:solidFill>
                      <a:prstDash val="solid"/>
                      <a:round/>
                      <a:headEnd type="none" w="med" len="med"/>
                      <a:tailEnd type="none" w="med" len="med"/>
                    </a:lnR>
                    <a:lnT>
                      <a:noFill/>
                    </a:lnT>
                    <a:lnB>
                      <a:noFill/>
                    </a:lnB>
                  </a:tcPr>
                </a:tc>
              </a:tr>
              <a:tr h="2000250">
                <a:tc gridSpan="2">
                  <a:txBody>
                    <a:bodyPr/>
                    <a:lstStyle/>
                    <a:p>
                      <a:pPr algn="l" rtl="0" eaLnBrk="0">
                        <a:lnSpc>
                          <a:spcPct val="100000"/>
                        </a:lnSpc>
                      </a:pPr>
                      <a:endParaRPr lang="en-US" altLang="en-US" sz="1000" dirty="0"/>
                    </a:p>
                  </a:txBody>
                  <a:tcPr marL="0" marR="0" marT="0" marB="0" vert="horz">
                    <a:lnL w="6350" cap="flat" cmpd="sng" algn="ctr">
                      <a:solidFill>
                        <a:srgbClr val="F68C22"/>
                      </a:solidFill>
                      <a:prstDash val="solid"/>
                      <a:round/>
                      <a:headEnd type="none" w="med" len="med"/>
                      <a:tailEnd type="none" w="med" len="med"/>
                    </a:lnL>
                    <a:lnR w="6350" cap="flat" cmpd="sng" algn="ctr">
                      <a:solidFill>
                        <a:srgbClr val="F68C22"/>
                      </a:solidFill>
                      <a:prstDash val="solid"/>
                      <a:round/>
                      <a:headEnd type="none" w="med" len="med"/>
                      <a:tailEnd type="none" w="med" len="med"/>
                    </a:lnR>
                    <a:lnT>
                      <a:noFill/>
                    </a:lnT>
                    <a:lnB w="6350" cap="flat" cmpd="sng" algn="ctr">
                      <a:solidFill>
                        <a:srgbClr val="F68C22"/>
                      </a:solidFill>
                      <a:prstDash val="solid"/>
                      <a:round/>
                      <a:headEnd type="none" w="med" len="med"/>
                      <a:tailEnd type="none" w="med" len="med"/>
                    </a:lnB>
                  </a:tcPr>
                </a:tc>
                <a:tc hMerge="1">
                  <a:tcPr marL="0" marR="0" marT="0" marB="0" vert="horz">
                    <a:lnL w="6350" cap="flat" cmpd="sng" algn="ctr">
                      <a:solidFill>
                        <a:srgbClr val="F68C22"/>
                      </a:solidFill>
                      <a:prstDash val="solid"/>
                      <a:round/>
                      <a:headEnd type="none" w="med" len="med"/>
                      <a:tailEnd type="none" w="med" len="med"/>
                    </a:lnL>
                    <a:lnR w="6350" cap="flat" cmpd="sng" algn="ctr">
                      <a:solidFill>
                        <a:srgbClr val="F68C22"/>
                      </a:solidFill>
                      <a:prstDash val="solid"/>
                      <a:round/>
                      <a:headEnd type="none" w="med" len="med"/>
                      <a:tailEnd type="none" w="med" len="med"/>
                    </a:lnR>
                    <a:lnT>
                      <a:noFill/>
                    </a:lnT>
                    <a:lnB w="6350" cap="flat" cmpd="sng" algn="ctr">
                      <a:solidFill>
                        <a:srgbClr val="F68C22"/>
                      </a:solidFill>
                      <a:prstDash val="solid"/>
                      <a:round/>
                      <a:headEnd type="none" w="med" len="med"/>
                      <a:tailEnd type="none" w="med" len="med"/>
                    </a:lnB>
                  </a:tcPr>
                </a:tc>
              </a:tr>
            </a:tbl>
          </a:graphicData>
        </a:graphic>
      </p:graphicFrame>
      <p:graphicFrame>
        <p:nvGraphicFramePr>
          <p:cNvPr id="226" name="table 226"/>
          <p:cNvGraphicFramePr>
            <a:graphicFrameLocks noGrp="1"/>
          </p:cNvGraphicFramePr>
          <p:nvPr/>
        </p:nvGraphicFramePr>
        <p:xfrm>
          <a:off x="546061" y="1083564"/>
          <a:ext cx="3324859" cy="5227954"/>
        </p:xfrm>
        <a:graphic>
          <a:graphicData uri="http://schemas.openxmlformats.org/drawingml/2006/table">
            <a:tbl>
              <a:tblPr/>
              <a:tblGrid>
                <a:gridCol w="1590675"/>
                <a:gridCol w="129539"/>
                <a:gridCol w="1604644"/>
              </a:tblGrid>
              <a:tr h="359409">
                <a:tc gridSpan="3">
                  <a:txBody>
                    <a:bodyPr/>
                    <a:lstStyle/>
                    <a:p>
                      <a:pPr algn="l" rtl="0" eaLnBrk="0">
                        <a:lnSpc>
                          <a:spcPct val="100000"/>
                        </a:lnSpc>
                      </a:pPr>
                      <a:endParaRPr lang="en-US" altLang="en-US" sz="1000" dirty="0"/>
                    </a:p>
                  </a:txBody>
                  <a:tcPr marL="0" marR="0" marT="0" marB="0" vert="horz">
                    <a:lnL w="6350" cap="flat" cmpd="sng" algn="ctr">
                      <a:solidFill>
                        <a:srgbClr val="23C5C5"/>
                      </a:solidFill>
                      <a:prstDash val="solid"/>
                      <a:round/>
                      <a:headEnd type="none" w="med" len="med"/>
                      <a:tailEnd type="none" w="med" len="med"/>
                    </a:lnL>
                    <a:lnR w="6350" cap="flat" cmpd="sng" algn="ctr">
                      <a:solidFill>
                        <a:srgbClr val="23C5C5"/>
                      </a:solidFill>
                      <a:prstDash val="solid"/>
                      <a:round/>
                      <a:headEnd type="none" w="med" len="med"/>
                      <a:tailEnd type="none" w="med" len="med"/>
                    </a:lnR>
                    <a:lnT w="6350" cap="flat" cmpd="sng" algn="ctr">
                      <a:solidFill>
                        <a:srgbClr val="23C5C5"/>
                      </a:solidFill>
                      <a:prstDash val="solid"/>
                      <a:round/>
                      <a:headEnd type="none" w="med" len="med"/>
                      <a:tailEnd type="none" w="med" len="med"/>
                    </a:lnT>
                    <a:lnB>
                      <a:noFill/>
                    </a:lnB>
                  </a:tcPr>
                </a:tc>
                <a:tc hMerge="1">
                  <a:tcPr marL="0" marR="0" marT="0" marB="0" vert="horz">
                    <a:lnL w="6350" cap="flat" cmpd="sng" algn="ctr">
                      <a:solidFill>
                        <a:srgbClr val="23C5C5"/>
                      </a:solidFill>
                      <a:prstDash val="solid"/>
                      <a:round/>
                      <a:headEnd type="none" w="med" len="med"/>
                      <a:tailEnd type="none" w="med" len="med"/>
                    </a:lnL>
                    <a:lnR w="6350" cap="flat" cmpd="sng" algn="ctr">
                      <a:solidFill>
                        <a:srgbClr val="23C5C5"/>
                      </a:solidFill>
                      <a:prstDash val="solid"/>
                      <a:round/>
                      <a:headEnd type="none" w="med" len="med"/>
                      <a:tailEnd type="none" w="med" len="med"/>
                    </a:lnR>
                    <a:lnT w="6350" cap="flat" cmpd="sng" algn="ctr">
                      <a:solidFill>
                        <a:srgbClr val="23C5C5"/>
                      </a:solidFill>
                      <a:prstDash val="solid"/>
                      <a:round/>
                      <a:headEnd type="none" w="med" len="med"/>
                      <a:tailEnd type="none" w="med" len="med"/>
                    </a:lnT>
                    <a:lnB>
                      <a:noFill/>
                    </a:lnB>
                  </a:tcPr>
                </a:tc>
                <a:tc hMerge="1">
                  <a:tcPr marL="0" marR="0" marT="0" marB="0" vert="horz">
                    <a:lnL w="6350" cap="flat" cmpd="sng" algn="ctr">
                      <a:solidFill>
                        <a:srgbClr val="23C5C5"/>
                      </a:solidFill>
                      <a:prstDash val="solid"/>
                      <a:round/>
                      <a:headEnd type="none" w="med" len="med"/>
                      <a:tailEnd type="none" w="med" len="med"/>
                    </a:lnL>
                    <a:lnR w="6350" cap="flat" cmpd="sng" algn="ctr">
                      <a:solidFill>
                        <a:srgbClr val="23C5C5"/>
                      </a:solidFill>
                      <a:prstDash val="solid"/>
                      <a:round/>
                      <a:headEnd type="none" w="med" len="med"/>
                      <a:tailEnd type="none" w="med" len="med"/>
                    </a:lnR>
                    <a:lnT w="6350" cap="flat" cmpd="sng" algn="ctr">
                      <a:solidFill>
                        <a:srgbClr val="23C5C5"/>
                      </a:solidFill>
                      <a:prstDash val="solid"/>
                      <a:round/>
                      <a:headEnd type="none" w="med" len="med"/>
                      <a:tailEnd type="none" w="med" len="med"/>
                    </a:lnT>
                    <a:lnB>
                      <a:noFill/>
                    </a:lnB>
                  </a:tcPr>
                </a:tc>
              </a:tr>
              <a:tr h="622934">
                <a:tc>
                  <a:txBody>
                    <a:bodyPr/>
                    <a:lstStyle/>
                    <a:p>
                      <a:pPr algn="l" rtl="0" eaLnBrk="0">
                        <a:lnSpc>
                          <a:spcPct val="100000"/>
                        </a:lnSpc>
                      </a:pPr>
                      <a:endParaRPr lang="en-US" altLang="en-US" sz="1000" dirty="0"/>
                    </a:p>
                  </a:txBody>
                  <a:tcPr marL="0" marR="0" marT="0" marB="0" vert="horz">
                    <a:lnL w="6350" cap="flat" cmpd="sng" algn="ctr">
                      <a:solidFill>
                        <a:srgbClr val="23C5C5"/>
                      </a:solidFill>
                      <a:prstDash val="solid"/>
                      <a:round/>
                      <a:headEnd type="none" w="med" len="med"/>
                      <a:tailEnd type="none" w="med" len="med"/>
                    </a:lnL>
                    <a:lnR>
                      <a:noFill/>
                    </a:lnR>
                    <a:lnT>
                      <a:noFill/>
                    </a:lnT>
                    <a:lnB>
                      <a:noFill/>
                    </a:lnB>
                  </a:tcPr>
                </a:tc>
                <a:tc gridSpan="2">
                  <a:txBody>
                    <a:bodyPr/>
                    <a:lstStyle/>
                    <a:p>
                      <a:pPr algn="l" rtl="0" eaLnBrk="0">
                        <a:lnSpc>
                          <a:spcPct val="100000"/>
                        </a:lnSpc>
                      </a:pPr>
                      <a:endParaRPr lang="en-US" altLang="en-US" sz="1000" dirty="0"/>
                    </a:p>
                  </a:txBody>
                  <a:tcPr marL="0" marR="0" marT="0" marB="0" vert="horz">
                    <a:lnL>
                      <a:noFill/>
                    </a:lnL>
                    <a:lnR w="6350" cap="flat" cmpd="sng" algn="ctr">
                      <a:solidFill>
                        <a:srgbClr val="23C5C5"/>
                      </a:solidFill>
                      <a:prstDash val="solid"/>
                      <a:round/>
                      <a:headEnd type="none" w="med" len="med"/>
                      <a:tailEnd type="none" w="med" len="med"/>
                    </a:lnR>
                    <a:lnT>
                      <a:noFill/>
                    </a:lnT>
                    <a:lnB>
                      <a:noFill/>
                    </a:lnB>
                  </a:tcPr>
                </a:tc>
                <a:tc hMerge="1">
                  <a:tcPr marL="0" marR="0" marT="0" marB="0" vert="horz">
                    <a:lnL>
                      <a:noFill/>
                    </a:lnL>
                    <a:lnR w="6350" cap="flat" cmpd="sng" algn="ctr">
                      <a:solidFill>
                        <a:srgbClr val="23C5C5"/>
                      </a:solidFill>
                      <a:prstDash val="solid"/>
                      <a:round/>
                      <a:headEnd type="none" w="med" len="med"/>
                      <a:tailEnd type="none" w="med" len="med"/>
                    </a:lnR>
                    <a:lnT>
                      <a:noFill/>
                    </a:lnT>
                    <a:lnB>
                      <a:noFill/>
                    </a:lnB>
                  </a:tcPr>
                </a:tc>
              </a:tr>
              <a:tr h="1960880">
                <a:tc gridSpan="2">
                  <a:txBody>
                    <a:bodyPr/>
                    <a:lstStyle/>
                    <a:p>
                      <a:pPr algn="l" rtl="0" eaLnBrk="0">
                        <a:lnSpc>
                          <a:spcPct val="100000"/>
                        </a:lnSpc>
                      </a:pPr>
                      <a:endParaRPr lang="en-US" altLang="en-US" sz="1000" dirty="0"/>
                    </a:p>
                  </a:txBody>
                  <a:tcPr marL="0" marR="0" marT="0" marB="0" vert="horz">
                    <a:lnL w="6350" cap="flat" cmpd="sng" algn="ctr">
                      <a:solidFill>
                        <a:srgbClr val="23C5C5"/>
                      </a:solidFill>
                      <a:prstDash val="solid"/>
                      <a:round/>
                      <a:headEnd type="none" w="med" len="med"/>
                      <a:tailEnd type="none" w="med" len="med"/>
                    </a:lnL>
                    <a:lnR>
                      <a:noFill/>
                    </a:lnR>
                    <a:lnT>
                      <a:noFill/>
                    </a:lnT>
                    <a:lnB>
                      <a:noFill/>
                    </a:lnB>
                  </a:tcPr>
                </a:tc>
                <a:tc hMerge="1">
                  <a:tcPr marL="0" marR="0" marT="0" marB="0" vert="horz">
                    <a:lnL w="6350" cap="flat" cmpd="sng" algn="ctr">
                      <a:solidFill>
                        <a:srgbClr val="23C5C5"/>
                      </a:solidFill>
                      <a:prstDash val="solid"/>
                      <a:round/>
                      <a:headEnd type="none" w="med" len="med"/>
                      <a:tailEnd type="none" w="med" len="med"/>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w="6350" cap="flat" cmpd="sng" algn="ctr">
                      <a:solidFill>
                        <a:srgbClr val="23C5C5"/>
                      </a:solidFill>
                      <a:prstDash val="solid"/>
                      <a:round/>
                      <a:headEnd type="none" w="med" len="med"/>
                      <a:tailEnd type="none" w="med" len="med"/>
                    </a:lnR>
                    <a:lnT>
                      <a:noFill/>
                    </a:lnT>
                    <a:lnB>
                      <a:noFill/>
                    </a:lnB>
                  </a:tcPr>
                </a:tc>
              </a:tr>
              <a:tr h="2284729">
                <a:tc>
                  <a:txBody>
                    <a:bodyPr/>
                    <a:lstStyle/>
                    <a:p>
                      <a:pPr algn="l" rtl="0" eaLnBrk="0">
                        <a:lnSpc>
                          <a:spcPct val="100000"/>
                        </a:lnSpc>
                      </a:pPr>
                      <a:endParaRPr lang="en-US" altLang="en-US" sz="1000" dirty="0"/>
                    </a:p>
                  </a:txBody>
                  <a:tcPr marL="0" marR="0" marT="0" marB="0" vert="horz">
                    <a:lnL w="6350" cap="flat" cmpd="sng" algn="ctr">
                      <a:solidFill>
                        <a:srgbClr val="23C5C5"/>
                      </a:solidFill>
                      <a:prstDash val="solid"/>
                      <a:round/>
                      <a:headEnd type="none" w="med" len="med"/>
                      <a:tailEnd type="none" w="med" len="med"/>
                    </a:lnL>
                    <a:lnR>
                      <a:noFill/>
                    </a:lnR>
                    <a:lnT>
                      <a:noFill/>
                    </a:lnT>
                    <a:lnB w="6350" cap="flat" cmpd="sng" algn="ctr">
                      <a:solidFill>
                        <a:srgbClr val="23C5C5"/>
                      </a:solidFill>
                      <a:prstDash val="solid"/>
                      <a:round/>
                      <a:headEnd type="none" w="med" len="med"/>
                      <a:tailEnd type="none" w="med" len="med"/>
                    </a:lnB>
                  </a:tcPr>
                </a:tc>
                <a:tc gridSpan="2">
                  <a:txBody>
                    <a:bodyPr/>
                    <a:lstStyle/>
                    <a:p>
                      <a:pPr algn="l" rtl="0" eaLnBrk="0">
                        <a:lnSpc>
                          <a:spcPct val="100000"/>
                        </a:lnSpc>
                      </a:pPr>
                      <a:endParaRPr lang="en-US" altLang="en-US" sz="1000" dirty="0"/>
                    </a:p>
                  </a:txBody>
                  <a:tcPr marL="0" marR="0" marT="0" marB="0" vert="horz">
                    <a:lnL>
                      <a:noFill/>
                    </a:lnL>
                    <a:lnR w="6350" cap="flat" cmpd="sng" algn="ctr">
                      <a:solidFill>
                        <a:srgbClr val="23C5C5"/>
                      </a:solidFill>
                      <a:prstDash val="solid"/>
                      <a:round/>
                      <a:headEnd type="none" w="med" len="med"/>
                      <a:tailEnd type="none" w="med" len="med"/>
                    </a:lnR>
                    <a:lnT>
                      <a:noFill/>
                    </a:lnT>
                    <a:lnB w="6350" cap="flat" cmpd="sng" algn="ctr">
                      <a:solidFill>
                        <a:srgbClr val="23C5C5"/>
                      </a:solidFill>
                      <a:prstDash val="solid"/>
                      <a:round/>
                      <a:headEnd type="none" w="med" len="med"/>
                      <a:tailEnd type="none" w="med" len="med"/>
                    </a:lnB>
                  </a:tcPr>
                </a:tc>
                <a:tc hMerge="1">
                  <a:tcPr marL="0" marR="0" marT="0" marB="0" vert="horz">
                    <a:lnL>
                      <a:noFill/>
                    </a:lnL>
                    <a:lnR w="6350" cap="flat" cmpd="sng" algn="ctr">
                      <a:solidFill>
                        <a:srgbClr val="23C5C5"/>
                      </a:solidFill>
                      <a:prstDash val="solid"/>
                      <a:round/>
                      <a:headEnd type="none" w="med" len="med"/>
                      <a:tailEnd type="none" w="med" len="med"/>
                    </a:lnR>
                    <a:lnT>
                      <a:noFill/>
                    </a:lnT>
                    <a:lnB w="6350" cap="flat" cmpd="sng" algn="ctr">
                      <a:solidFill>
                        <a:srgbClr val="23C5C5"/>
                      </a:solidFill>
                      <a:prstDash val="solid"/>
                      <a:round/>
                      <a:headEnd type="none" w="med" len="med"/>
                      <a:tailEnd type="none" w="med" len="med"/>
                    </a:lnB>
                  </a:tcPr>
                </a:tc>
              </a:tr>
            </a:tbl>
          </a:graphicData>
        </a:graphic>
      </p:graphicFrame>
      <p:pic>
        <p:nvPicPr>
          <p:cNvPr id="228" name="picture 228"/>
          <p:cNvPicPr>
            <a:picLocks noChangeAspect="1"/>
          </p:cNvPicPr>
          <p:nvPr/>
        </p:nvPicPr>
        <p:blipFill>
          <a:blip r:embed="rId2"/>
          <a:stretch>
            <a:fillRect/>
          </a:stretch>
        </p:blipFill>
        <p:spPr>
          <a:xfrm rot="21600000">
            <a:off x="6086855" y="1563623"/>
            <a:ext cx="2976372" cy="2738628"/>
          </a:xfrm>
          <a:prstGeom prst="rect">
            <a:avLst/>
          </a:prstGeom>
        </p:spPr>
      </p:pic>
      <p:pic>
        <p:nvPicPr>
          <p:cNvPr id="230" name="picture 230"/>
          <p:cNvPicPr>
            <a:picLocks noChangeAspect="1"/>
          </p:cNvPicPr>
          <p:nvPr/>
        </p:nvPicPr>
        <p:blipFill>
          <a:blip r:embed="rId3"/>
          <a:stretch>
            <a:fillRect/>
          </a:stretch>
        </p:blipFill>
        <p:spPr>
          <a:xfrm rot="21600000">
            <a:off x="9397962" y="3753611"/>
            <a:ext cx="2317114" cy="2557652"/>
          </a:xfrm>
          <a:prstGeom prst="rect">
            <a:avLst/>
          </a:prstGeom>
        </p:spPr>
      </p:pic>
      <p:pic>
        <p:nvPicPr>
          <p:cNvPr id="232" name="picture 232"/>
          <p:cNvPicPr>
            <a:picLocks noChangeAspect="1"/>
          </p:cNvPicPr>
          <p:nvPr/>
        </p:nvPicPr>
        <p:blipFill>
          <a:blip r:embed="rId4"/>
          <a:stretch>
            <a:fillRect/>
          </a:stretch>
        </p:blipFill>
        <p:spPr>
          <a:xfrm rot="21600000">
            <a:off x="9397962" y="1083564"/>
            <a:ext cx="2317114" cy="2539110"/>
          </a:xfrm>
          <a:prstGeom prst="rect">
            <a:avLst/>
          </a:prstGeom>
        </p:spPr>
      </p:pic>
      <p:pic>
        <p:nvPicPr>
          <p:cNvPr id="234" name="picture 234"/>
          <p:cNvPicPr>
            <a:picLocks noChangeAspect="1"/>
          </p:cNvPicPr>
          <p:nvPr/>
        </p:nvPicPr>
        <p:blipFill>
          <a:blip r:embed="rId5"/>
          <a:stretch>
            <a:fillRect/>
          </a:stretch>
        </p:blipFill>
        <p:spPr>
          <a:xfrm rot="21600000">
            <a:off x="4393691" y="4320540"/>
            <a:ext cx="1810511" cy="1926335"/>
          </a:xfrm>
          <a:prstGeom prst="rect">
            <a:avLst/>
          </a:prstGeom>
        </p:spPr>
      </p:pic>
      <p:pic>
        <p:nvPicPr>
          <p:cNvPr id="236" name="picture 236"/>
          <p:cNvPicPr>
            <a:picLocks noChangeAspect="1"/>
          </p:cNvPicPr>
          <p:nvPr/>
        </p:nvPicPr>
        <p:blipFill>
          <a:blip r:embed="rId6"/>
          <a:stretch>
            <a:fillRect/>
          </a:stretch>
        </p:blipFill>
        <p:spPr>
          <a:xfrm rot="21600000">
            <a:off x="9418319" y="1641347"/>
            <a:ext cx="2129028" cy="1513332"/>
          </a:xfrm>
          <a:prstGeom prst="rect">
            <a:avLst/>
          </a:prstGeom>
        </p:spPr>
      </p:pic>
      <p:pic>
        <p:nvPicPr>
          <p:cNvPr id="238" name="picture 238"/>
          <p:cNvPicPr>
            <a:picLocks noChangeAspect="1"/>
          </p:cNvPicPr>
          <p:nvPr/>
        </p:nvPicPr>
        <p:blipFill>
          <a:blip r:embed="rId7"/>
          <a:stretch>
            <a:fillRect/>
          </a:stretch>
        </p:blipFill>
        <p:spPr>
          <a:xfrm rot="21600000">
            <a:off x="720852" y="4437887"/>
            <a:ext cx="1257300" cy="1629156"/>
          </a:xfrm>
          <a:prstGeom prst="rect">
            <a:avLst/>
          </a:prstGeom>
        </p:spPr>
      </p:pic>
      <p:pic>
        <p:nvPicPr>
          <p:cNvPr id="240" name="picture 240"/>
          <p:cNvPicPr>
            <a:picLocks noChangeAspect="1"/>
          </p:cNvPicPr>
          <p:nvPr/>
        </p:nvPicPr>
        <p:blipFill>
          <a:blip r:embed="rId8"/>
          <a:stretch>
            <a:fillRect/>
          </a:stretch>
        </p:blipFill>
        <p:spPr>
          <a:xfrm rot="21600000">
            <a:off x="4393691" y="3003803"/>
            <a:ext cx="1639824" cy="1243584"/>
          </a:xfrm>
          <a:prstGeom prst="rect">
            <a:avLst/>
          </a:prstGeom>
        </p:spPr>
      </p:pic>
      <p:pic>
        <p:nvPicPr>
          <p:cNvPr id="242" name="picture 242"/>
          <p:cNvPicPr>
            <a:picLocks noChangeAspect="1"/>
          </p:cNvPicPr>
          <p:nvPr/>
        </p:nvPicPr>
        <p:blipFill>
          <a:blip r:embed="rId9"/>
          <a:stretch>
            <a:fillRect/>
          </a:stretch>
        </p:blipFill>
        <p:spPr>
          <a:xfrm rot="21600000">
            <a:off x="751331" y="2688335"/>
            <a:ext cx="1420367" cy="928116"/>
          </a:xfrm>
          <a:prstGeom prst="rect">
            <a:avLst/>
          </a:prstGeom>
        </p:spPr>
      </p:pic>
      <p:graphicFrame>
        <p:nvGraphicFramePr>
          <p:cNvPr id="244" name="table 244"/>
          <p:cNvGraphicFramePr>
            <a:graphicFrameLocks noGrp="1"/>
          </p:cNvGraphicFramePr>
          <p:nvPr/>
        </p:nvGraphicFramePr>
        <p:xfrm>
          <a:off x="10046296" y="3747770"/>
          <a:ext cx="1021080" cy="318770"/>
        </p:xfrm>
        <a:graphic>
          <a:graphicData uri="http://schemas.openxmlformats.org/drawingml/2006/table">
            <a:tbl>
              <a:tblPr/>
              <a:tblGrid>
                <a:gridCol w="1021080"/>
              </a:tblGrid>
              <a:tr h="306070">
                <a:tc>
                  <a:txBody>
                    <a:bodyPr/>
                    <a:lstStyle/>
                    <a:p>
                      <a:pPr algn="l" rtl="0" eaLnBrk="0">
                        <a:lnSpc>
                          <a:spcPct val="107000"/>
                        </a:lnSpc>
                      </a:pPr>
                      <a:endParaRPr lang="en-US" altLang="en-US" sz="400" dirty="0"/>
                    </a:p>
                    <a:p>
                      <a:pPr marL="264795" algn="l" rtl="0" eaLnBrk="0">
                        <a:lnSpc>
                          <a:spcPct val="85000"/>
                        </a:lnSpc>
                        <a:spcBef>
                          <a:spcPts val="0"/>
                        </a:spcBef>
                      </a:pPr>
                      <a:r>
                        <a:rPr sz="1400"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IP授权</a:t>
                      </a:r>
                      <a:endParaRPr lang="en-US" altLang="en-US" sz="1400" dirty="0"/>
                    </a:p>
                  </a:txBody>
                  <a:tcPr marL="0" marR="0" marT="0" marB="0" vert="horz">
                    <a:lnL w="12700" cap="flat" cmpd="sng" algn="ctr">
                      <a:solidFill>
                        <a:srgbClr val="263591"/>
                      </a:solidFill>
                      <a:prstDash val="solid"/>
                      <a:round/>
                      <a:headEnd type="none" w="med" len="med"/>
                      <a:tailEnd type="none" w="med" len="med"/>
                    </a:lnL>
                    <a:lnR w="12700" cap="flat" cmpd="sng" algn="ctr">
                      <a:solidFill>
                        <a:srgbClr val="263591"/>
                      </a:solidFill>
                      <a:prstDash val="solid"/>
                      <a:round/>
                      <a:headEnd type="none" w="med" len="med"/>
                      <a:tailEnd type="none" w="med" len="med"/>
                    </a:lnR>
                    <a:lnT w="12700" cap="flat" cmpd="sng" algn="ctr">
                      <a:solidFill>
                        <a:srgbClr val="263591"/>
                      </a:solidFill>
                      <a:prstDash val="solid"/>
                      <a:round/>
                      <a:headEnd type="none" w="med" len="med"/>
                      <a:tailEnd type="none" w="med" len="med"/>
                    </a:lnT>
                    <a:lnB w="12700" cap="flat" cmpd="sng" algn="ctr">
                      <a:solidFill>
                        <a:srgbClr val="263591"/>
                      </a:solidFill>
                      <a:prstDash val="solid"/>
                      <a:round/>
                      <a:headEnd type="none" w="med" len="med"/>
                      <a:tailEnd type="none" w="med" len="med"/>
                    </a:lnB>
                  </a:tcPr>
                </a:tc>
              </a:tr>
            </a:tbl>
          </a:graphicData>
        </a:graphic>
      </p:graphicFrame>
      <p:pic>
        <p:nvPicPr>
          <p:cNvPr id="246" name="picture 246"/>
          <p:cNvPicPr>
            <a:picLocks noChangeAspect="1"/>
          </p:cNvPicPr>
          <p:nvPr/>
        </p:nvPicPr>
        <p:blipFill>
          <a:blip r:embed="rId10"/>
          <a:stretch>
            <a:fillRect/>
          </a:stretch>
        </p:blipFill>
        <p:spPr>
          <a:xfrm rot="21600000">
            <a:off x="9730740" y="4061459"/>
            <a:ext cx="1652016" cy="760476"/>
          </a:xfrm>
          <a:prstGeom prst="rect">
            <a:avLst/>
          </a:prstGeom>
        </p:spPr>
      </p:pic>
      <p:pic>
        <p:nvPicPr>
          <p:cNvPr id="248" name="picture 248"/>
          <p:cNvPicPr>
            <a:picLocks noChangeAspect="1"/>
          </p:cNvPicPr>
          <p:nvPr/>
        </p:nvPicPr>
        <p:blipFill>
          <a:blip r:embed="rId11"/>
          <a:stretch>
            <a:fillRect/>
          </a:stretch>
        </p:blipFill>
        <p:spPr>
          <a:xfrm rot="21600000">
            <a:off x="1452372" y="3617976"/>
            <a:ext cx="1513331" cy="737616"/>
          </a:xfrm>
          <a:prstGeom prst="rect">
            <a:avLst/>
          </a:prstGeom>
        </p:spPr>
      </p:pic>
      <p:pic>
        <p:nvPicPr>
          <p:cNvPr id="250" name="picture 250"/>
          <p:cNvPicPr>
            <a:picLocks noChangeAspect="1"/>
          </p:cNvPicPr>
          <p:nvPr/>
        </p:nvPicPr>
        <p:blipFill>
          <a:blip r:embed="rId12"/>
          <a:stretch>
            <a:fillRect/>
          </a:stretch>
        </p:blipFill>
        <p:spPr>
          <a:xfrm rot="21600000">
            <a:off x="4439411" y="1563623"/>
            <a:ext cx="1461516" cy="644652"/>
          </a:xfrm>
          <a:prstGeom prst="rect">
            <a:avLst/>
          </a:prstGeom>
        </p:spPr>
      </p:pic>
      <p:pic>
        <p:nvPicPr>
          <p:cNvPr id="252" name="picture 252"/>
          <p:cNvPicPr>
            <a:picLocks noChangeAspect="1"/>
          </p:cNvPicPr>
          <p:nvPr/>
        </p:nvPicPr>
        <p:blipFill>
          <a:blip r:embed="rId13"/>
          <a:stretch>
            <a:fillRect/>
          </a:stretch>
        </p:blipFill>
        <p:spPr>
          <a:xfrm rot="21600000">
            <a:off x="5635752" y="4361688"/>
            <a:ext cx="1315211" cy="697992"/>
          </a:xfrm>
          <a:prstGeom prst="rect">
            <a:avLst/>
          </a:prstGeom>
        </p:spPr>
      </p:pic>
      <p:pic>
        <p:nvPicPr>
          <p:cNvPr id="254" name="picture 254"/>
          <p:cNvPicPr>
            <a:picLocks noChangeAspect="1"/>
          </p:cNvPicPr>
          <p:nvPr/>
        </p:nvPicPr>
        <p:blipFill>
          <a:blip r:embed="rId14"/>
          <a:stretch>
            <a:fillRect/>
          </a:stretch>
        </p:blipFill>
        <p:spPr>
          <a:xfrm rot="21600000">
            <a:off x="6100571" y="5059679"/>
            <a:ext cx="1368552" cy="626364"/>
          </a:xfrm>
          <a:prstGeom prst="rect">
            <a:avLst/>
          </a:prstGeom>
        </p:spPr>
      </p:pic>
      <p:pic>
        <p:nvPicPr>
          <p:cNvPr id="256" name="picture 256"/>
          <p:cNvPicPr>
            <a:picLocks noChangeAspect="1"/>
          </p:cNvPicPr>
          <p:nvPr/>
        </p:nvPicPr>
        <p:blipFill>
          <a:blip r:embed="rId15"/>
          <a:stretch>
            <a:fillRect/>
          </a:stretch>
        </p:blipFill>
        <p:spPr>
          <a:xfrm rot="21600000">
            <a:off x="7187184" y="4437888"/>
            <a:ext cx="1458468" cy="566927"/>
          </a:xfrm>
          <a:prstGeom prst="rect">
            <a:avLst/>
          </a:prstGeom>
        </p:spPr>
      </p:pic>
      <p:pic>
        <p:nvPicPr>
          <p:cNvPr id="258" name="picture 258"/>
          <p:cNvPicPr>
            <a:picLocks noChangeAspect="1"/>
          </p:cNvPicPr>
          <p:nvPr/>
        </p:nvPicPr>
        <p:blipFill>
          <a:blip r:embed="rId16"/>
          <a:stretch>
            <a:fillRect/>
          </a:stretch>
        </p:blipFill>
        <p:spPr>
          <a:xfrm rot="21600000">
            <a:off x="2360676" y="2095500"/>
            <a:ext cx="1368552" cy="603503"/>
          </a:xfrm>
          <a:prstGeom prst="rect">
            <a:avLst/>
          </a:prstGeom>
        </p:spPr>
      </p:pic>
      <p:sp>
        <p:nvSpPr>
          <p:cNvPr id="260" name="textbox 260"/>
          <p:cNvSpPr/>
          <p:nvPr/>
        </p:nvSpPr>
        <p:spPr>
          <a:xfrm>
            <a:off x="372064" y="174352"/>
            <a:ext cx="2489835" cy="349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6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中国</a:t>
            </a: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AI</a:t>
            </a:r>
            <a:r>
              <a:rPr sz="2100" kern="0" spc="6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芯片产业图谱</a:t>
            </a:r>
            <a:endParaRPr lang="en-US" altLang="en-US" sz="2100" dirty="0"/>
          </a:p>
        </p:txBody>
      </p:sp>
      <p:pic>
        <p:nvPicPr>
          <p:cNvPr id="262" name="picture 262"/>
          <p:cNvPicPr>
            <a:picLocks noChangeAspect="1"/>
          </p:cNvPicPr>
          <p:nvPr/>
        </p:nvPicPr>
        <p:blipFill>
          <a:blip r:embed="rId17"/>
          <a:stretch>
            <a:fillRect/>
          </a:stretch>
        </p:blipFill>
        <p:spPr>
          <a:xfrm rot="21600000">
            <a:off x="7673340" y="5038344"/>
            <a:ext cx="1181100" cy="667511"/>
          </a:xfrm>
          <a:prstGeom prst="rect">
            <a:avLst/>
          </a:prstGeom>
        </p:spPr>
      </p:pic>
      <p:pic>
        <p:nvPicPr>
          <p:cNvPr id="264" name="picture 264"/>
          <p:cNvPicPr>
            <a:picLocks noChangeAspect="1"/>
          </p:cNvPicPr>
          <p:nvPr/>
        </p:nvPicPr>
        <p:blipFill>
          <a:blip r:embed="rId17"/>
          <a:stretch>
            <a:fillRect/>
          </a:stretch>
        </p:blipFill>
        <p:spPr>
          <a:xfrm rot="21600000">
            <a:off x="2295144" y="4541520"/>
            <a:ext cx="1181100" cy="667511"/>
          </a:xfrm>
          <a:prstGeom prst="rect">
            <a:avLst/>
          </a:prstGeom>
        </p:spPr>
      </p:pic>
      <p:pic>
        <p:nvPicPr>
          <p:cNvPr id="266" name="picture 266"/>
          <p:cNvPicPr>
            <a:picLocks noChangeAspect="1"/>
          </p:cNvPicPr>
          <p:nvPr/>
        </p:nvPicPr>
        <p:blipFill>
          <a:blip r:embed="rId18"/>
          <a:stretch>
            <a:fillRect/>
          </a:stretch>
        </p:blipFill>
        <p:spPr>
          <a:xfrm rot="21600000">
            <a:off x="9535667" y="4821935"/>
            <a:ext cx="1193292" cy="653796"/>
          </a:xfrm>
          <a:prstGeom prst="rect">
            <a:avLst/>
          </a:prstGeom>
        </p:spPr>
      </p:pic>
      <p:pic>
        <p:nvPicPr>
          <p:cNvPr id="268" name="picture 268"/>
          <p:cNvPicPr>
            <a:picLocks noChangeAspect="1"/>
          </p:cNvPicPr>
          <p:nvPr/>
        </p:nvPicPr>
        <p:blipFill>
          <a:blip r:embed="rId19"/>
          <a:stretch>
            <a:fillRect/>
          </a:stretch>
        </p:blipFill>
        <p:spPr>
          <a:xfrm rot="21600000">
            <a:off x="722376" y="2095499"/>
            <a:ext cx="1391411" cy="559308"/>
          </a:xfrm>
          <a:prstGeom prst="rect">
            <a:avLst/>
          </a:prstGeom>
        </p:spPr>
      </p:pic>
      <p:pic>
        <p:nvPicPr>
          <p:cNvPr id="270" name="picture 270"/>
          <p:cNvPicPr>
            <a:picLocks noChangeAspect="1"/>
          </p:cNvPicPr>
          <p:nvPr/>
        </p:nvPicPr>
        <p:blipFill>
          <a:blip r:embed="rId20"/>
          <a:stretch>
            <a:fillRect/>
          </a:stretch>
        </p:blipFill>
        <p:spPr>
          <a:xfrm rot="21600000">
            <a:off x="2362200" y="1511808"/>
            <a:ext cx="1461516" cy="525779"/>
          </a:xfrm>
          <a:prstGeom prst="rect">
            <a:avLst/>
          </a:prstGeom>
        </p:spPr>
      </p:pic>
      <p:pic>
        <p:nvPicPr>
          <p:cNvPr id="272" name="picture 272"/>
          <p:cNvPicPr>
            <a:picLocks noChangeAspect="1"/>
          </p:cNvPicPr>
          <p:nvPr/>
        </p:nvPicPr>
        <p:blipFill>
          <a:blip r:embed="rId21"/>
          <a:stretch>
            <a:fillRect/>
          </a:stretch>
        </p:blipFill>
        <p:spPr>
          <a:xfrm rot="21600000">
            <a:off x="4430267" y="2348484"/>
            <a:ext cx="1391411" cy="525779"/>
          </a:xfrm>
          <a:prstGeom prst="rect">
            <a:avLst/>
          </a:prstGeom>
        </p:spPr>
      </p:pic>
      <p:pic>
        <p:nvPicPr>
          <p:cNvPr id="274" name="picture 274"/>
          <p:cNvPicPr>
            <a:picLocks noChangeAspect="1"/>
          </p:cNvPicPr>
          <p:nvPr/>
        </p:nvPicPr>
        <p:blipFill>
          <a:blip r:embed="rId22"/>
          <a:stretch>
            <a:fillRect/>
          </a:stretch>
        </p:blipFill>
        <p:spPr>
          <a:xfrm rot="21600000">
            <a:off x="2429255" y="2874264"/>
            <a:ext cx="1299972" cy="557784"/>
          </a:xfrm>
          <a:prstGeom prst="rect">
            <a:avLst/>
          </a:prstGeom>
        </p:spPr>
      </p:pic>
      <p:pic>
        <p:nvPicPr>
          <p:cNvPr id="276" name="picture 276"/>
          <p:cNvPicPr>
            <a:picLocks noChangeAspect="1"/>
          </p:cNvPicPr>
          <p:nvPr/>
        </p:nvPicPr>
        <p:blipFill>
          <a:blip r:embed="rId23"/>
          <a:stretch>
            <a:fillRect/>
          </a:stretch>
        </p:blipFill>
        <p:spPr>
          <a:xfrm rot="21600000">
            <a:off x="10771631" y="4730495"/>
            <a:ext cx="847343" cy="836676"/>
          </a:xfrm>
          <a:prstGeom prst="rect">
            <a:avLst/>
          </a:prstGeom>
        </p:spPr>
      </p:pic>
      <p:pic>
        <p:nvPicPr>
          <p:cNvPr id="278" name="picture 278"/>
          <p:cNvPicPr>
            <a:picLocks noChangeAspect="1"/>
          </p:cNvPicPr>
          <p:nvPr/>
        </p:nvPicPr>
        <p:blipFill>
          <a:blip r:embed="rId24"/>
          <a:stretch>
            <a:fillRect/>
          </a:stretch>
        </p:blipFill>
        <p:spPr>
          <a:xfrm rot="21600000">
            <a:off x="665988" y="1496567"/>
            <a:ext cx="1368551" cy="493776"/>
          </a:xfrm>
          <a:prstGeom prst="rect">
            <a:avLst/>
          </a:prstGeom>
        </p:spPr>
      </p:pic>
      <p:pic>
        <p:nvPicPr>
          <p:cNvPr id="280" name="picture 280"/>
          <p:cNvPicPr>
            <a:picLocks noChangeAspect="1"/>
          </p:cNvPicPr>
          <p:nvPr/>
        </p:nvPicPr>
        <p:blipFill>
          <a:blip r:embed="rId25"/>
          <a:stretch>
            <a:fillRect/>
          </a:stretch>
        </p:blipFill>
        <p:spPr>
          <a:xfrm rot="21600000">
            <a:off x="10049256" y="5682995"/>
            <a:ext cx="1203959" cy="541019"/>
          </a:xfrm>
          <a:prstGeom prst="rect">
            <a:avLst/>
          </a:prstGeom>
        </p:spPr>
      </p:pic>
      <p:pic>
        <p:nvPicPr>
          <p:cNvPr id="282" name="picture 282"/>
          <p:cNvPicPr>
            <a:picLocks noChangeAspect="1"/>
          </p:cNvPicPr>
          <p:nvPr/>
        </p:nvPicPr>
        <p:blipFill>
          <a:blip r:embed="rId26"/>
          <a:stretch>
            <a:fillRect/>
          </a:stretch>
        </p:blipFill>
        <p:spPr>
          <a:xfrm rot="21600000">
            <a:off x="7037831" y="5718047"/>
            <a:ext cx="1232916" cy="507492"/>
          </a:xfrm>
          <a:prstGeom prst="rect">
            <a:avLst/>
          </a:prstGeom>
        </p:spPr>
      </p:pic>
      <p:sp>
        <p:nvSpPr>
          <p:cNvPr id="284" name="textbox 284"/>
          <p:cNvSpPr/>
          <p:nvPr/>
        </p:nvSpPr>
        <p:spPr>
          <a:xfrm>
            <a:off x="4572478" y="672988"/>
            <a:ext cx="3053079" cy="213359"/>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8000"/>
              </a:lnSpc>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中国人工智能芯片产业图谱</a:t>
            </a:r>
            <a:endParaRPr lang="en-US" altLang="en-US" sz="1400" dirty="0"/>
          </a:p>
        </p:txBody>
      </p:sp>
      <p:pic>
        <p:nvPicPr>
          <p:cNvPr id="286" name="picture 286"/>
          <p:cNvPicPr>
            <a:picLocks noChangeAspect="1"/>
          </p:cNvPicPr>
          <p:nvPr/>
        </p:nvPicPr>
        <p:blipFill>
          <a:blip r:embed="rId27"/>
          <a:stretch>
            <a:fillRect/>
          </a:stretch>
        </p:blipFill>
        <p:spPr>
          <a:xfrm rot="21600000">
            <a:off x="2362200" y="5455919"/>
            <a:ext cx="1048511" cy="432816"/>
          </a:xfrm>
          <a:prstGeom prst="rect">
            <a:avLst/>
          </a:prstGeom>
        </p:spPr>
      </p:pic>
      <p:sp>
        <p:nvSpPr>
          <p:cNvPr id="290" name="textbox 290"/>
          <p:cNvSpPr/>
          <p:nvPr/>
        </p:nvSpPr>
        <p:spPr>
          <a:xfrm>
            <a:off x="6042659" y="1083564"/>
            <a:ext cx="1144905" cy="306704"/>
          </a:xfrm>
          <a:prstGeom prst="rect">
            <a:avLst/>
          </a:prstGeom>
          <a:solidFill>
            <a:srgbClr val="F68C22"/>
          </a:solidFill>
        </p:spPr>
        <p:txBody>
          <a:bodyPr vert="horz" wrap="square" lIns="0" tIns="0" rIns="0" bIns="0"/>
          <a:lstStyle/>
          <a:p>
            <a:pPr algn="l" rtl="0" eaLnBrk="0">
              <a:lnSpc>
                <a:spcPct val="147000"/>
              </a:lnSpc>
            </a:pPr>
            <a:endParaRPr lang="en-US" altLang="en-US" sz="100" dirty="0"/>
          </a:p>
          <a:p>
            <a:pPr marL="153670" algn="l" rtl="0" eaLnBrk="0">
              <a:lnSpc>
                <a:spcPts val="1780"/>
              </a:lnSpc>
              <a:spcBef>
                <a:spcPts val="0"/>
              </a:spcBef>
            </a:pP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边/端侧芯片</a:t>
            </a:r>
            <a:endParaRPr lang="en-US" altLang="en-US" sz="1400" dirty="0"/>
          </a:p>
        </p:txBody>
      </p:sp>
      <p:graphicFrame>
        <p:nvGraphicFramePr>
          <p:cNvPr id="292" name="table 292"/>
          <p:cNvGraphicFramePr>
            <a:graphicFrameLocks noGrp="1"/>
          </p:cNvGraphicFramePr>
          <p:nvPr/>
        </p:nvGraphicFramePr>
        <p:xfrm>
          <a:off x="9994862" y="1076959"/>
          <a:ext cx="1020444" cy="319404"/>
        </p:xfrm>
        <a:graphic>
          <a:graphicData uri="http://schemas.openxmlformats.org/drawingml/2006/table">
            <a:tbl>
              <a:tblPr/>
              <a:tblGrid>
                <a:gridCol w="1020444"/>
              </a:tblGrid>
              <a:tr h="306704">
                <a:tc>
                  <a:txBody>
                    <a:bodyPr/>
                    <a:lstStyle/>
                    <a:p>
                      <a:pPr algn="l" rtl="0" eaLnBrk="0">
                        <a:lnSpc>
                          <a:spcPct val="105000"/>
                        </a:lnSpc>
                      </a:pPr>
                      <a:endParaRPr lang="en-US" altLang="en-US" sz="400" dirty="0"/>
                    </a:p>
                    <a:p>
                      <a:pPr marL="161290" algn="l" rtl="0" eaLnBrk="0">
                        <a:lnSpc>
                          <a:spcPct val="86000"/>
                        </a:lnSpc>
                        <a:spcBef>
                          <a:spcPts val="0"/>
                        </a:spcBef>
                      </a:pP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类脑芯片</a:t>
                      </a:r>
                      <a:endParaRPr lang="en-US" altLang="en-US" sz="1400" dirty="0"/>
                    </a:p>
                  </a:txBody>
                  <a:tcPr marL="0" marR="0" marT="0" marB="0" vert="horz">
                    <a:lnL w="12700" cap="flat" cmpd="sng" algn="ctr">
                      <a:solidFill>
                        <a:srgbClr val="263591"/>
                      </a:solidFill>
                      <a:prstDash val="solid"/>
                      <a:round/>
                      <a:headEnd type="none" w="med" len="med"/>
                      <a:tailEnd type="none" w="med" len="med"/>
                    </a:lnL>
                    <a:lnR w="12700" cap="flat" cmpd="sng" algn="ctr">
                      <a:solidFill>
                        <a:srgbClr val="263591"/>
                      </a:solidFill>
                      <a:prstDash val="solid"/>
                      <a:round/>
                      <a:headEnd type="none" w="med" len="med"/>
                      <a:tailEnd type="none" w="med" len="med"/>
                    </a:lnR>
                    <a:lnT w="12700" cap="flat" cmpd="sng" algn="ctr">
                      <a:solidFill>
                        <a:srgbClr val="263591"/>
                      </a:solidFill>
                      <a:prstDash val="solid"/>
                      <a:round/>
                      <a:headEnd type="none" w="med" len="med"/>
                      <a:tailEnd type="none" w="med" len="med"/>
                    </a:lnT>
                    <a:lnB w="12700" cap="flat" cmpd="sng" algn="ctr">
                      <a:solidFill>
                        <a:srgbClr val="263591"/>
                      </a:solidFill>
                      <a:prstDash val="solid"/>
                      <a:round/>
                      <a:headEnd type="none" w="med" len="med"/>
                      <a:tailEnd type="none" w="med" len="med"/>
                    </a:lnB>
                  </a:tcPr>
                </a:tc>
              </a:tr>
            </a:tbl>
          </a:graphicData>
        </a:graphic>
      </p:graphicFrame>
      <p:sp>
        <p:nvSpPr>
          <p:cNvPr id="294" name="textbox 294"/>
          <p:cNvSpPr/>
          <p:nvPr/>
        </p:nvSpPr>
        <p:spPr>
          <a:xfrm>
            <a:off x="1703832" y="1083564"/>
            <a:ext cx="1009014" cy="306704"/>
          </a:xfrm>
          <a:prstGeom prst="rect">
            <a:avLst/>
          </a:prstGeom>
          <a:solidFill>
            <a:srgbClr val="23C5C5"/>
          </a:solidFill>
        </p:spPr>
        <p:txBody>
          <a:bodyPr vert="horz" wrap="square" lIns="0" tIns="0" rIns="0" bIns="0"/>
          <a:lstStyle/>
          <a:p>
            <a:pPr algn="l" rtl="0" eaLnBrk="0">
              <a:lnSpc>
                <a:spcPct val="128000"/>
              </a:lnSpc>
            </a:pPr>
            <a:endParaRPr lang="en-US" altLang="en-US" sz="300" dirty="0"/>
          </a:p>
          <a:p>
            <a:pPr marL="158115" algn="l" rtl="0" eaLnBrk="0">
              <a:lnSpc>
                <a:spcPct val="86000"/>
              </a:lnSpc>
              <a:spcBef>
                <a:spcPts val="0"/>
              </a:spcBef>
            </a:pP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云端芯片</a:t>
            </a:r>
            <a:endParaRPr lang="en-US" altLang="en-US" sz="1400" dirty="0"/>
          </a:p>
        </p:txBody>
      </p:sp>
      <p:sp>
        <p:nvSpPr>
          <p:cNvPr id="296" name="textbox 296"/>
          <p:cNvSpPr/>
          <p:nvPr/>
        </p:nvSpPr>
        <p:spPr>
          <a:xfrm>
            <a:off x="329827" y="6626383"/>
            <a:ext cx="1985645" cy="1543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来源：公开资料、亿欧数据，整理</a:t>
            </a:r>
            <a:endParaRPr lang="en-US" altLang="en-US" sz="800" dirty="0"/>
          </a:p>
        </p:txBody>
      </p:sp>
      <p:sp>
        <p:nvSpPr>
          <p:cNvPr id="298" name="textbox 298"/>
          <p:cNvSpPr/>
          <p:nvPr/>
        </p:nvSpPr>
        <p:spPr>
          <a:xfrm>
            <a:off x="11734101" y="6590970"/>
            <a:ext cx="200025" cy="1758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2000"/>
              </a:lnSpc>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12</a:t>
            </a:r>
            <a:endParaRPr lang="en-US" altLang="en-US" sz="1200" dirty="0"/>
          </a:p>
        </p:txBody>
      </p:sp>
      <p:sp>
        <p:nvSpPr>
          <p:cNvPr id="2" name="矩形 1" descr="7b0a2020202022776f7264617274223a2022220a7d0a"/>
          <p:cNvSpPr/>
          <p:nvPr/>
        </p:nvSpPr>
        <p:spPr>
          <a:xfrm>
            <a:off x="605155" y="2000250"/>
            <a:ext cx="11129010" cy="4507865"/>
          </a:xfrm>
          <a:prstGeom prst="rect">
            <a:avLst/>
          </a:prstGeom>
          <a:noFill/>
          <a:ln>
            <a:noFill/>
          </a:ln>
        </p:spPr>
        <p:txBody>
          <a:bodyPr wrap="none" rtlCol="0" anchor="t">
            <a:spAutoFit/>
          </a:bodyPr>
          <a:p>
            <a:pPr algn="ctr"/>
            <a:r>
              <a:rPr lang="zh-CN" altLang="en-US" sz="28700" b="1">
                <a:ln w="22225">
                  <a:solidFill>
                    <a:srgbClr val="FFFFFF"/>
                  </a:solidFill>
                </a:ln>
                <a:gradFill>
                  <a:gsLst>
                    <a:gs pos="100000">
                      <a:srgbClr val="FDA2C6"/>
                    </a:gs>
                    <a:gs pos="48000">
                      <a:srgbClr val="F8508B"/>
                    </a:gs>
                  </a:gsLst>
                  <a:lin ang="5400000" scaled="0"/>
                </a:gradFill>
                <a:effectLst>
                  <a:glow rad="50800">
                    <a:srgbClr val="FFADC2">
                      <a:alpha val="54000"/>
                    </a:srgbClr>
                  </a:glow>
                  <a:innerShdw blurRad="63500" dist="50800" dir="13500000">
                    <a:srgbClr val="FFFEFF">
                      <a:alpha val="50000"/>
                    </a:srgbClr>
                  </a:innerShdw>
                  <a:reflection blurRad="63500" stA="30000" endA="300" endPos="31000" dist="63500" dir="5400000" sy="-100000" algn="bl" rotWithShape="0"/>
                </a:effectLst>
                <a:latin typeface="汉仪超粗宋简" panose="02010600000101010101" charset="-122"/>
                <a:ea typeface="汉仪超粗宋简" panose="02010600000101010101" charset="-122"/>
              </a:rPr>
              <a:t>芯片端</a:t>
            </a:r>
            <a:endParaRPr lang="zh-CN" altLang="en-US" sz="28700" b="1">
              <a:ln w="22225">
                <a:solidFill>
                  <a:srgbClr val="FFFFFF"/>
                </a:solidFill>
              </a:ln>
              <a:gradFill>
                <a:gsLst>
                  <a:gs pos="100000">
                    <a:srgbClr val="FDA2C6"/>
                  </a:gs>
                  <a:gs pos="48000">
                    <a:srgbClr val="F8508B"/>
                  </a:gs>
                </a:gsLst>
                <a:lin ang="5400000" scaled="0"/>
              </a:gradFill>
              <a:effectLst>
                <a:glow rad="50800">
                  <a:srgbClr val="FFADC2">
                    <a:alpha val="54000"/>
                  </a:srgbClr>
                </a:glow>
                <a:innerShdw blurRad="63500" dist="50800" dir="13500000">
                  <a:srgbClr val="FFFEFF">
                    <a:alpha val="50000"/>
                  </a:srgbClr>
                </a:innerShdw>
                <a:reflection blurRad="63500" stA="30000" endA="300" endPos="31000" dist="63500" dir="5400000" sy="-100000" algn="bl" rotWithShape="0"/>
              </a:effectLst>
              <a:latin typeface="汉仪超粗宋简" panose="02010600000101010101" charset="-122"/>
              <a:ea typeface="汉仪超粗宋简"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picture 300"/>
          <p:cNvPicPr>
            <a:picLocks noChangeAspect="1"/>
          </p:cNvPicPr>
          <p:nvPr/>
        </p:nvPicPr>
        <p:blipFill>
          <a:blip r:embed="rId1"/>
          <a:stretch>
            <a:fillRect/>
          </a:stretch>
        </p:blipFill>
        <p:spPr>
          <a:xfrm rot="21600000">
            <a:off x="0" y="0"/>
            <a:ext cx="12192000" cy="6858000"/>
          </a:xfrm>
          <a:prstGeom prst="rect">
            <a:avLst/>
          </a:prstGeom>
        </p:spPr>
      </p:pic>
      <p:sp>
        <p:nvSpPr>
          <p:cNvPr id="302" name="textbox 302"/>
          <p:cNvSpPr/>
          <p:nvPr/>
        </p:nvSpPr>
        <p:spPr>
          <a:xfrm>
            <a:off x="3815257" y="2768549"/>
            <a:ext cx="4573270" cy="60325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4545"/>
              </a:lnSpc>
            </a:pPr>
            <a:r>
              <a:rPr sz="35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二</a:t>
            </a:r>
            <a:r>
              <a:rPr sz="3500" kern="0" spc="-5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35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、人工智能芯片解读</a:t>
            </a:r>
            <a:endParaRPr lang="en-US" altLang="en-US" sz="3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picture 304"/>
          <p:cNvPicPr>
            <a:picLocks noChangeAspect="1"/>
          </p:cNvPicPr>
          <p:nvPr/>
        </p:nvPicPr>
        <p:blipFill>
          <a:blip r:embed="rId1"/>
          <a:stretch>
            <a:fillRect/>
          </a:stretch>
        </p:blipFill>
        <p:spPr>
          <a:xfrm rot="21600000">
            <a:off x="0" y="0"/>
            <a:ext cx="12192000" cy="6858000"/>
          </a:xfrm>
          <a:prstGeom prst="rect">
            <a:avLst/>
          </a:prstGeom>
        </p:spPr>
      </p:pic>
      <p:sp>
        <p:nvSpPr>
          <p:cNvPr id="306" name="rect"/>
          <p:cNvSpPr/>
          <p:nvPr/>
        </p:nvSpPr>
        <p:spPr>
          <a:xfrm>
            <a:off x="0" y="3429000"/>
            <a:ext cx="12192000" cy="3429000"/>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308" name="textbox 308"/>
          <p:cNvSpPr/>
          <p:nvPr/>
        </p:nvSpPr>
        <p:spPr>
          <a:xfrm>
            <a:off x="4820361" y="2768549"/>
            <a:ext cx="2562225" cy="60261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4545"/>
              </a:lnSpc>
            </a:pPr>
            <a:r>
              <a:rPr sz="3500" kern="0" spc="-50" dirty="0">
                <a:solidFill>
                  <a:srgbClr val="FFFFFF">
                    <a:alpha val="100000"/>
                  </a:srgbClr>
                </a:solidFill>
                <a:latin typeface="微软雅黑" panose="020B0503020204020204" charset="-122"/>
                <a:ea typeface="微软雅黑" panose="020B0503020204020204" charset="-122"/>
                <a:cs typeface="微软雅黑" panose="020B0503020204020204" charset="-122"/>
              </a:rPr>
              <a:t>01.</a:t>
            </a:r>
            <a:r>
              <a:rPr sz="3500" kern="0" spc="3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3500" kern="0" spc="-50" dirty="0">
                <a:solidFill>
                  <a:srgbClr val="FFFFFF">
                    <a:alpha val="100000"/>
                  </a:srgbClr>
                </a:solidFill>
                <a:latin typeface="微软雅黑" panose="020B0503020204020204" charset="-122"/>
                <a:ea typeface="微软雅黑" panose="020B0503020204020204" charset="-122"/>
                <a:cs typeface="微软雅黑" panose="020B0503020204020204" charset="-122"/>
              </a:rPr>
              <a:t>技术层面</a:t>
            </a:r>
            <a:endParaRPr lang="en-US" altLang="en-US" sz="3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0" name="table 310"/>
          <p:cNvGraphicFramePr>
            <a:graphicFrameLocks noGrp="1"/>
          </p:cNvGraphicFramePr>
          <p:nvPr/>
        </p:nvGraphicFramePr>
        <p:xfrm>
          <a:off x="361314" y="2369286"/>
          <a:ext cx="11450955" cy="4017645"/>
        </p:xfrm>
        <a:graphic>
          <a:graphicData uri="http://schemas.openxmlformats.org/drawingml/2006/table">
            <a:tbl>
              <a:tblPr/>
              <a:tblGrid>
                <a:gridCol w="1000125"/>
                <a:gridCol w="993775"/>
                <a:gridCol w="993775"/>
                <a:gridCol w="994410"/>
                <a:gridCol w="993139"/>
                <a:gridCol w="2156460"/>
                <a:gridCol w="2156460"/>
                <a:gridCol w="2162810"/>
              </a:tblGrid>
              <a:tr h="723265">
                <a:tc>
                  <a:txBody>
                    <a:bodyPr/>
                    <a:lstStyle/>
                    <a:p>
                      <a:pPr algn="l" rtl="0" eaLnBrk="0">
                        <a:lnSpc>
                          <a:spcPct val="107000"/>
                        </a:lnSpc>
                      </a:pPr>
                      <a:endParaRPr lang="en-US" altLang="en-US" sz="1000" dirty="0"/>
                    </a:p>
                    <a:p>
                      <a:pPr marL="328930" indent="-179070" algn="l" rtl="0" eaLnBrk="0">
                        <a:lnSpc>
                          <a:spcPct val="93000"/>
                        </a:lnSpc>
                        <a:spcBef>
                          <a:spcPts val="5"/>
                        </a:spcBef>
                      </a:pPr>
                      <a:r>
                        <a:rPr sz="1400" b="1"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技术架构</a:t>
                      </a:r>
                      <a:r>
                        <a:rPr sz="14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种类</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6000"/>
                        </a:lnSpc>
                      </a:pPr>
                      <a:endParaRPr lang="en-US" altLang="en-US" sz="1000" dirty="0"/>
                    </a:p>
                    <a:p>
                      <a:pPr marL="236220" algn="l" rtl="0" eaLnBrk="0">
                        <a:lnSpc>
                          <a:spcPct val="87000"/>
                        </a:lnSpc>
                        <a:spcBef>
                          <a:spcPts val="0"/>
                        </a:spcBef>
                      </a:pP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定制化</a:t>
                      </a:r>
                      <a:endParaRPr lang="en-US" altLang="en-US" sz="1400" dirty="0"/>
                    </a:p>
                    <a:p>
                      <a:pPr marL="323850" algn="l" rtl="0" eaLnBrk="0">
                        <a:lnSpc>
                          <a:spcPct val="87000"/>
                        </a:lnSpc>
                        <a:spcBef>
                          <a:spcPts val="210"/>
                        </a:spcBef>
                      </a:pPr>
                      <a:r>
                        <a:rPr sz="1400" b="1"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程度</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75000"/>
                        </a:lnSpc>
                      </a:pPr>
                      <a:endParaRPr lang="en-US" altLang="en-US" sz="1000" dirty="0"/>
                    </a:p>
                    <a:p>
                      <a:pPr algn="l" rtl="0" eaLnBrk="0">
                        <a:lnSpc>
                          <a:spcPct val="9000"/>
                        </a:lnSpc>
                      </a:pPr>
                      <a:endParaRPr lang="en-US" altLang="en-US" sz="100" dirty="0"/>
                    </a:p>
                    <a:p>
                      <a:pPr marL="147320" algn="l" rtl="0" eaLnBrk="0">
                        <a:lnSpc>
                          <a:spcPct val="87000"/>
                        </a:lnSpc>
                      </a:pP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可编辑性</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75000"/>
                        </a:lnSpc>
                      </a:pPr>
                      <a:endParaRPr lang="en-US" altLang="en-US" sz="1000" dirty="0"/>
                    </a:p>
                    <a:p>
                      <a:pPr algn="l" rtl="0" eaLnBrk="0">
                        <a:lnSpc>
                          <a:spcPct val="9000"/>
                        </a:lnSpc>
                      </a:pPr>
                      <a:endParaRPr lang="en-US" altLang="en-US" sz="100" dirty="0"/>
                    </a:p>
                    <a:p>
                      <a:pPr marL="326390" algn="l" rtl="0" eaLnBrk="0">
                        <a:lnSpc>
                          <a:spcPct val="87000"/>
                        </a:lnSpc>
                      </a:pPr>
                      <a:r>
                        <a:rPr sz="1400" b="1" kern="0" spc="-4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算力</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76000"/>
                        </a:lnSpc>
                      </a:pPr>
                      <a:endParaRPr lang="en-US" altLang="en-US" sz="1000" dirty="0"/>
                    </a:p>
                    <a:p>
                      <a:pPr marL="321945" algn="l" rtl="0" eaLnBrk="0">
                        <a:lnSpc>
                          <a:spcPct val="87000"/>
                        </a:lnSpc>
                        <a:spcBef>
                          <a:spcPts val="0"/>
                        </a:spcBef>
                      </a:pP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价格</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77000"/>
                        </a:lnSpc>
                      </a:pPr>
                      <a:endParaRPr lang="en-US" altLang="en-US" sz="1000" dirty="0"/>
                    </a:p>
                    <a:p>
                      <a:pPr algn="l" rtl="0" eaLnBrk="0">
                        <a:lnSpc>
                          <a:spcPct val="8000"/>
                        </a:lnSpc>
                      </a:pPr>
                      <a:endParaRPr lang="en-US" altLang="en-US" sz="100" dirty="0"/>
                    </a:p>
                    <a:p>
                      <a:pPr marL="905510" algn="l" rtl="0" eaLnBrk="0">
                        <a:lnSpc>
                          <a:spcPct val="85000"/>
                        </a:lnSpc>
                      </a:pPr>
                      <a:r>
                        <a:rPr sz="1400" b="1"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优点</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76000"/>
                        </a:lnSpc>
                      </a:pPr>
                      <a:endParaRPr lang="en-US" altLang="en-US" sz="1000" dirty="0"/>
                    </a:p>
                    <a:p>
                      <a:pPr algn="l" rtl="0" eaLnBrk="0">
                        <a:lnSpc>
                          <a:spcPct val="7000"/>
                        </a:lnSpc>
                      </a:pPr>
                      <a:endParaRPr lang="en-US" altLang="en-US" sz="100" dirty="0"/>
                    </a:p>
                    <a:p>
                      <a:pPr marL="906145" algn="l" rtl="0" eaLnBrk="0">
                        <a:lnSpc>
                          <a:spcPct val="86000"/>
                        </a:lnSpc>
                      </a:pPr>
                      <a:r>
                        <a:rPr sz="1400" b="1"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缺点</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74000"/>
                        </a:lnSpc>
                      </a:pPr>
                      <a:endParaRPr lang="en-US" altLang="en-US" sz="1000" dirty="0"/>
                    </a:p>
                    <a:p>
                      <a:pPr algn="l" rtl="0" eaLnBrk="0">
                        <a:lnSpc>
                          <a:spcPct val="10000"/>
                        </a:lnSpc>
                      </a:pPr>
                      <a:endParaRPr lang="en-US" altLang="en-US" sz="100" dirty="0"/>
                    </a:p>
                    <a:p>
                      <a:pPr marL="730250" algn="l" rtl="0" eaLnBrk="0">
                        <a:lnSpc>
                          <a:spcPct val="88000"/>
                        </a:lnSpc>
                      </a:pP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应用场景</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r>
              <a:tr h="705484">
                <a:tc>
                  <a:txBody>
                    <a:bodyPr/>
                    <a:lstStyle/>
                    <a:p>
                      <a:pPr algn="l" rtl="0" eaLnBrk="0">
                        <a:lnSpc>
                          <a:spcPct val="196000"/>
                        </a:lnSpc>
                      </a:pPr>
                      <a:endParaRPr lang="en-US" altLang="en-US" sz="1000" dirty="0"/>
                    </a:p>
                    <a:p>
                      <a:pPr algn="l" rtl="0" eaLnBrk="0">
                        <a:lnSpc>
                          <a:spcPct val="8000"/>
                        </a:lnSpc>
                      </a:pPr>
                      <a:endParaRPr lang="en-US" altLang="en-US" sz="100" dirty="0"/>
                    </a:p>
                    <a:p>
                      <a:pPr marL="350520" algn="l" rtl="0" eaLnBrk="0">
                        <a:lnSpc>
                          <a:spcPct val="82000"/>
                        </a:lnSpc>
                      </a:pPr>
                      <a:r>
                        <a:rPr sz="1200" kern="0" spc="-30" dirty="0">
                          <a:solidFill>
                            <a:srgbClr val="595959">
                              <a:alpha val="100000"/>
                            </a:srgbClr>
                          </a:solidFill>
                          <a:latin typeface="Verdana" panose="020B0604030504040204"/>
                          <a:ea typeface="Verdana" panose="020B0604030504040204"/>
                          <a:cs typeface="Verdana" panose="020B0604030504040204"/>
                        </a:rPr>
                        <a:t>GPU</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80000"/>
                        </a:lnSpc>
                      </a:pPr>
                      <a:endParaRPr lang="en-US" altLang="en-US" sz="1000" dirty="0"/>
                    </a:p>
                    <a:p>
                      <a:pPr marL="272415" algn="l" rtl="0" eaLnBrk="0">
                        <a:lnSpc>
                          <a:spcPct val="84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通用型</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77000"/>
                        </a:lnSpc>
                      </a:pPr>
                      <a:endParaRPr lang="en-US" altLang="en-US" sz="1000" dirty="0"/>
                    </a:p>
                    <a:p>
                      <a:pPr algn="l" rtl="0" eaLnBrk="0">
                        <a:lnSpc>
                          <a:spcPct val="7000"/>
                        </a:lnSpc>
                      </a:pPr>
                      <a:endParaRPr lang="en-US" altLang="en-US" sz="100" dirty="0"/>
                    </a:p>
                    <a:p>
                      <a:pPr marL="199390" algn="l" rtl="0" eaLnBrk="0">
                        <a:lnSpc>
                          <a:spcPct val="86000"/>
                        </a:lnSpc>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不可编辑</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78000"/>
                        </a:lnSpc>
                      </a:pPr>
                      <a:endParaRPr lang="en-US" altLang="en-US" sz="1000" dirty="0"/>
                    </a:p>
                    <a:p>
                      <a:pPr marL="438150" algn="l" rtl="0" eaLnBrk="0">
                        <a:lnSpc>
                          <a:spcPct val="85000"/>
                        </a:lnSpc>
                        <a:spcBef>
                          <a:spcPts val="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中</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77000"/>
                        </a:lnSpc>
                      </a:pPr>
                      <a:endParaRPr lang="en-US" altLang="en-US" sz="1000" dirty="0"/>
                    </a:p>
                    <a:p>
                      <a:pPr algn="l" rtl="0" eaLnBrk="0">
                        <a:lnSpc>
                          <a:spcPct val="7000"/>
                        </a:lnSpc>
                      </a:pPr>
                      <a:endParaRPr lang="en-US" altLang="en-US" sz="100" dirty="0"/>
                    </a:p>
                    <a:p>
                      <a:pPr marL="428625" algn="l" rtl="0" eaLnBrk="0">
                        <a:lnSpc>
                          <a:spcPct val="86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高</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2000"/>
                        </a:lnSpc>
                      </a:pPr>
                      <a:endParaRPr lang="en-US" altLang="en-US" sz="600" dirty="0"/>
                    </a:p>
                    <a:p>
                      <a:pPr marL="168275" algn="l" rtl="0" eaLnBrk="0">
                        <a:lnSpc>
                          <a:spcPct val="89000"/>
                        </a:lnSpc>
                        <a:spcBef>
                          <a:spcPts val="0"/>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通用性较强且适合大规模并</a:t>
                      </a:r>
                      <a:endParaRPr lang="en-US" altLang="en-US" sz="1200" dirty="0"/>
                    </a:p>
                    <a:p>
                      <a:pPr marL="166370" algn="l" rtl="0" eaLnBrk="0">
                        <a:lnSpc>
                          <a:spcPts val="1460"/>
                        </a:lnSpc>
                        <a:spcBef>
                          <a:spcPts val="14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行运算；</a:t>
                      </a:r>
                      <a:r>
                        <a:rPr sz="12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设计和制造工艺成</a:t>
                      </a:r>
                      <a:endParaRPr lang="en-US" altLang="en-US" sz="1200" dirty="0"/>
                    </a:p>
                    <a:p>
                      <a:pPr marL="1009015" algn="l" rtl="0" eaLnBrk="0">
                        <a:lnSpc>
                          <a:spcPct val="87000"/>
                        </a:lnSpc>
                        <a:spcBef>
                          <a:spcPts val="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熟</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0000"/>
                        </a:lnSpc>
                      </a:pPr>
                      <a:endParaRPr lang="en-US" altLang="en-US" sz="1000" dirty="0"/>
                    </a:p>
                    <a:p>
                      <a:pPr algn="l" rtl="0" eaLnBrk="0">
                        <a:lnSpc>
                          <a:spcPct val="7000"/>
                        </a:lnSpc>
                      </a:pPr>
                      <a:endParaRPr lang="en-US" altLang="en-US" sz="100" dirty="0"/>
                    </a:p>
                    <a:p>
                      <a:pPr marL="777875" indent="-606425" algn="l" rtl="0" eaLnBrk="0">
                        <a:lnSpc>
                          <a:spcPct val="95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并行运算能力在推理端无法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完全发挥</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0000"/>
                        </a:lnSpc>
                      </a:pPr>
                      <a:endParaRPr lang="en-US" altLang="en-US" sz="1000" dirty="0"/>
                    </a:p>
                    <a:p>
                      <a:pPr algn="l" rtl="0" eaLnBrk="0">
                        <a:lnSpc>
                          <a:spcPct val="6000"/>
                        </a:lnSpc>
                      </a:pPr>
                      <a:endParaRPr lang="en-US" altLang="en-US" sz="100" dirty="0"/>
                    </a:p>
                    <a:p>
                      <a:pPr marL="778510" indent="-609600" algn="l" rtl="0" eaLnBrk="0">
                        <a:lnSpc>
                          <a:spcPct val="95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高级复杂算法和通用性人工</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智能平台</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1022985">
                <a:tc>
                  <a:txBody>
                    <a:bodyPr/>
                    <a:lstStyle/>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9000"/>
                        </a:lnSpc>
                      </a:pPr>
                      <a:endParaRPr lang="en-US" altLang="en-US" sz="100" dirty="0"/>
                    </a:p>
                    <a:p>
                      <a:pPr marL="316865" algn="l" rtl="0" eaLnBrk="0">
                        <a:lnSpc>
                          <a:spcPct val="82000"/>
                        </a:lnSpc>
                      </a:pPr>
                      <a:r>
                        <a:rPr sz="1200" kern="0" spc="-40" dirty="0">
                          <a:solidFill>
                            <a:srgbClr val="595959">
                              <a:alpha val="100000"/>
                            </a:srgbClr>
                          </a:solidFill>
                          <a:latin typeface="Verdana" panose="020B0604030504040204"/>
                          <a:ea typeface="Verdana" panose="020B0604030504040204"/>
                          <a:cs typeface="Verdana" panose="020B0604030504040204"/>
                        </a:rPr>
                        <a:t>FPGA</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41000"/>
                        </a:lnSpc>
                      </a:pPr>
                      <a:endParaRPr lang="en-US" altLang="en-US" sz="1000" dirty="0"/>
                    </a:p>
                    <a:p>
                      <a:pPr algn="l" rtl="0" eaLnBrk="0">
                        <a:lnSpc>
                          <a:spcPct val="141000"/>
                        </a:lnSpc>
                      </a:pPr>
                      <a:endParaRPr lang="en-US" altLang="en-US" sz="1000" dirty="0"/>
                    </a:p>
                    <a:p>
                      <a:pPr marL="199390" algn="l" rtl="0" eaLnBrk="0">
                        <a:lnSpc>
                          <a:spcPct val="86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半定制化</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40000"/>
                        </a:lnSpc>
                      </a:pPr>
                      <a:endParaRPr lang="en-US" altLang="en-US" sz="1000" dirty="0"/>
                    </a:p>
                    <a:p>
                      <a:pPr algn="l" rtl="0" eaLnBrk="0">
                        <a:lnSpc>
                          <a:spcPct val="140000"/>
                        </a:lnSpc>
                      </a:pPr>
                      <a:endParaRPr lang="en-US" altLang="en-US" sz="1000" dirty="0"/>
                    </a:p>
                    <a:p>
                      <a:pPr algn="l" rtl="0" eaLnBrk="0">
                        <a:lnSpc>
                          <a:spcPct val="9000"/>
                        </a:lnSpc>
                      </a:pPr>
                      <a:endParaRPr lang="en-US" altLang="en-US" sz="100" dirty="0"/>
                    </a:p>
                    <a:p>
                      <a:pPr marL="197485" algn="l" rtl="0" eaLnBrk="0">
                        <a:lnSpc>
                          <a:spcPct val="87000"/>
                        </a:lnSpc>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容易编辑</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40000"/>
                        </a:lnSpc>
                      </a:pPr>
                      <a:endParaRPr lang="en-US" altLang="en-US" sz="1000" dirty="0"/>
                    </a:p>
                    <a:p>
                      <a:pPr algn="l" rtl="0" eaLnBrk="0">
                        <a:lnSpc>
                          <a:spcPct val="141000"/>
                        </a:lnSpc>
                      </a:pPr>
                      <a:endParaRPr lang="en-US" altLang="en-US" sz="1000" dirty="0"/>
                    </a:p>
                    <a:p>
                      <a:pPr algn="l" rtl="0" eaLnBrk="0">
                        <a:lnSpc>
                          <a:spcPct val="8000"/>
                        </a:lnSpc>
                      </a:pPr>
                      <a:endParaRPr lang="en-US" altLang="en-US" sz="100" dirty="0"/>
                    </a:p>
                    <a:p>
                      <a:pPr marL="429260" algn="l" rtl="0" eaLnBrk="0">
                        <a:lnSpc>
                          <a:spcPct val="86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高</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41000"/>
                        </a:lnSpc>
                      </a:pPr>
                      <a:endParaRPr lang="en-US" altLang="en-US" sz="1000" dirty="0"/>
                    </a:p>
                    <a:p>
                      <a:pPr algn="l" rtl="0" eaLnBrk="0">
                        <a:lnSpc>
                          <a:spcPct val="141000"/>
                        </a:lnSpc>
                      </a:pPr>
                      <a:endParaRPr lang="en-US" altLang="en-US" sz="1000" dirty="0"/>
                    </a:p>
                    <a:p>
                      <a:pPr algn="l" rtl="0" eaLnBrk="0">
                        <a:lnSpc>
                          <a:spcPct val="7000"/>
                        </a:lnSpc>
                      </a:pPr>
                      <a:endParaRPr lang="en-US" altLang="en-US" sz="100" dirty="0"/>
                    </a:p>
                    <a:p>
                      <a:pPr marL="437515" algn="l" rtl="0" eaLnBrk="0">
                        <a:lnSpc>
                          <a:spcPct val="85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中</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5000"/>
                        </a:lnSpc>
                      </a:pPr>
                      <a:endParaRPr lang="en-US" altLang="en-US" sz="1000" dirty="0"/>
                    </a:p>
                    <a:p>
                      <a:pPr marL="167640" indent="2540" algn="l" rtl="0" eaLnBrk="0">
                        <a:lnSpc>
                          <a:spcPct val="102000"/>
                        </a:lnSpc>
                        <a:spcBef>
                          <a:spcPts val="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可通过编程灵活配置芯片架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构适应算法迭代，</a:t>
                      </a:r>
                      <a:r>
                        <a:rPr sz="12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平均性能</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较高；</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功耗较低；</a:t>
                      </a:r>
                      <a:r>
                        <a:rPr sz="12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开发时间</a:t>
                      </a:r>
                      <a:endParaRPr lang="en-US" altLang="en-US" sz="1200" dirty="0"/>
                    </a:p>
                    <a:p>
                      <a:pPr marL="575945" algn="l" rtl="0" eaLnBrk="0">
                        <a:lnSpc>
                          <a:spcPts val="1500"/>
                        </a:lnSpc>
                        <a:spcBef>
                          <a:spcPts val="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较短（</a:t>
                      </a:r>
                      <a:r>
                        <a:rPr sz="1200" kern="0" spc="-10" dirty="0">
                          <a:solidFill>
                            <a:srgbClr val="595959">
                              <a:alpha val="100000"/>
                            </a:srgbClr>
                          </a:solidFill>
                          <a:latin typeface="Verdana" panose="020B0604030504040204"/>
                          <a:ea typeface="Verdana" panose="020B0604030504040204"/>
                          <a:cs typeface="Verdana" panose="020B0604030504040204"/>
                        </a:rPr>
                        <a:t>6</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个月）</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1000"/>
                        </a:lnSpc>
                      </a:pPr>
                      <a:endParaRPr lang="en-US" altLang="en-US" sz="1000" dirty="0"/>
                    </a:p>
                    <a:p>
                      <a:pPr algn="l" rtl="0" eaLnBrk="0">
                        <a:lnSpc>
                          <a:spcPct val="111000"/>
                        </a:lnSpc>
                      </a:pPr>
                      <a:endParaRPr lang="en-US" altLang="en-US" sz="1000" dirty="0"/>
                    </a:p>
                    <a:p>
                      <a:pPr algn="l" rtl="0" eaLnBrk="0">
                        <a:lnSpc>
                          <a:spcPct val="9000"/>
                        </a:lnSpc>
                      </a:pPr>
                      <a:endParaRPr lang="en-US" altLang="en-US" sz="100" dirty="0"/>
                    </a:p>
                    <a:p>
                      <a:pPr marL="396240" indent="-228600" algn="l" rtl="0" eaLnBrk="0">
                        <a:lnSpc>
                          <a:spcPct val="104000"/>
                        </a:lnSpc>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量产单价高；</a:t>
                      </a:r>
                      <a:r>
                        <a:rPr sz="12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峰值计算能力</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较低；</a:t>
                      </a:r>
                      <a:r>
                        <a:rPr sz="12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硬件编程困难</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42000"/>
                        </a:lnSpc>
                      </a:pPr>
                      <a:endParaRPr lang="en-US" altLang="en-US" sz="1000" dirty="0"/>
                    </a:p>
                    <a:p>
                      <a:pPr algn="l" rtl="0" eaLnBrk="0">
                        <a:lnSpc>
                          <a:spcPct val="142000"/>
                        </a:lnSpc>
                      </a:pPr>
                      <a:endParaRPr lang="en-US" altLang="en-US" sz="1000" dirty="0"/>
                    </a:p>
                    <a:p>
                      <a:pPr algn="l" rtl="0" eaLnBrk="0">
                        <a:lnSpc>
                          <a:spcPct val="10000"/>
                        </a:lnSpc>
                      </a:pPr>
                      <a:endParaRPr lang="en-US" altLang="en-US" sz="100" dirty="0"/>
                    </a:p>
                    <a:p>
                      <a:pPr marL="320675" algn="l" rtl="0" eaLnBrk="0">
                        <a:lnSpc>
                          <a:spcPct val="89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适用于各种具体的行业</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853439">
                <a:tc>
                  <a:txBody>
                    <a:bodyPr/>
                    <a:lstStyle/>
                    <a:p>
                      <a:pPr algn="l" rtl="0" eaLnBrk="0">
                        <a:lnSpc>
                          <a:spcPct val="122000"/>
                        </a:lnSpc>
                      </a:pPr>
                      <a:endParaRPr lang="en-US" altLang="en-US" sz="1000" dirty="0"/>
                    </a:p>
                    <a:p>
                      <a:pPr algn="l" rtl="0" eaLnBrk="0">
                        <a:lnSpc>
                          <a:spcPct val="123000"/>
                        </a:lnSpc>
                      </a:pPr>
                      <a:endParaRPr lang="en-US" altLang="en-US" sz="1000" dirty="0"/>
                    </a:p>
                    <a:p>
                      <a:pPr marL="315595" algn="l" rtl="0" eaLnBrk="0">
                        <a:lnSpc>
                          <a:spcPct val="82000"/>
                        </a:lnSpc>
                        <a:spcBef>
                          <a:spcPts val="5"/>
                        </a:spcBef>
                      </a:pPr>
                      <a:r>
                        <a:rPr sz="1200" kern="0" spc="-10" dirty="0">
                          <a:solidFill>
                            <a:srgbClr val="595959">
                              <a:alpha val="100000"/>
                            </a:srgbClr>
                          </a:solidFill>
                          <a:latin typeface="Verdana" panose="020B0604030504040204"/>
                          <a:ea typeface="Verdana" panose="020B0604030504040204"/>
                          <a:cs typeface="Verdana" panose="020B0604030504040204"/>
                        </a:rPr>
                        <a:t>ASIC</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3000"/>
                        </a:lnSpc>
                      </a:pPr>
                      <a:endParaRPr lang="en-US" altLang="en-US" sz="1000" dirty="0"/>
                    </a:p>
                    <a:p>
                      <a:pPr algn="l" rtl="0" eaLnBrk="0">
                        <a:lnSpc>
                          <a:spcPct val="113000"/>
                        </a:lnSpc>
                      </a:pPr>
                      <a:endParaRPr lang="en-US" altLang="en-US" sz="1000" dirty="0"/>
                    </a:p>
                    <a:p>
                      <a:pPr algn="l" rtl="0" eaLnBrk="0">
                        <a:lnSpc>
                          <a:spcPct val="8000"/>
                        </a:lnSpc>
                      </a:pPr>
                      <a:endParaRPr lang="en-US" altLang="en-US" sz="100" dirty="0"/>
                    </a:p>
                    <a:p>
                      <a:pPr marL="196850" algn="l" rtl="0" eaLnBrk="0">
                        <a:lnSpc>
                          <a:spcPct val="86000"/>
                        </a:lnSpc>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全定制化</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3000"/>
                        </a:lnSpc>
                      </a:pPr>
                      <a:endParaRPr lang="en-US" altLang="en-US" sz="1000" dirty="0"/>
                    </a:p>
                    <a:p>
                      <a:pPr algn="l" rtl="0" eaLnBrk="0">
                        <a:lnSpc>
                          <a:spcPct val="113000"/>
                        </a:lnSpc>
                      </a:pPr>
                      <a:endParaRPr lang="en-US" altLang="en-US" sz="1000" dirty="0"/>
                    </a:p>
                    <a:p>
                      <a:pPr marL="196215" algn="l" rtl="0" eaLnBrk="0">
                        <a:lnSpc>
                          <a:spcPct val="86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难以编辑</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3000"/>
                        </a:lnSpc>
                      </a:pPr>
                      <a:endParaRPr lang="en-US" altLang="en-US" sz="1000" dirty="0"/>
                    </a:p>
                    <a:p>
                      <a:pPr algn="l" rtl="0" eaLnBrk="0">
                        <a:lnSpc>
                          <a:spcPct val="113000"/>
                        </a:lnSpc>
                      </a:pPr>
                      <a:endParaRPr lang="en-US" altLang="en-US" sz="1000" dirty="0"/>
                    </a:p>
                    <a:p>
                      <a:pPr marL="429260" algn="l" rtl="0" eaLnBrk="0">
                        <a:lnSpc>
                          <a:spcPct val="86000"/>
                        </a:lnSpc>
                        <a:spcBef>
                          <a:spcPts val="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高</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3000"/>
                        </a:lnSpc>
                      </a:pPr>
                      <a:endParaRPr lang="en-US" altLang="en-US" sz="1000" dirty="0"/>
                    </a:p>
                    <a:p>
                      <a:pPr algn="l" rtl="0" eaLnBrk="0">
                        <a:lnSpc>
                          <a:spcPct val="113000"/>
                        </a:lnSpc>
                      </a:pPr>
                      <a:endParaRPr lang="en-US" altLang="en-US" sz="1000" dirty="0"/>
                    </a:p>
                    <a:p>
                      <a:pPr algn="l" rtl="0" eaLnBrk="0">
                        <a:lnSpc>
                          <a:spcPct val="7000"/>
                        </a:lnSpc>
                      </a:pPr>
                      <a:endParaRPr lang="en-US" altLang="en-US" sz="100" dirty="0"/>
                    </a:p>
                    <a:p>
                      <a:pPr marL="423545" algn="l" rtl="0" eaLnBrk="0">
                        <a:lnSpc>
                          <a:spcPct val="86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低</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1000"/>
                        </a:lnSpc>
                      </a:pPr>
                      <a:endParaRPr lang="en-US" altLang="en-US" sz="400" dirty="0"/>
                    </a:p>
                    <a:p>
                      <a:pPr marL="168275" algn="l" rtl="0" eaLnBrk="0">
                        <a:lnSpc>
                          <a:spcPct val="91000"/>
                        </a:lnSpc>
                        <a:spcBef>
                          <a:spcPts val="0"/>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通过算法固化实现极致的性</a:t>
                      </a:r>
                      <a:endParaRPr lang="en-US" altLang="en-US" sz="1200" dirty="0"/>
                    </a:p>
                    <a:p>
                      <a:pPr marL="172720" algn="l" rtl="0" eaLnBrk="0">
                        <a:lnSpc>
                          <a:spcPct val="100000"/>
                        </a:lnSpc>
                        <a:spcBef>
                          <a:spcPts val="135"/>
                        </a:spcBef>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能和能效</a:t>
                      </a:r>
                      <a:r>
                        <a:rPr sz="1200"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、平均性很</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强；</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功</a:t>
                      </a:r>
                      <a:endParaRPr lang="en-US" altLang="en-US" sz="1200" dirty="0"/>
                    </a:p>
                    <a:p>
                      <a:pPr marL="167640" algn="l" rtl="0" eaLnBrk="0">
                        <a:lnSpc>
                          <a:spcPts val="1460"/>
                        </a:lnSpc>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耗很低；</a:t>
                      </a:r>
                      <a:r>
                        <a:rPr sz="1200"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体积小；</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量产</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后成</a:t>
                      </a:r>
                      <a:endParaRPr lang="en-US" altLang="en-US" sz="1200" dirty="0"/>
                    </a:p>
                    <a:p>
                      <a:pPr marL="854075" algn="l" rtl="0" eaLnBrk="0">
                        <a:lnSpc>
                          <a:spcPct val="87000"/>
                        </a:lnSpc>
                        <a:spcBef>
                          <a:spcPts val="1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本最低</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68000"/>
                        </a:lnSpc>
                      </a:pPr>
                      <a:endParaRPr lang="en-US" altLang="en-US" sz="1000" dirty="0"/>
                    </a:p>
                    <a:p>
                      <a:pPr marL="275590" indent="-105410" algn="l" rtl="0" eaLnBrk="0">
                        <a:lnSpc>
                          <a:spcPct val="106000"/>
                        </a:lnSpc>
                        <a:spcBef>
                          <a:spcPts val="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前期投入成本高；</a:t>
                      </a:r>
                      <a:r>
                        <a:rPr sz="1200" kern="0" spc="-1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研发时间</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长（</a:t>
                      </a:r>
                      <a:r>
                        <a:rPr sz="1200" kern="0" spc="-20" dirty="0">
                          <a:solidFill>
                            <a:srgbClr val="595959">
                              <a:alpha val="100000"/>
                            </a:srgbClr>
                          </a:solidFill>
                          <a:latin typeface="Verdana" panose="020B0604030504040204"/>
                          <a:ea typeface="Verdana" panose="020B0604030504040204"/>
                          <a:cs typeface="Verdana" panose="020B0604030504040204"/>
                        </a:rPr>
                        <a:t>1</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年</a:t>
                      </a:r>
                      <a:r>
                        <a:rPr sz="12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技术风险大</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8000"/>
                        </a:lnSpc>
                      </a:pPr>
                      <a:endParaRPr lang="en-US" altLang="en-US" sz="1000" dirty="0"/>
                    </a:p>
                    <a:p>
                      <a:pPr marL="171450" indent="5715" algn="l" rtl="0" eaLnBrk="0">
                        <a:lnSpc>
                          <a:spcPct val="95000"/>
                        </a:lnSpc>
                        <a:spcBef>
                          <a:spcPts val="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当客户处在某个特殊场景，</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可以为其独立设计一套专业</a:t>
                      </a:r>
                      <a:endParaRPr lang="en-US" altLang="en-US" sz="1200" dirty="0"/>
                    </a:p>
                    <a:p>
                      <a:pPr marL="626745" algn="l" rtl="0" eaLnBrk="0">
                        <a:lnSpc>
                          <a:spcPct val="91000"/>
                        </a:lnSpc>
                        <a:spcBef>
                          <a:spcPts val="14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智能算法软件</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712469">
                <a:tc>
                  <a:txBody>
                    <a:bodyPr/>
                    <a:lstStyle/>
                    <a:p>
                      <a:pPr algn="l" rtl="0" eaLnBrk="0">
                        <a:lnSpc>
                          <a:spcPct val="178000"/>
                        </a:lnSpc>
                      </a:pPr>
                      <a:endParaRPr lang="en-US" altLang="en-US" sz="1000" dirty="0"/>
                    </a:p>
                    <a:p>
                      <a:pPr algn="l" rtl="0" eaLnBrk="0">
                        <a:lnSpc>
                          <a:spcPct val="7000"/>
                        </a:lnSpc>
                      </a:pPr>
                      <a:endParaRPr lang="en-US" altLang="en-US" sz="100" dirty="0"/>
                    </a:p>
                    <a:p>
                      <a:pPr marL="205105" algn="l" rtl="0" eaLnBrk="0">
                        <a:lnSpc>
                          <a:spcPct val="86000"/>
                        </a:lnSpc>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类脑芯片</a:t>
                      </a:r>
                      <a:endPar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endParaRPr>
                    </a:p>
                    <a:p>
                      <a:pPr marL="205105" algn="l" rtl="0" eaLnBrk="0">
                        <a:lnSpc>
                          <a:spcPct val="86000"/>
                        </a:lnSpc>
                      </a:pPr>
                      <a:r>
                        <a:rPr lang="zh-CN" altLang="en-US" sz="1200" dirty="0">
                          <a:ea typeface="宋体" panose="02010600030101010101" pitchFamily="2" charset="-122"/>
                        </a:rPr>
                        <a:t>（不同的</a:t>
                      </a:r>
                      <a:r>
                        <a:rPr lang="zh-CN" altLang="en-US" sz="1200" dirty="0">
                          <a:ea typeface="宋体" panose="02010600030101010101" pitchFamily="2" charset="-122"/>
                        </a:rPr>
                        <a:t>技术路线）</a:t>
                      </a:r>
                      <a:endParaRPr lang="zh-CN" altLang="en-US" sz="1200" dirty="0">
                        <a:ea typeface="宋体" panose="02010600030101010101" pitchFamily="2"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78000"/>
                        </a:lnSpc>
                      </a:pPr>
                      <a:endParaRPr lang="en-US" altLang="en-US" sz="1000" dirty="0"/>
                    </a:p>
                    <a:p>
                      <a:pPr algn="l" rtl="0" eaLnBrk="0">
                        <a:lnSpc>
                          <a:spcPct val="6000"/>
                        </a:lnSpc>
                      </a:pPr>
                      <a:endParaRPr lang="en-US" altLang="en-US" sz="100" dirty="0"/>
                    </a:p>
                    <a:p>
                      <a:pPr marL="194945" algn="l" rtl="0" eaLnBrk="0">
                        <a:lnSpc>
                          <a:spcPct val="86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模拟人脑</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78000"/>
                        </a:lnSpc>
                      </a:pPr>
                      <a:endParaRPr lang="en-US" altLang="en-US" sz="1000" dirty="0"/>
                    </a:p>
                    <a:p>
                      <a:pPr marL="199390" algn="l" rtl="0" eaLnBrk="0">
                        <a:lnSpc>
                          <a:spcPct val="86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不可编辑</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78000"/>
                        </a:lnSpc>
                      </a:pPr>
                      <a:endParaRPr lang="en-US" altLang="en-US" sz="1000" dirty="0"/>
                    </a:p>
                    <a:p>
                      <a:pPr marL="429260" algn="l" rtl="0" eaLnBrk="0">
                        <a:lnSpc>
                          <a:spcPct val="86000"/>
                        </a:lnSpc>
                        <a:spcBef>
                          <a:spcPts val="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高</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7000"/>
                        </a:lnSpc>
                      </a:pPr>
                      <a:endParaRPr lang="en-US" altLang="en-US" sz="1000" dirty="0"/>
                    </a:p>
                    <a:p>
                      <a:pPr algn="l" rtl="0" eaLnBrk="0">
                        <a:lnSpc>
                          <a:spcPct val="118000"/>
                        </a:lnSpc>
                      </a:pPr>
                      <a:endParaRPr lang="en-US" altLang="en-US" sz="1000" dirty="0"/>
                    </a:p>
                    <a:p>
                      <a:pPr marL="472440" algn="l" rtl="0" eaLnBrk="0">
                        <a:lnSpc>
                          <a:spcPts val="730"/>
                        </a:lnSpc>
                        <a:spcBef>
                          <a:spcPts val="5"/>
                        </a:spcBef>
                      </a:pPr>
                      <a:r>
                        <a:rPr sz="1200" kern="0" spc="-20" dirty="0">
                          <a:solidFill>
                            <a:srgbClr val="595959">
                              <a:alpha val="100000"/>
                            </a:srgbClr>
                          </a:solidFill>
                          <a:latin typeface="Verdana" panose="020B0604030504040204"/>
                          <a:ea typeface="Verdana" panose="020B0604030504040204"/>
                          <a:cs typeface="Verdana" panose="020B0604030504040204"/>
                        </a:rPr>
                        <a:t>-</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0000"/>
                        </a:lnSpc>
                      </a:pPr>
                      <a:endParaRPr lang="en-US" altLang="en-US" sz="1000" dirty="0"/>
                    </a:p>
                    <a:p>
                      <a:pPr algn="l" rtl="0" eaLnBrk="0">
                        <a:lnSpc>
                          <a:spcPct val="6000"/>
                        </a:lnSpc>
                      </a:pPr>
                      <a:endParaRPr lang="en-US" altLang="en-US" sz="100" dirty="0"/>
                    </a:p>
                    <a:p>
                      <a:pPr marL="777875" indent="-609600" algn="l" rtl="0" eaLnBrk="0">
                        <a:lnSpc>
                          <a:spcPct val="95000"/>
                        </a:lnSpc>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最低功耗；</a:t>
                      </a:r>
                      <a:r>
                        <a:rPr sz="1200" kern="0" spc="-1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通信效率高；</a:t>
                      </a:r>
                      <a:r>
                        <a:rPr sz="1200" kern="0" spc="-2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认</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知能力强</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81000"/>
                        </a:lnSpc>
                      </a:pPr>
                      <a:endParaRPr lang="en-US" altLang="en-US" sz="1000" dirty="0"/>
                    </a:p>
                    <a:p>
                      <a:pPr algn="l" rtl="0" eaLnBrk="0">
                        <a:lnSpc>
                          <a:spcPct val="8000"/>
                        </a:lnSpc>
                      </a:pPr>
                      <a:endParaRPr lang="en-US" altLang="en-US" sz="100" dirty="0"/>
                    </a:p>
                    <a:p>
                      <a:pPr marL="422275" algn="l" rtl="0" eaLnBrk="0">
                        <a:lnSpc>
                          <a:spcPct val="89000"/>
                        </a:lnSpc>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目前仍处于探索阶段</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81000"/>
                        </a:lnSpc>
                      </a:pPr>
                      <a:endParaRPr lang="en-US" altLang="en-US" sz="1000" dirty="0"/>
                    </a:p>
                    <a:p>
                      <a:pPr algn="l" rtl="0" eaLnBrk="0">
                        <a:lnSpc>
                          <a:spcPct val="6000"/>
                        </a:lnSpc>
                      </a:pPr>
                      <a:endParaRPr lang="en-US" altLang="en-US" sz="100" dirty="0"/>
                    </a:p>
                    <a:p>
                      <a:pPr marL="320675" algn="l" rtl="0" eaLnBrk="0">
                        <a:lnSpc>
                          <a:spcPct val="89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适用于各种具体的行业</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bl>
          </a:graphicData>
        </a:graphic>
      </p:graphicFrame>
      <p:sp>
        <p:nvSpPr>
          <p:cNvPr id="312" name="textbox 312"/>
          <p:cNvSpPr/>
          <p:nvPr/>
        </p:nvSpPr>
        <p:spPr>
          <a:xfrm>
            <a:off x="357075" y="780086"/>
            <a:ext cx="11330940" cy="130238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1400" kern="0" spc="0" dirty="0">
                <a:solidFill>
                  <a:srgbClr val="595959">
                    <a:alpha val="100000"/>
                  </a:srgbClr>
                </a:solidFill>
                <a:latin typeface="Wingdings" panose="05000000000000000000"/>
                <a:ea typeface="Wingdings" panose="05000000000000000000"/>
                <a:cs typeface="Wingdings" panose="05000000000000000000"/>
              </a:rPr>
              <a:t>&gt;</a:t>
            </a:r>
            <a:r>
              <a:rPr sz="1400" kern="0" spc="-260" dirty="0">
                <a:solidFill>
                  <a:srgbClr val="595959">
                    <a:alpha val="100000"/>
                  </a:srgbClr>
                </a:solidFill>
                <a:latin typeface="Wingdings" panose="05000000000000000000"/>
                <a:ea typeface="Wingdings" panose="05000000000000000000"/>
                <a:cs typeface="Wingdings" panose="05000000000000000000"/>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AI芯片一般泛指所有用来加速AI应</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用，尤其是用在基于神经网络的深度学习中的硬件。</a:t>
            </a:r>
            <a:endParaRPr lang="en-US" altLang="en-US" sz="1400" dirty="0"/>
          </a:p>
          <a:p>
            <a:pPr marL="12700" algn="l" rtl="0" eaLnBrk="0">
              <a:lnSpc>
                <a:spcPct val="91000"/>
              </a:lnSpc>
              <a:spcBef>
                <a:spcPts val="10"/>
              </a:spcBef>
            </a:pPr>
            <a:r>
              <a:rPr sz="1400" kern="0" spc="-10" dirty="0">
                <a:solidFill>
                  <a:srgbClr val="595959">
                    <a:alpha val="100000"/>
                  </a:srgbClr>
                </a:solidFill>
                <a:latin typeface="Wingdings" panose="05000000000000000000"/>
                <a:ea typeface="Wingdings" panose="05000000000000000000"/>
                <a:cs typeface="Wingdings" panose="05000000000000000000"/>
              </a:rPr>
              <a:t>&gt;</a:t>
            </a:r>
            <a:r>
              <a:rPr sz="1400" kern="0" spc="-25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AI芯片根据其技术架构，可分为</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GPU</a:t>
            </a:r>
            <a:r>
              <a:rPr sz="1400" b="1" kern="0" spc="-1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FPGA</a:t>
            </a:r>
            <a:r>
              <a:rPr sz="1400" b="1" kern="0" spc="-19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ASIC及类脑芯片</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同时CPU可执行通用AI计算，其中类脑芯片还处于探索阶段。</a:t>
            </a:r>
            <a:endParaRPr lang="en-US" altLang="en-US" sz="1400" dirty="0"/>
          </a:p>
          <a:p>
            <a:pPr marL="387350" indent="-374650" algn="l" rtl="0" eaLnBrk="0">
              <a:lnSpc>
                <a:spcPct val="108000"/>
              </a:lnSpc>
              <a:spcBef>
                <a:spcPts val="5"/>
              </a:spcBef>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AI芯片根据其在网络中的位置可以分为</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云端AI芯片</a:t>
            </a:r>
            <a:r>
              <a:rPr sz="1400" b="1" kern="0" spc="-20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b="1"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边缘及终端AI芯片</a:t>
            </a:r>
            <a:r>
              <a:rPr sz="1400" b="1"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根据其</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在实践中的目标，可分为</a:t>
            </a:r>
            <a:r>
              <a:rPr sz="14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训练（</a:t>
            </a:r>
            <a:r>
              <a:rPr sz="1400" b="1" kern="0" spc="-1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training）芯片</a:t>
            </a:r>
            <a:r>
              <a:rPr sz="1400" b="1" kern="0" spc="-3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和</a:t>
            </a:r>
            <a:r>
              <a:rPr sz="14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推理</a:t>
            </a:r>
            <a:r>
              <a:rPr sz="1400" b="1"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3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（inference</a:t>
            </a:r>
            <a:r>
              <a:rPr sz="1300" b="1" kern="0" spc="-10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3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a:t>
            </a:r>
            <a:r>
              <a:rPr sz="1300" b="1" kern="0" spc="-22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300" dirty="0"/>
          </a:p>
          <a:p>
            <a:pPr marL="288925" indent="-276225" algn="l" rtl="0" eaLnBrk="0">
              <a:lnSpc>
                <a:spcPct val="99000"/>
              </a:lnSpc>
              <a:spcBef>
                <a:spcPts val="10"/>
              </a:spcBef>
            </a:pPr>
            <a:r>
              <a:rPr sz="1400" kern="0" spc="-10" dirty="0">
                <a:solidFill>
                  <a:srgbClr val="1D9ED2">
                    <a:alpha val="100000"/>
                  </a:srgbClr>
                </a:solidFill>
                <a:latin typeface="Wingdings" panose="05000000000000000000"/>
                <a:ea typeface="Wingdings" panose="05000000000000000000"/>
                <a:cs typeface="Wingdings" panose="05000000000000000000"/>
              </a:rPr>
              <a:t>&gt; </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云端主要部署训练芯片和推理芯片</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，承担训练和推理任务，具体指智能数据分析</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、模型训练任务和部分对传输带宽要求比高的推理任务；</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边缘</a:t>
            </a:r>
            <a:r>
              <a:rPr sz="1400" b="1" kern="0" spc="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和终端主要部署推理芯片</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，承担推理任务</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，需要独立完成数据收集</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、环境感知</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、人机交</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互及部分推理决策控制任务。</a:t>
            </a:r>
            <a:endParaRPr lang="en-US" altLang="en-US" sz="1400" dirty="0"/>
          </a:p>
        </p:txBody>
      </p:sp>
      <p:sp>
        <p:nvSpPr>
          <p:cNvPr id="314" name="textbox 314"/>
          <p:cNvSpPr/>
          <p:nvPr/>
        </p:nvSpPr>
        <p:spPr>
          <a:xfrm>
            <a:off x="362071" y="166098"/>
            <a:ext cx="11529059" cy="37909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基于技术架构</a:t>
            </a:r>
            <a:r>
              <a:rPr sz="2100" kern="0" spc="-37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、部署位置及实践目标的</a:t>
            </a: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AI</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芯片分类</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box 320"/>
          <p:cNvSpPr/>
          <p:nvPr/>
        </p:nvSpPr>
        <p:spPr>
          <a:xfrm>
            <a:off x="5757674" y="2026021"/>
            <a:ext cx="5956300" cy="3139439"/>
          </a:xfrm>
          <a:prstGeom prst="rect">
            <a:avLst/>
          </a:prstGeom>
        </p:spPr>
        <p:txBody>
          <a:bodyPr vert="horz" wrap="square" lIns="0" tIns="0" rIns="0" bIns="0"/>
          <a:lstStyle/>
          <a:p>
            <a:pPr algn="l" rtl="0" eaLnBrk="0">
              <a:lnSpc>
                <a:spcPct val="85000"/>
              </a:lnSpc>
            </a:pPr>
            <a:endParaRPr lang="en-US" altLang="en-US" sz="100" dirty="0"/>
          </a:p>
          <a:p>
            <a:pPr marL="2006600" algn="l" rtl="0" eaLnBrk="0">
              <a:lnSpc>
                <a:spcPct val="88000"/>
              </a:lnSpc>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GPU的开</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发环境</a:t>
            </a:r>
            <a:endParaRPr lang="en-US" altLang="en-US" sz="1400" dirty="0"/>
          </a:p>
          <a:p>
            <a:pPr marL="288925" indent="-276860" algn="l" rtl="0" eaLnBrk="0">
              <a:lnSpc>
                <a:spcPct val="104000"/>
              </a:lnSpc>
              <a:spcBef>
                <a:spcPts val="1065"/>
              </a:spcBef>
            </a:pPr>
            <a:r>
              <a:rPr sz="1400" kern="0" spc="-30" dirty="0">
                <a:solidFill>
                  <a:srgbClr val="1D9ED2">
                    <a:alpha val="100000"/>
                  </a:srgbClr>
                </a:solidFill>
                <a:latin typeface="Wingdings" panose="05000000000000000000"/>
                <a:ea typeface="Wingdings" panose="05000000000000000000"/>
                <a:cs typeface="Wingdings" panose="05000000000000000000"/>
              </a:rPr>
              <a:t>. </a:t>
            </a: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CG(C</a:t>
            </a:r>
            <a:r>
              <a:rPr sz="1400" kern="0" spc="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for</a:t>
            </a:r>
            <a:r>
              <a:rPr sz="1400" kern="0" spc="1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Graphics)</a:t>
            </a:r>
            <a:r>
              <a:rPr sz="1400" kern="0" spc="-1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：为</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GPU编程设计的高级绘制语言，</a:t>
            </a:r>
            <a:r>
              <a:rPr sz="1400" kern="0" spc="-2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由NVIDIA和微</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软联合开发，微软版本叫HLSL</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，CG是NVIDIA版本。</a:t>
            </a:r>
            <a:endParaRPr lang="en-US" altLang="en-US" sz="1400" dirty="0"/>
          </a:p>
          <a:p>
            <a:pPr marL="287020" indent="-274320" algn="l" rtl="0" eaLnBrk="0">
              <a:lnSpc>
                <a:spcPct val="101000"/>
              </a:lnSpc>
              <a:spcBef>
                <a:spcPts val="1540"/>
              </a:spcBef>
            </a:pPr>
            <a:r>
              <a:rPr sz="1400" kern="0" spc="-50" dirty="0">
                <a:solidFill>
                  <a:srgbClr val="1D9ED2">
                    <a:alpha val="100000"/>
                  </a:srgbClr>
                </a:solidFill>
                <a:latin typeface="Wingdings" panose="05000000000000000000"/>
                <a:ea typeface="Wingdings" panose="05000000000000000000"/>
                <a:cs typeface="Wingdings" panose="05000000000000000000"/>
              </a:rPr>
              <a:t>.</a:t>
            </a:r>
            <a:r>
              <a:rPr sz="1400" kern="0" spc="280" dirty="0">
                <a:solidFill>
                  <a:srgbClr val="1D9ED2">
                    <a:alpha val="100000"/>
                  </a:srgbClr>
                </a:solidFill>
                <a:latin typeface="Wingdings" panose="05000000000000000000"/>
                <a:ea typeface="Wingdings" panose="05000000000000000000"/>
                <a:cs typeface="Wingdings" panose="05000000000000000000"/>
              </a:rPr>
              <a:t> </a:t>
            </a:r>
            <a:r>
              <a:rPr sz="1400" kern="0" spc="-5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CUDA</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ComputeUnified</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DeviceArchitecture，统一计算架构</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由</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NVIDIA所推出的一种集成技术，是首次可以利用GPU作为C-编译器的</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开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发环境</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。可以兼容</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OpenCL</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或者</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自家的C-编译器。</a:t>
            </a:r>
            <a:endParaRPr lang="en-US" altLang="en-US" sz="1400" dirty="0"/>
          </a:p>
          <a:p>
            <a:pPr algn="l" rtl="0" eaLnBrk="0">
              <a:lnSpc>
                <a:spcPct val="100000"/>
              </a:lnSpc>
            </a:pPr>
            <a:endParaRPr lang="en-US" altLang="en-US" sz="1000" dirty="0"/>
          </a:p>
          <a:p>
            <a:pPr marL="287020" indent="-274320" algn="l" rtl="0" eaLnBrk="0">
              <a:lnSpc>
                <a:spcPct val="101000"/>
              </a:lnSpc>
              <a:spcBef>
                <a:spcPts val="425"/>
              </a:spcBef>
            </a:pPr>
            <a:r>
              <a:rPr sz="1400" kern="0" spc="-40" dirty="0">
                <a:solidFill>
                  <a:srgbClr val="1D9ED2">
                    <a:alpha val="100000"/>
                  </a:srgbClr>
                </a:solidFill>
                <a:latin typeface="Wingdings" panose="05000000000000000000"/>
                <a:ea typeface="Wingdings" panose="05000000000000000000"/>
                <a:cs typeface="Wingdings" panose="05000000000000000000"/>
              </a:rPr>
              <a:t>. </a:t>
            </a:r>
            <a:r>
              <a:rPr sz="1400" kern="0" spc="-4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ATIStream</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：AMD针对旗下图形处理器（</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GPU）所推出的通用并行计算</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技术。利用这种技术可以充分发挥AMDGPU的并行运算能力，用</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于对软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件进行加速或进行大型的科</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学运算。</a:t>
            </a:r>
            <a:endParaRPr lang="en-US" altLang="en-US" sz="1400" dirty="0"/>
          </a:p>
          <a:p>
            <a:pPr algn="l" rtl="0" eaLnBrk="0">
              <a:lnSpc>
                <a:spcPct val="101000"/>
              </a:lnSpc>
            </a:pPr>
            <a:endParaRPr lang="en-US" altLang="en-US" sz="1000" dirty="0"/>
          </a:p>
          <a:p>
            <a:pPr algn="l" rtl="0" eaLnBrk="0">
              <a:lnSpc>
                <a:spcPct val="118000"/>
              </a:lnSpc>
            </a:pPr>
            <a:endParaRPr lang="en-US" altLang="en-US" sz="300" dirty="0"/>
          </a:p>
          <a:p>
            <a:pPr marL="295275" indent="-282575" algn="l" rtl="0" eaLnBrk="0">
              <a:lnSpc>
                <a:spcPct val="104000"/>
              </a:lnSpc>
              <a:spcBef>
                <a:spcPts val="0"/>
              </a:spcBef>
            </a:pPr>
            <a:r>
              <a:rPr sz="1400" kern="0" spc="-40" dirty="0">
                <a:solidFill>
                  <a:srgbClr val="1D9ED2">
                    <a:alpha val="100000"/>
                  </a:srgbClr>
                </a:solidFill>
                <a:latin typeface="Wingdings" panose="05000000000000000000"/>
                <a:ea typeface="Wingdings" panose="05000000000000000000"/>
                <a:cs typeface="Wingdings" panose="05000000000000000000"/>
              </a:rPr>
              <a:t>. </a:t>
            </a:r>
            <a:r>
              <a:rPr sz="1400" kern="0" spc="-4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OpenCL</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(Open</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Computing</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Language，开放计算语言</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：为异构平台编</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写程序的框架，此异构平台可由CPU</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，GPU或其他类型的处理器组成。</a:t>
            </a:r>
            <a:endParaRPr lang="en-US" altLang="en-US" sz="1400" dirty="0"/>
          </a:p>
        </p:txBody>
      </p:sp>
      <p:sp>
        <p:nvSpPr>
          <p:cNvPr id="322" name="textbox 322"/>
          <p:cNvSpPr/>
          <p:nvPr/>
        </p:nvSpPr>
        <p:spPr>
          <a:xfrm>
            <a:off x="369318" y="758459"/>
            <a:ext cx="11428730" cy="1115060"/>
          </a:xfrm>
          <a:prstGeom prst="rect">
            <a:avLst/>
          </a:prstGeom>
        </p:spPr>
        <p:txBody>
          <a:bodyPr vert="horz" wrap="square" lIns="0" tIns="0" rIns="0" bIns="0"/>
          <a:lstStyle/>
          <a:p>
            <a:pPr algn="l" rtl="0" eaLnBrk="0">
              <a:lnSpc>
                <a:spcPct val="71000"/>
              </a:lnSpc>
            </a:pPr>
            <a:endParaRPr lang="en-US" altLang="en-US" sz="100" dirty="0"/>
          </a:p>
          <a:p>
            <a:pPr marL="288925" indent="-276860" algn="l" rtl="0" eaLnBrk="0">
              <a:lnSpc>
                <a:spcPct val="101000"/>
              </a:lnSpc>
            </a:pPr>
            <a:r>
              <a:rPr sz="1400" kern="0" spc="0" dirty="0">
                <a:solidFill>
                  <a:srgbClr val="595959">
                    <a:alpha val="100000"/>
                  </a:srgbClr>
                </a:solidFill>
                <a:latin typeface="Wingdings" panose="05000000000000000000"/>
                <a:ea typeface="Wingdings" panose="05000000000000000000"/>
                <a:cs typeface="Wingdings" panose="05000000000000000000"/>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GPU(Graphics</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Processing</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Uni</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t)</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图形处理器</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最初是一种专门用于图像处理的微处理器，</a:t>
            </a:r>
            <a:r>
              <a:rPr sz="1400" kern="0" spc="-3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随着图像处理需求的不断提升，其图像处理能力也得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到迅速提升</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，GPU主要采</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用数据并行计算模式完成顶点渲染</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、像素渲染</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、几何渲染</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、物理计算和通用计算等任务</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。因其超过CPU数十倍</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的计算能力，</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已成为通用计</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算机和超级计算机的主要处理器</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。其中通用图形处理器GPGPU(General</a:t>
            </a:r>
            <a:r>
              <a:rPr sz="1400" kern="0" spc="-3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Propose</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Computing on</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GPU)常用于数据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密集的科学与工程计算</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中。</a:t>
            </a:r>
            <a:endParaRPr lang="en-US" altLang="en-US" sz="1400" dirty="0"/>
          </a:p>
          <a:p>
            <a:pPr marL="12700" algn="l" rtl="0" eaLnBrk="0">
              <a:lnSpc>
                <a:spcPts val="1695"/>
              </a:lnSpc>
              <a:spcBef>
                <a:spcPts val="115"/>
              </a:spcBef>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英伟达与AMD仍占据GPU霸主地位</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，2018年至今，</a:t>
            </a:r>
            <a:r>
              <a:rPr sz="1400"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国产GPU也积极发展中，</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已有部分产品落地。</a:t>
            </a:r>
            <a:endParaRPr lang="en-US" altLang="en-US" sz="1400" dirty="0"/>
          </a:p>
        </p:txBody>
      </p:sp>
      <p:pic>
        <p:nvPicPr>
          <p:cNvPr id="324" name="picture 324"/>
          <p:cNvPicPr>
            <a:picLocks noChangeAspect="1"/>
          </p:cNvPicPr>
          <p:nvPr/>
        </p:nvPicPr>
        <p:blipFill>
          <a:blip r:embed="rId1"/>
          <a:stretch>
            <a:fillRect/>
          </a:stretch>
        </p:blipFill>
        <p:spPr>
          <a:xfrm rot="21600000">
            <a:off x="384048" y="2321052"/>
            <a:ext cx="5143500" cy="1539239"/>
          </a:xfrm>
          <a:prstGeom prst="rect">
            <a:avLst/>
          </a:prstGeom>
        </p:spPr>
      </p:pic>
      <p:graphicFrame>
        <p:nvGraphicFramePr>
          <p:cNvPr id="326" name="table 326"/>
          <p:cNvGraphicFramePr>
            <a:graphicFrameLocks noGrp="1"/>
          </p:cNvGraphicFramePr>
          <p:nvPr/>
        </p:nvGraphicFramePr>
        <p:xfrm>
          <a:off x="377825" y="4136390"/>
          <a:ext cx="3150870" cy="2281554"/>
        </p:xfrm>
        <a:graphic>
          <a:graphicData uri="http://schemas.openxmlformats.org/drawingml/2006/table">
            <a:tbl>
              <a:tblPr/>
              <a:tblGrid>
                <a:gridCol w="1267460"/>
                <a:gridCol w="952500"/>
                <a:gridCol w="930910"/>
              </a:tblGrid>
              <a:tr h="314959">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16000"/>
                        </a:lnSpc>
                      </a:pPr>
                      <a:endParaRPr lang="en-US" altLang="en-US" sz="500" dirty="0"/>
                    </a:p>
                    <a:p>
                      <a:pPr marL="327660" algn="l" rtl="0" eaLnBrk="0">
                        <a:lnSpc>
                          <a:spcPct val="83000"/>
                        </a:lnSpc>
                        <a:spcBef>
                          <a:spcPts val="5"/>
                        </a:spcBef>
                      </a:pPr>
                      <a:r>
                        <a:rPr sz="1200" b="1" kern="0" spc="-40" dirty="0">
                          <a:solidFill>
                            <a:srgbClr val="FFFFFF">
                              <a:alpha val="100000"/>
                            </a:srgbClr>
                          </a:solidFill>
                          <a:latin typeface="Verdana" panose="020B0604030504040204"/>
                          <a:ea typeface="Verdana" panose="020B0604030504040204"/>
                          <a:cs typeface="Verdana" panose="020B0604030504040204"/>
                        </a:rPr>
                        <a:t>CPU</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16000"/>
                        </a:lnSpc>
                      </a:pPr>
                      <a:endParaRPr lang="en-US" altLang="en-US" sz="500" dirty="0"/>
                    </a:p>
                    <a:p>
                      <a:pPr marL="307975" algn="l" rtl="0" eaLnBrk="0">
                        <a:lnSpc>
                          <a:spcPct val="83000"/>
                        </a:lnSpc>
                        <a:spcBef>
                          <a:spcPts val="5"/>
                        </a:spcBef>
                      </a:pPr>
                      <a:r>
                        <a:rPr sz="1200" b="1" kern="0" spc="-40" dirty="0">
                          <a:solidFill>
                            <a:srgbClr val="FFFFFF">
                              <a:alpha val="100000"/>
                            </a:srgbClr>
                          </a:solidFill>
                          <a:latin typeface="Verdana" panose="020B0604030504040204"/>
                          <a:ea typeface="Verdana" panose="020B0604030504040204"/>
                          <a:cs typeface="Verdana" panose="020B0604030504040204"/>
                        </a:rPr>
                        <a:t>GPU</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r>
              <a:tr h="290829">
                <a:tc>
                  <a:txBody>
                    <a:bodyPr/>
                    <a:lstStyle/>
                    <a:p>
                      <a:pPr algn="l" rtl="0" eaLnBrk="0">
                        <a:lnSpc>
                          <a:spcPct val="102000"/>
                        </a:lnSpc>
                      </a:pPr>
                      <a:endParaRPr lang="en-US" altLang="en-US" sz="400" dirty="0"/>
                    </a:p>
                    <a:p>
                      <a:pPr marL="184785" algn="l" rtl="0" eaLnBrk="0">
                        <a:lnSpc>
                          <a:spcPct val="87000"/>
                        </a:lnSpc>
                        <a:spcBef>
                          <a:spcPts val="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浮点计算能力</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1000"/>
                        </a:lnSpc>
                      </a:pPr>
                      <a:endParaRPr lang="en-US" altLang="en-US" sz="600" dirty="0"/>
                    </a:p>
                    <a:p>
                      <a:pPr marL="447675" algn="l" rtl="0" eaLnBrk="0">
                        <a:lnSpc>
                          <a:spcPct val="82000"/>
                        </a:lnSpc>
                        <a:spcBef>
                          <a:spcPts val="5"/>
                        </a:spcBef>
                      </a:pPr>
                      <a:r>
                        <a:rPr sz="1200" kern="0" spc="-20" dirty="0">
                          <a:solidFill>
                            <a:srgbClr val="000000">
                              <a:alpha val="100000"/>
                            </a:srgbClr>
                          </a:solidFill>
                          <a:latin typeface="Verdana" panose="020B0604030504040204"/>
                          <a:ea typeface="Verdana" panose="020B0604030504040204"/>
                          <a:cs typeface="Verdana" panose="020B0604030504040204"/>
                        </a:rPr>
                        <a:t>1</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7000"/>
                        </a:lnSpc>
                      </a:pPr>
                      <a:endParaRPr lang="en-US" altLang="en-US" sz="500" dirty="0"/>
                    </a:p>
                    <a:p>
                      <a:pPr marL="327025" algn="l" rtl="0" eaLnBrk="0">
                        <a:lnSpc>
                          <a:spcPct val="95000"/>
                        </a:lnSpc>
                        <a:spcBef>
                          <a:spcPts val="5"/>
                        </a:spcBef>
                      </a:pPr>
                      <a:r>
                        <a:rPr sz="10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000" kern="0" spc="1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000" kern="0" spc="-30" dirty="0">
                          <a:solidFill>
                            <a:srgbClr val="000000">
                              <a:alpha val="100000"/>
                            </a:srgbClr>
                          </a:solidFill>
                          <a:latin typeface="Verdana" panose="020B0604030504040204"/>
                          <a:ea typeface="Verdana" panose="020B0604030504040204"/>
                          <a:cs typeface="Verdana" panose="020B0604030504040204"/>
                        </a:rPr>
                        <a:t>10</a:t>
                      </a: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309879">
                <a:tc>
                  <a:txBody>
                    <a:bodyPr/>
                    <a:lstStyle/>
                    <a:p>
                      <a:pPr algn="l" rtl="0" eaLnBrk="0">
                        <a:lnSpc>
                          <a:spcPct val="119000"/>
                        </a:lnSpc>
                      </a:pPr>
                      <a:endParaRPr lang="en-US" altLang="en-US" sz="400" dirty="0"/>
                    </a:p>
                    <a:p>
                      <a:pPr marL="337185" algn="l" rtl="0" eaLnBrk="0">
                        <a:lnSpc>
                          <a:spcPct val="87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运算方式</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4000"/>
                        </a:lnSpc>
                      </a:pPr>
                      <a:endParaRPr lang="en-US" altLang="en-US" sz="400" dirty="0"/>
                    </a:p>
                    <a:p>
                      <a:pPr marL="340360" algn="l" rtl="0" eaLnBrk="0">
                        <a:lnSpc>
                          <a:spcPct val="85000"/>
                        </a:lnSpc>
                        <a:spcBef>
                          <a:spcPts val="5"/>
                        </a:spcBef>
                      </a:pPr>
                      <a:r>
                        <a:rPr sz="12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串行</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0000"/>
                        </a:lnSpc>
                      </a:pPr>
                      <a:endParaRPr lang="en-US" altLang="en-US" sz="400" dirty="0"/>
                    </a:p>
                    <a:p>
                      <a:pPr marL="316230" algn="l" rtl="0" eaLnBrk="0">
                        <a:lnSpc>
                          <a:spcPct val="87000"/>
                        </a:lnSpc>
                        <a:spcBef>
                          <a:spcPts val="5"/>
                        </a:spcBef>
                      </a:pP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并行</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485775">
                <a:tc>
                  <a:txBody>
                    <a:bodyPr/>
                    <a:lstStyle/>
                    <a:p>
                      <a:pPr algn="l" rtl="0" eaLnBrk="0">
                        <a:lnSpc>
                          <a:spcPct val="105000"/>
                        </a:lnSpc>
                      </a:pPr>
                      <a:endParaRPr lang="en-US" altLang="en-US" sz="1000" dirty="0"/>
                    </a:p>
                    <a:p>
                      <a:pPr algn="l" rtl="0" eaLnBrk="0">
                        <a:lnSpc>
                          <a:spcPct val="7000"/>
                        </a:lnSpc>
                      </a:pPr>
                      <a:endParaRPr lang="en-US" altLang="en-US" sz="100" dirty="0"/>
                    </a:p>
                    <a:p>
                      <a:pPr marL="492760" algn="l" rtl="0" eaLnBrk="0">
                        <a:lnSpc>
                          <a:spcPct val="87000"/>
                        </a:lnSpc>
                      </a:pP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带宽</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5000"/>
                        </a:lnSpc>
                      </a:pPr>
                      <a:endParaRPr lang="en-US" altLang="en-US" sz="1000" dirty="0"/>
                    </a:p>
                    <a:p>
                      <a:pPr algn="l" rtl="0" eaLnBrk="0">
                        <a:lnSpc>
                          <a:spcPct val="7000"/>
                        </a:lnSpc>
                      </a:pPr>
                      <a:endParaRPr lang="en-US" altLang="en-US" sz="100" dirty="0"/>
                    </a:p>
                    <a:p>
                      <a:pPr marL="113665" algn="l" rtl="0" eaLnBrk="0">
                        <a:lnSpc>
                          <a:spcPct val="87000"/>
                        </a:lnSpc>
                      </a:pP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内存带宽小</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7000"/>
                        </a:lnSpc>
                      </a:pPr>
                      <a:endParaRPr lang="en-US" altLang="en-US" sz="400" dirty="0"/>
                    </a:p>
                    <a:p>
                      <a:pPr marL="394970" indent="-229235" algn="l" rtl="0" eaLnBrk="0">
                        <a:lnSpc>
                          <a:spcPct val="93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高显存带</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宽</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880110">
                <a:tc>
                  <a:txBody>
                    <a:bodyPr/>
                    <a:lstStyle/>
                    <a:p>
                      <a:pPr algn="l" rtl="0" eaLnBrk="0">
                        <a:lnSpc>
                          <a:spcPct val="118000"/>
                        </a:lnSpc>
                      </a:pPr>
                      <a:endParaRPr lang="en-US" altLang="en-US" sz="1000" dirty="0"/>
                    </a:p>
                    <a:p>
                      <a:pPr algn="l" rtl="0" eaLnBrk="0">
                        <a:lnSpc>
                          <a:spcPct val="118000"/>
                        </a:lnSpc>
                      </a:pPr>
                      <a:endParaRPr lang="en-US" altLang="en-US" sz="1000" dirty="0"/>
                    </a:p>
                    <a:p>
                      <a:pPr marL="488950" algn="l" rtl="0" eaLnBrk="0">
                        <a:lnSpc>
                          <a:spcPct val="84000"/>
                        </a:lnSpc>
                        <a:spcBef>
                          <a:spcPts val="0"/>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延迟</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2000"/>
                        </a:lnSpc>
                      </a:pPr>
                      <a:endParaRPr lang="en-US" altLang="en-US" sz="500" dirty="0"/>
                    </a:p>
                    <a:p>
                      <a:pPr marL="99695" algn="l" rtl="0" eaLnBrk="0">
                        <a:lnSpc>
                          <a:spcPct val="96000"/>
                        </a:lnSpc>
                        <a:spcBef>
                          <a:spcPts val="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通过大的缓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存保证访问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内存的低延</a:t>
                      </a:r>
                      <a:endParaRPr lang="en-US" altLang="en-US" sz="1200" dirty="0"/>
                    </a:p>
                    <a:p>
                      <a:pPr marL="329565" algn="l" rtl="0" eaLnBrk="0">
                        <a:lnSpc>
                          <a:spcPct val="86000"/>
                        </a:lnSpc>
                        <a:spcBef>
                          <a:spcPts val="240"/>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迟</a:t>
                      </a:r>
                      <a:r>
                        <a:rPr sz="1200" kern="0" spc="-2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4000"/>
                        </a:lnSpc>
                      </a:pPr>
                      <a:endParaRPr lang="en-US" altLang="en-US" sz="1000" dirty="0"/>
                    </a:p>
                    <a:p>
                      <a:pPr marL="85725" indent="78105" algn="r" rtl="0" eaLnBrk="0">
                        <a:lnSpc>
                          <a:spcPct val="98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直接访问</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rPr>
                        <a:t>显存因此</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1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延时较长</a:t>
                      </a:r>
                      <a:r>
                        <a:rPr sz="1100" kern="0" spc="-1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1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1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bl>
          </a:graphicData>
        </a:graphic>
      </p:graphicFrame>
      <p:grpSp>
        <p:nvGrpSpPr>
          <p:cNvPr id="18" name="group 18"/>
          <p:cNvGrpSpPr/>
          <p:nvPr/>
        </p:nvGrpSpPr>
        <p:grpSpPr>
          <a:xfrm rot="21600000">
            <a:off x="3523488" y="4135754"/>
            <a:ext cx="2010536" cy="2282825"/>
            <a:chOff x="0" y="0"/>
            <a:chExt cx="2010536" cy="2282825"/>
          </a:xfrm>
        </p:grpSpPr>
        <p:pic>
          <p:nvPicPr>
            <p:cNvPr id="328" name="picture 328"/>
            <p:cNvPicPr>
              <a:picLocks noChangeAspect="1"/>
            </p:cNvPicPr>
            <p:nvPr/>
          </p:nvPicPr>
          <p:blipFill>
            <a:blip r:embed="rId2"/>
            <a:stretch>
              <a:fillRect/>
            </a:stretch>
          </p:blipFill>
          <p:spPr>
            <a:xfrm rot="21600000">
              <a:off x="334771" y="0"/>
              <a:ext cx="1675765" cy="2282825"/>
            </a:xfrm>
            <a:prstGeom prst="rect">
              <a:avLst/>
            </a:prstGeom>
          </p:spPr>
        </p:pic>
        <p:sp>
          <p:nvSpPr>
            <p:cNvPr id="330" name="rect"/>
            <p:cNvSpPr/>
            <p:nvPr/>
          </p:nvSpPr>
          <p:spPr>
            <a:xfrm>
              <a:off x="400811" y="116204"/>
              <a:ext cx="1543811" cy="522732"/>
            </a:xfrm>
            <a:prstGeom prst="rect">
              <a:avLst/>
            </a:prstGeom>
            <a:solidFill>
              <a:srgbClr val="1D9ED2">
                <a:alpha val="100000"/>
              </a:srgbClr>
            </a:solidFill>
            <a:ln cap="flat">
              <a:noFill/>
              <a:prstDash val="solid"/>
              <a:miter lim="0"/>
            </a:ln>
          </p:spPr>
          <p:txBody>
            <a:bodyPr rtlCol="0"/>
            <a:lstStyle/>
            <a:p>
              <a:pPr algn="ctr"/>
              <a:endParaRPr lang="zh-CN" altLang="en-US"/>
            </a:p>
          </p:txBody>
        </p:sp>
        <p:sp>
          <p:nvSpPr>
            <p:cNvPr id="332" name="textbox 332"/>
            <p:cNvSpPr/>
            <p:nvPr/>
          </p:nvSpPr>
          <p:spPr>
            <a:xfrm>
              <a:off x="-12700" y="159317"/>
              <a:ext cx="1855470" cy="1831975"/>
            </a:xfrm>
            <a:prstGeom prst="rect">
              <a:avLst/>
            </a:prstGeom>
          </p:spPr>
          <p:txBody>
            <a:bodyPr vert="horz" wrap="square" lIns="0" tIns="0" rIns="0" bIns="0"/>
            <a:lstStyle/>
            <a:p>
              <a:pPr algn="l" rtl="0" eaLnBrk="0">
                <a:lnSpc>
                  <a:spcPct val="93000"/>
                </a:lnSpc>
              </a:pPr>
              <a:endParaRPr lang="en-US" altLang="en-US" sz="100" dirty="0"/>
            </a:p>
            <a:p>
              <a:pPr marL="868045" indent="3810" algn="l" rtl="0" eaLnBrk="0">
                <a:lnSpc>
                  <a:spcPct val="93000"/>
                </a:lnSpc>
              </a:pPr>
              <a:r>
                <a:rPr sz="1400" kern="0" spc="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GPU计算</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适用场景</a:t>
              </a:r>
              <a:endParaRPr lang="en-US" altLang="en-US" sz="1400" dirty="0"/>
            </a:p>
            <a:p>
              <a:pPr algn="l" rtl="0" eaLnBrk="0">
                <a:lnSpc>
                  <a:spcPct val="123000"/>
                </a:lnSpc>
              </a:pPr>
              <a:endParaRPr lang="en-US" altLang="en-US" sz="1000" dirty="0"/>
            </a:p>
            <a:p>
              <a:pPr algn="l" rtl="0" eaLnBrk="0">
                <a:lnSpc>
                  <a:spcPct val="124000"/>
                </a:lnSpc>
              </a:pPr>
              <a:endParaRPr lang="en-US" altLang="en-US" sz="1000" dirty="0"/>
            </a:p>
            <a:p>
              <a:pPr marL="353695" algn="l" rtl="0" eaLnBrk="0">
                <a:lnSpc>
                  <a:spcPts val="1330"/>
                </a:lnSpc>
                <a:spcBef>
                  <a:spcPts val="310"/>
                </a:spcBef>
                <a:tabLst>
                  <a:tab pos="501650" algn="l"/>
                </a:tabLst>
              </a:pPr>
              <a:r>
                <a:rPr sz="1000" kern="0" spc="0" dirty="0">
                  <a:solidFill>
                    <a:srgbClr val="595959">
                      <a:alpha val="100000"/>
                    </a:srgbClr>
                  </a:solidFill>
                  <a:latin typeface="Wingdings" panose="05000000000000000000"/>
                  <a:ea typeface="Wingdings" panose="05000000000000000000"/>
                  <a:cs typeface="Wingdings" panose="05000000000000000000"/>
                </a:rPr>
                <a:t>	</a:t>
              </a:r>
              <a:r>
                <a:rPr sz="1000" kern="0" spc="-50" dirty="0">
                  <a:solidFill>
                    <a:srgbClr val="595959">
                      <a:alpha val="100000"/>
                    </a:srgbClr>
                  </a:solidFill>
                  <a:latin typeface="Wingdings" panose="05000000000000000000"/>
                  <a:ea typeface="Wingdings" panose="05000000000000000000"/>
                  <a:cs typeface="Wingdings" panose="05000000000000000000"/>
                </a:rPr>
                <a:t>.</a:t>
              </a:r>
              <a:r>
                <a:rPr sz="1000" kern="0" spc="740" dirty="0">
                  <a:solidFill>
                    <a:srgbClr val="595959">
                      <a:alpha val="100000"/>
                    </a:srgbClr>
                  </a:solidFill>
                  <a:latin typeface="Wingdings" panose="05000000000000000000"/>
                  <a:ea typeface="Wingdings" panose="05000000000000000000"/>
                  <a:cs typeface="Wingdings" panose="05000000000000000000"/>
                </a:rPr>
                <a:t> </a:t>
              </a:r>
              <a:r>
                <a:rPr sz="10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运算密集</a:t>
              </a:r>
              <a:endParaRPr lang="en-US" altLang="en-US" sz="1000" dirty="0"/>
            </a:p>
            <a:p>
              <a:pPr marL="502285" algn="l" rtl="0" eaLnBrk="0">
                <a:lnSpc>
                  <a:spcPts val="1330"/>
                </a:lnSpc>
                <a:spcBef>
                  <a:spcPts val="830"/>
                </a:spcBef>
              </a:pPr>
              <a:r>
                <a:rPr sz="1000" kern="0" spc="-60" dirty="0">
                  <a:solidFill>
                    <a:srgbClr val="595959">
                      <a:alpha val="100000"/>
                    </a:srgbClr>
                  </a:solidFill>
                  <a:latin typeface="Wingdings" panose="05000000000000000000"/>
                  <a:ea typeface="Wingdings" panose="05000000000000000000"/>
                  <a:cs typeface="Wingdings" panose="05000000000000000000"/>
                </a:rPr>
                <a:t>.</a:t>
              </a:r>
              <a:r>
                <a:rPr sz="1000" kern="0" spc="790" dirty="0">
                  <a:solidFill>
                    <a:srgbClr val="595959">
                      <a:alpha val="100000"/>
                    </a:srgbClr>
                  </a:solidFill>
                  <a:latin typeface="Wingdings" panose="05000000000000000000"/>
                  <a:ea typeface="Wingdings" panose="05000000000000000000"/>
                  <a:cs typeface="Wingdings" panose="05000000000000000000"/>
                </a:rPr>
                <a:t> </a:t>
              </a:r>
              <a:r>
                <a:rPr sz="10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高度并行</a:t>
              </a:r>
              <a:endParaRPr lang="en-US" altLang="en-US" sz="1000" dirty="0"/>
            </a:p>
            <a:p>
              <a:pPr marL="502285" algn="l" rtl="0" eaLnBrk="0">
                <a:lnSpc>
                  <a:spcPts val="1330"/>
                </a:lnSpc>
                <a:spcBef>
                  <a:spcPts val="830"/>
                </a:spcBef>
              </a:pPr>
              <a:r>
                <a:rPr sz="1000" kern="0" spc="-50" dirty="0">
                  <a:solidFill>
                    <a:srgbClr val="595959">
                      <a:alpha val="100000"/>
                    </a:srgbClr>
                  </a:solidFill>
                  <a:latin typeface="Wingdings" panose="05000000000000000000"/>
                  <a:ea typeface="Wingdings" panose="05000000000000000000"/>
                  <a:cs typeface="Wingdings" panose="05000000000000000000"/>
                </a:rPr>
                <a:t>.</a:t>
              </a:r>
              <a:r>
                <a:rPr sz="1000" kern="0" spc="740" dirty="0">
                  <a:solidFill>
                    <a:srgbClr val="595959">
                      <a:alpha val="100000"/>
                    </a:srgbClr>
                  </a:solidFill>
                  <a:latin typeface="Wingdings" panose="05000000000000000000"/>
                  <a:ea typeface="Wingdings" panose="05000000000000000000"/>
                  <a:cs typeface="Wingdings" panose="05000000000000000000"/>
                </a:rPr>
                <a:t> </a:t>
              </a:r>
              <a:r>
                <a:rPr sz="10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控制简单</a:t>
              </a:r>
              <a:endParaRPr lang="en-US" altLang="en-US" sz="1000" dirty="0"/>
            </a:p>
            <a:p>
              <a:pPr algn="l" rtl="0" eaLnBrk="0">
                <a:lnSpc>
                  <a:spcPct val="115000"/>
                </a:lnSpc>
              </a:pPr>
              <a:endParaRPr lang="en-US" altLang="en-US" sz="600" dirty="0"/>
            </a:p>
            <a:p>
              <a:pPr algn="r" rtl="0" eaLnBrk="0">
                <a:lnSpc>
                  <a:spcPts val="1330"/>
                </a:lnSpc>
                <a:spcBef>
                  <a:spcPts val="0"/>
                </a:spcBef>
              </a:pPr>
              <a:r>
                <a:rPr sz="1100" kern="0" spc="-70" dirty="0">
                  <a:solidFill>
                    <a:srgbClr val="595959">
                      <a:alpha val="100000"/>
                    </a:srgbClr>
                  </a:solidFill>
                  <a:latin typeface="Wingdings" panose="05000000000000000000"/>
                  <a:ea typeface="Wingdings" panose="05000000000000000000"/>
                  <a:cs typeface="Wingdings" panose="05000000000000000000"/>
                </a:rPr>
                <a:t>.</a:t>
              </a:r>
              <a:r>
                <a:rPr sz="1100" kern="0" spc="700" dirty="0">
                  <a:solidFill>
                    <a:srgbClr val="595959">
                      <a:alpha val="100000"/>
                    </a:srgbClr>
                  </a:solidFill>
                  <a:latin typeface="Wingdings" panose="05000000000000000000"/>
                  <a:ea typeface="Wingdings" panose="05000000000000000000"/>
                  <a:cs typeface="Wingdings" panose="05000000000000000000"/>
                </a:rPr>
                <a:t> </a:t>
              </a:r>
              <a:r>
                <a:rPr sz="11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分多个阶段执行</a:t>
              </a:r>
              <a:endParaRPr lang="en-US" altLang="en-US" sz="1100" dirty="0"/>
            </a:p>
          </p:txBody>
        </p:sp>
        <p:sp>
          <p:nvSpPr>
            <p:cNvPr id="334" name="path"/>
            <p:cNvSpPr/>
            <p:nvPr/>
          </p:nvSpPr>
          <p:spPr>
            <a:xfrm>
              <a:off x="0" y="1018413"/>
              <a:ext cx="341375" cy="146303"/>
            </a:xfrm>
            <a:custGeom>
              <a:avLst/>
              <a:gdLst/>
              <a:ahLst/>
              <a:cxnLst/>
              <a:rect l="0" t="0" r="0" b="0"/>
              <a:pathLst>
                <a:path w="537" h="230">
                  <a:moveTo>
                    <a:pt x="0" y="57"/>
                  </a:moveTo>
                  <a:lnTo>
                    <a:pt x="422" y="57"/>
                  </a:lnTo>
                  <a:lnTo>
                    <a:pt x="422" y="0"/>
                  </a:lnTo>
                  <a:lnTo>
                    <a:pt x="537" y="115"/>
                  </a:lnTo>
                  <a:lnTo>
                    <a:pt x="422" y="230"/>
                  </a:lnTo>
                  <a:lnTo>
                    <a:pt x="422" y="172"/>
                  </a:lnTo>
                  <a:lnTo>
                    <a:pt x="0" y="172"/>
                  </a:lnTo>
                  <a:lnTo>
                    <a:pt x="0" y="57"/>
                  </a:lnTo>
                </a:path>
              </a:pathLst>
            </a:custGeom>
            <a:solidFill>
              <a:srgbClr val="1D9ED2">
                <a:alpha val="100000"/>
              </a:srgbClr>
            </a:solidFill>
            <a:ln cap="flat">
              <a:noFill/>
              <a:prstDash val="solid"/>
              <a:miter lim="0"/>
            </a:ln>
          </p:spPr>
          <p:txBody>
            <a:bodyPr rtlCol="0"/>
            <a:lstStyle/>
            <a:p>
              <a:pPr algn="ctr"/>
              <a:endParaRPr lang="zh-CN" altLang="en-US"/>
            </a:p>
          </p:txBody>
        </p:sp>
      </p:grpSp>
      <p:sp>
        <p:nvSpPr>
          <p:cNvPr id="336" name="textbox 336"/>
          <p:cNvSpPr/>
          <p:nvPr/>
        </p:nvSpPr>
        <p:spPr>
          <a:xfrm>
            <a:off x="335788" y="175458"/>
            <a:ext cx="11555094" cy="36957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GPU</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50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从图形处理器到通用数据并行处理器</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sp>
        <p:nvSpPr>
          <p:cNvPr id="340" name="textbox 340"/>
          <p:cNvSpPr/>
          <p:nvPr/>
        </p:nvSpPr>
        <p:spPr>
          <a:xfrm>
            <a:off x="311908" y="6608609"/>
            <a:ext cx="11616055" cy="16700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79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来源：公开资料，整理</a:t>
            </a:r>
            <a:r>
              <a:rPr sz="8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8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800" kern="0" spc="10" baseline="-3000" dirty="0">
                <a:solidFill>
                  <a:srgbClr val="595959">
                    <a:alpha val="100000"/>
                  </a:srgbClr>
                </a:solidFill>
                <a:latin typeface="微软雅黑" panose="020B0503020204020204" charset="-122"/>
                <a:ea typeface="微软雅黑" panose="020B0503020204020204" charset="-122"/>
                <a:cs typeface="微软雅黑" panose="020B0503020204020204" charset="-122"/>
              </a:rPr>
              <a:t>16</a:t>
            </a:r>
            <a:endParaRPr lang="en-US" altLang="en-US" sz="1800" baseline="-3000" dirty="0"/>
          </a:p>
        </p:txBody>
      </p:sp>
      <p:sp>
        <p:nvSpPr>
          <p:cNvPr id="342" name="textbox 342"/>
          <p:cNvSpPr/>
          <p:nvPr/>
        </p:nvSpPr>
        <p:spPr>
          <a:xfrm>
            <a:off x="5757674" y="5761496"/>
            <a:ext cx="2252979" cy="45529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680"/>
              </a:lnSpc>
            </a:pPr>
            <a:r>
              <a:rPr sz="1300" kern="0" spc="-70" dirty="0">
                <a:solidFill>
                  <a:srgbClr val="595959">
                    <a:alpha val="100000"/>
                  </a:srgbClr>
                </a:solidFill>
                <a:latin typeface="Wingdings" panose="05000000000000000000"/>
                <a:ea typeface="Wingdings" panose="05000000000000000000"/>
                <a:cs typeface="Wingdings" panose="05000000000000000000"/>
              </a:rPr>
              <a:t>.</a:t>
            </a:r>
            <a:r>
              <a:rPr sz="1300" kern="0" spc="370" dirty="0">
                <a:solidFill>
                  <a:srgbClr val="595959">
                    <a:alpha val="100000"/>
                  </a:srgbClr>
                </a:solidFill>
                <a:latin typeface="Wingdings" panose="05000000000000000000"/>
                <a:ea typeface="Wingdings" panose="05000000000000000000"/>
                <a:cs typeface="Wingdings" panose="05000000000000000000"/>
              </a:rPr>
              <a:t> </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增加计算资源密度</a:t>
            </a:r>
            <a:endParaRPr lang="en-US" altLang="en-US" sz="1300" dirty="0"/>
          </a:p>
          <a:p>
            <a:pPr marL="12700" algn="l" rtl="0" eaLnBrk="0">
              <a:lnSpc>
                <a:spcPts val="1700"/>
              </a:lnSpc>
            </a:pPr>
            <a:r>
              <a:rPr sz="1400" kern="0" spc="-130" dirty="0">
                <a:solidFill>
                  <a:srgbClr val="595959">
                    <a:alpha val="100000"/>
                  </a:srgbClr>
                </a:solidFill>
                <a:latin typeface="Wingdings" panose="05000000000000000000"/>
                <a:ea typeface="Wingdings" panose="05000000000000000000"/>
                <a:cs typeface="Wingdings" panose="05000000000000000000"/>
              </a:rPr>
              <a:t>.</a:t>
            </a:r>
            <a:r>
              <a:rPr sz="1400" kern="0" spc="260" dirty="0">
                <a:solidFill>
                  <a:srgbClr val="595959">
                    <a:alpha val="100000"/>
                  </a:srgbClr>
                </a:solidFill>
                <a:latin typeface="Wingdings" panose="05000000000000000000"/>
                <a:ea typeface="Wingdings" panose="05000000000000000000"/>
                <a:cs typeface="Wingdings" panose="05000000000000000000"/>
              </a:rPr>
              <a:t> </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提高存储体系性能和功能</a:t>
            </a:r>
            <a:endParaRPr lang="en-US" altLang="en-US" sz="1400" dirty="0"/>
          </a:p>
        </p:txBody>
      </p:sp>
      <p:sp>
        <p:nvSpPr>
          <p:cNvPr id="344" name="textbox 344"/>
          <p:cNvSpPr/>
          <p:nvPr/>
        </p:nvSpPr>
        <p:spPr>
          <a:xfrm>
            <a:off x="9193024" y="5760505"/>
            <a:ext cx="2075179" cy="43688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680"/>
              </a:lnSpc>
            </a:pPr>
            <a:r>
              <a:rPr sz="1300" kern="0" spc="-40" dirty="0">
                <a:solidFill>
                  <a:srgbClr val="595959">
                    <a:alpha val="100000"/>
                  </a:srgbClr>
                </a:solidFill>
                <a:latin typeface="Wingdings" panose="05000000000000000000"/>
                <a:ea typeface="Wingdings" panose="05000000000000000000"/>
                <a:cs typeface="Wingdings" panose="05000000000000000000"/>
              </a:rPr>
              <a:t>.</a:t>
            </a:r>
            <a:r>
              <a:rPr sz="1300" kern="0" spc="380" dirty="0">
                <a:solidFill>
                  <a:srgbClr val="595959">
                    <a:alpha val="100000"/>
                  </a:srgbClr>
                </a:solidFill>
                <a:latin typeface="Wingdings" panose="05000000000000000000"/>
                <a:ea typeface="Wingdings" panose="05000000000000000000"/>
                <a:cs typeface="Wingdings" panose="05000000000000000000"/>
              </a:rPr>
              <a:t> </a:t>
            </a:r>
            <a:r>
              <a:rPr sz="13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增强通信能力和可靠性</a:t>
            </a:r>
            <a:endParaRPr lang="en-US" altLang="en-US" sz="1300" dirty="0"/>
          </a:p>
          <a:p>
            <a:pPr marL="12700" algn="l" rtl="0" eaLnBrk="0">
              <a:lnSpc>
                <a:spcPts val="1555"/>
              </a:lnSpc>
            </a:pPr>
            <a:r>
              <a:rPr sz="1200" kern="0" spc="-110" dirty="0">
                <a:solidFill>
                  <a:srgbClr val="595959">
                    <a:alpha val="100000"/>
                  </a:srgbClr>
                </a:solidFill>
                <a:latin typeface="Wingdings" panose="05000000000000000000"/>
                <a:ea typeface="Wingdings" panose="05000000000000000000"/>
                <a:cs typeface="Wingdings" panose="05000000000000000000"/>
              </a:rPr>
              <a:t>.</a:t>
            </a:r>
            <a:r>
              <a:rPr sz="1200" kern="0" spc="540" dirty="0">
                <a:solidFill>
                  <a:srgbClr val="595959">
                    <a:alpha val="100000"/>
                  </a:srgbClr>
                </a:solidFill>
                <a:latin typeface="Wingdings" panose="05000000000000000000"/>
                <a:ea typeface="Wingdings" panose="05000000000000000000"/>
                <a:cs typeface="Wingdings" panose="05000000000000000000"/>
              </a:rPr>
              <a:t> </a:t>
            </a:r>
            <a:r>
              <a:rPr sz="12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降低功耗</a:t>
            </a:r>
            <a:endParaRPr lang="en-US" altLang="en-US" sz="1200" dirty="0"/>
          </a:p>
        </p:txBody>
      </p:sp>
      <p:sp>
        <p:nvSpPr>
          <p:cNvPr id="346" name="textbox 346"/>
          <p:cNvSpPr/>
          <p:nvPr/>
        </p:nvSpPr>
        <p:spPr>
          <a:xfrm>
            <a:off x="1758695" y="1988820"/>
            <a:ext cx="2394585" cy="307975"/>
          </a:xfrm>
          <a:prstGeom prst="rect">
            <a:avLst/>
          </a:prstGeom>
          <a:solidFill>
            <a:srgbClr val="FFFFFF"/>
          </a:solidFill>
        </p:spPr>
        <p:txBody>
          <a:bodyPr vert="horz" wrap="square" lIns="0" tIns="0" rIns="0" bIns="0"/>
          <a:lstStyle/>
          <a:p>
            <a:pPr algn="l" rtl="0" eaLnBrk="0">
              <a:lnSpc>
                <a:spcPct val="122000"/>
              </a:lnSpc>
            </a:pP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CPU和G</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PU对比</a:t>
            </a:r>
            <a:endParaRPr lang="en-US" altLang="en-US" sz="1400" dirty="0"/>
          </a:p>
        </p:txBody>
      </p:sp>
      <p:sp>
        <p:nvSpPr>
          <p:cNvPr id="348" name="textbox 348"/>
          <p:cNvSpPr/>
          <p:nvPr/>
        </p:nvSpPr>
        <p:spPr>
          <a:xfrm>
            <a:off x="470427" y="3952497"/>
            <a:ext cx="3409950" cy="15557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20"/>
              </a:lnSpc>
            </a:pP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DRAM</a:t>
            </a: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：动态随机存取存储器</a:t>
            </a:r>
            <a:r>
              <a:rPr sz="8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8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Control：控制单元</a:t>
            </a:r>
            <a:endParaRPr lang="en-US" altLang="en-US" sz="800" dirty="0"/>
          </a:p>
        </p:txBody>
      </p:sp>
      <p:sp>
        <p:nvSpPr>
          <p:cNvPr id="350" name="textbox 350"/>
          <p:cNvSpPr/>
          <p:nvPr/>
        </p:nvSpPr>
        <p:spPr>
          <a:xfrm>
            <a:off x="7480436" y="5385031"/>
            <a:ext cx="2552700" cy="21272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88000"/>
              </a:lnSpc>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GPU体系的发展趋势</a:t>
            </a:r>
            <a:endParaRPr lang="en-US" altLang="en-US" sz="1400" dirty="0"/>
          </a:p>
        </p:txBody>
      </p:sp>
      <p:sp>
        <p:nvSpPr>
          <p:cNvPr id="352" name="textbox 352"/>
          <p:cNvSpPr/>
          <p:nvPr/>
        </p:nvSpPr>
        <p:spPr>
          <a:xfrm>
            <a:off x="2976947" y="3830577"/>
            <a:ext cx="1172844" cy="15557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20"/>
              </a:lnSpc>
            </a:pP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Cache</a:t>
            </a:r>
            <a:r>
              <a:rPr sz="800" i="1"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：高速缓冲存储器</a:t>
            </a:r>
            <a:endParaRPr lang="en-US" altLang="en-US" sz="800" dirty="0"/>
          </a:p>
        </p:txBody>
      </p:sp>
      <p:sp>
        <p:nvSpPr>
          <p:cNvPr id="354" name="textbox 354"/>
          <p:cNvSpPr/>
          <p:nvPr/>
        </p:nvSpPr>
        <p:spPr>
          <a:xfrm>
            <a:off x="462452" y="3849592"/>
            <a:ext cx="968375" cy="131445"/>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7000"/>
              </a:lnSpc>
            </a:pP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ALU</a:t>
            </a:r>
            <a:r>
              <a:rPr sz="800" i="1"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：算数逻辑单元</a:t>
            </a:r>
            <a:endParaRPr lang="en-US" altLang="en-US" sz="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 name="picture 356"/>
          <p:cNvPicPr>
            <a:picLocks noChangeAspect="1"/>
          </p:cNvPicPr>
          <p:nvPr/>
        </p:nvPicPr>
        <p:blipFill>
          <a:blip r:embed="rId1"/>
          <a:stretch>
            <a:fillRect/>
          </a:stretch>
        </p:blipFill>
        <p:spPr>
          <a:xfrm rot="21600000">
            <a:off x="3065729" y="2184590"/>
            <a:ext cx="6198666" cy="4360354"/>
          </a:xfrm>
          <a:prstGeom prst="rect">
            <a:avLst/>
          </a:prstGeom>
        </p:spPr>
      </p:pic>
      <p:sp>
        <p:nvSpPr>
          <p:cNvPr id="358" name="textbox 358"/>
          <p:cNvSpPr/>
          <p:nvPr/>
        </p:nvSpPr>
        <p:spPr>
          <a:xfrm>
            <a:off x="402656" y="737098"/>
            <a:ext cx="11450955" cy="1380489"/>
          </a:xfrm>
          <a:prstGeom prst="rect">
            <a:avLst/>
          </a:prstGeom>
        </p:spPr>
        <p:txBody>
          <a:bodyPr vert="horz" wrap="square" lIns="0" tIns="0" rIns="0" bIns="0"/>
          <a:lstStyle/>
          <a:p>
            <a:pPr algn="l" rtl="0" eaLnBrk="0">
              <a:lnSpc>
                <a:spcPct val="84000"/>
              </a:lnSpc>
            </a:pPr>
            <a:endParaRPr lang="en-US" altLang="en-US" sz="100" dirty="0"/>
          </a:p>
          <a:p>
            <a:pPr marL="288925" indent="-276860" algn="l" rtl="0" eaLnBrk="0">
              <a:lnSpc>
                <a:spcPct val="100000"/>
              </a:lnSpc>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FPGA全称是Field</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Programmable</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Gate Array：可编程逻辑门阵列，是一种“</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可重构</a:t>
            </a:r>
            <a:r>
              <a:rPr sz="1400" kern="0" spc="-22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”芯片，具</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有模块化和规则化的架构</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，主要包含可编程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逻辑模块</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、片上储存器及用于</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连接逻辑模块的克重购互连层次结构。在较低的功耗下达到GFLOPS数量级的算力使之成为并行实现人工神经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网络的替代方案。</a:t>
            </a:r>
            <a:endParaRPr lang="en-US" altLang="en-US" sz="1400" dirty="0"/>
          </a:p>
          <a:p>
            <a:pPr marL="287020" indent="-274955" algn="l" rtl="0" eaLnBrk="0">
              <a:lnSpc>
                <a:spcPct val="104000"/>
              </a:lnSpc>
              <a:spcBef>
                <a:spcPts val="15"/>
              </a:spcBef>
            </a:pPr>
            <a:r>
              <a:rPr sz="1400" kern="0" spc="-20" dirty="0">
                <a:solidFill>
                  <a:srgbClr val="595959">
                    <a:alpha val="100000"/>
                  </a:srgbClr>
                </a:solidFill>
                <a:latin typeface="Wingdings" panose="05000000000000000000"/>
                <a:ea typeface="Wingdings" panose="05000000000000000000"/>
                <a:cs typeface="Wingdings" panose="05000000000000000000"/>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ASIC（</a:t>
            </a:r>
            <a:r>
              <a:rPr sz="14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Application-Specific</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Integrated</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Circuit</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）是指应特定用户要求和特定电子系统的需要而设计</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、制造的集成电路。ASIC从</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性能</a:t>
            </a:r>
            <a:r>
              <a:rPr sz="1400" kern="0" spc="-1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能效</a:t>
            </a:r>
            <a:r>
              <a:rPr sz="1400" kern="0" spc="-2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成本</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均极大的超越了标准芯片</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，非常</a:t>
            </a:r>
            <a:r>
              <a:rPr sz="1400"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适合AI计算</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场景，是当前大部分AI初创公司开发的目标产品。</a:t>
            </a:r>
            <a:endParaRPr lang="en-US" altLang="en-US" sz="1400" dirty="0"/>
          </a:p>
          <a:p>
            <a:pPr algn="l" rtl="0" eaLnBrk="0">
              <a:lnSpc>
                <a:spcPct val="107000"/>
              </a:lnSpc>
            </a:pPr>
            <a:endParaRPr lang="en-US" altLang="en-US" sz="500" dirty="0"/>
          </a:p>
          <a:p>
            <a:pPr marL="4181475" algn="l" rtl="0" eaLnBrk="0">
              <a:lnSpc>
                <a:spcPct val="88000"/>
              </a:lnSpc>
            </a:pP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：芯片设计流程与设计优势对比</a:t>
            </a:r>
            <a:endParaRPr lang="en-US" altLang="en-US" sz="1400" dirty="0"/>
          </a:p>
        </p:txBody>
      </p:sp>
      <p:sp>
        <p:nvSpPr>
          <p:cNvPr id="360" name="textbox 360"/>
          <p:cNvSpPr/>
          <p:nvPr/>
        </p:nvSpPr>
        <p:spPr>
          <a:xfrm>
            <a:off x="373687" y="2303641"/>
            <a:ext cx="2491104" cy="4065270"/>
          </a:xfrm>
          <a:prstGeom prst="rect">
            <a:avLst/>
          </a:prstGeom>
        </p:spPr>
        <p:txBody>
          <a:bodyPr vert="horz" wrap="square" lIns="0" tIns="0" rIns="0" bIns="0"/>
          <a:lstStyle/>
          <a:p>
            <a:pPr algn="l" rtl="0" eaLnBrk="0">
              <a:lnSpc>
                <a:spcPct val="73000"/>
              </a:lnSpc>
            </a:pPr>
            <a:endParaRPr lang="en-US" altLang="en-US" sz="100" dirty="0"/>
          </a:p>
          <a:p>
            <a:pPr marL="290195" indent="-277495" algn="l" rtl="0" eaLnBrk="0">
              <a:lnSpc>
                <a:spcPct val="98000"/>
              </a:lnSpc>
            </a:pPr>
            <a:r>
              <a:rPr sz="1400" kern="0" spc="-120" dirty="0">
                <a:solidFill>
                  <a:srgbClr val="000000">
                    <a:alpha val="100000"/>
                  </a:srgbClr>
                </a:solidFill>
                <a:latin typeface="Wingdings" panose="05000000000000000000"/>
                <a:ea typeface="Wingdings" panose="05000000000000000000"/>
                <a:cs typeface="Wingdings" panose="05000000000000000000"/>
              </a:rPr>
              <a:t>.</a:t>
            </a:r>
            <a:r>
              <a:rPr sz="1400" kern="0" spc="300" dirty="0">
                <a:solidFill>
                  <a:srgbClr val="000000">
                    <a:alpha val="100000"/>
                  </a:srgbClr>
                </a:solidFill>
                <a:latin typeface="Wingdings" panose="05000000000000000000"/>
                <a:ea typeface="Wingdings" panose="05000000000000000000"/>
                <a:cs typeface="Wingdings" panose="05000000000000000000"/>
              </a:rPr>
              <a:t> </a:t>
            </a:r>
            <a:r>
              <a:rPr sz="1400" kern="0" spc="-12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可加速上市进程</a:t>
            </a:r>
            <a:r>
              <a:rPr sz="14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：开发时间</a:t>
            </a: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较短，且无需布局</a:t>
            </a:r>
            <a:r>
              <a:rPr sz="1400" kern="0" spc="-2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、掩膜等  </a:t>
            </a:r>
            <a:r>
              <a:rPr sz="14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制造步骤。</a:t>
            </a:r>
            <a:endParaRPr lang="en-US" altLang="en-US" sz="1400" dirty="0"/>
          </a:p>
          <a:p>
            <a:pPr algn="l" rtl="0" eaLnBrk="0">
              <a:lnSpc>
                <a:spcPct val="114000"/>
              </a:lnSpc>
            </a:pPr>
            <a:endParaRPr lang="en-US" altLang="en-US" sz="1000" dirty="0"/>
          </a:p>
          <a:p>
            <a:pPr marL="12700" algn="l" rtl="0" eaLnBrk="0">
              <a:lnSpc>
                <a:spcPts val="1700"/>
              </a:lnSpc>
              <a:spcBef>
                <a:spcPts val="425"/>
              </a:spcBef>
            </a:pPr>
            <a:r>
              <a:rPr sz="1400" kern="0" spc="-120" dirty="0">
                <a:solidFill>
                  <a:srgbClr val="000000">
                    <a:alpha val="100000"/>
                  </a:srgbClr>
                </a:solidFill>
                <a:latin typeface="Wingdings" panose="05000000000000000000"/>
                <a:ea typeface="Wingdings" panose="05000000000000000000"/>
                <a:cs typeface="Wingdings" panose="05000000000000000000"/>
              </a:rPr>
              <a:t>.</a:t>
            </a:r>
            <a:r>
              <a:rPr sz="1400" kern="0" spc="310" dirty="0">
                <a:solidFill>
                  <a:srgbClr val="000000">
                    <a:alpha val="100000"/>
                  </a:srgbClr>
                </a:solidFill>
                <a:latin typeface="Wingdings" panose="05000000000000000000"/>
                <a:ea typeface="Wingdings" panose="05000000000000000000"/>
                <a:cs typeface="Wingdings" panose="05000000000000000000"/>
              </a:rPr>
              <a:t> </a:t>
            </a:r>
            <a:r>
              <a:rPr sz="1400" kern="0" spc="-12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非提前支付的一次性开支</a:t>
            </a:r>
            <a:r>
              <a:rPr sz="14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290830" indent="-1905" algn="l" rtl="0" eaLnBrk="0">
              <a:lnSpc>
                <a:spcPct val="94000"/>
              </a:lnSpc>
              <a:spcBef>
                <a:spcPts val="70"/>
              </a:spcBef>
            </a:pP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这些均是ASIC设计中需要的</a:t>
            </a:r>
            <a:r>
              <a:rPr sz="14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开支。</a:t>
            </a:r>
            <a:endParaRPr lang="en-US" altLang="en-US" sz="1400" dirty="0"/>
          </a:p>
          <a:p>
            <a:pPr algn="l" rtl="0" eaLnBrk="0">
              <a:lnSpc>
                <a:spcPct val="113000"/>
              </a:lnSpc>
            </a:pPr>
            <a:endParaRPr lang="en-US" altLang="en-US" sz="1000" dirty="0"/>
          </a:p>
          <a:p>
            <a:pPr marL="290195" indent="-278130" algn="l" rtl="0" eaLnBrk="0">
              <a:lnSpc>
                <a:spcPct val="98000"/>
              </a:lnSpc>
              <a:spcBef>
                <a:spcPts val="425"/>
              </a:spcBef>
            </a:pPr>
            <a:r>
              <a:rPr sz="1400" kern="0" spc="-120" dirty="0">
                <a:solidFill>
                  <a:srgbClr val="000000">
                    <a:alpha val="100000"/>
                  </a:srgbClr>
                </a:solidFill>
                <a:latin typeface="Wingdings" panose="05000000000000000000"/>
                <a:ea typeface="Wingdings" panose="05000000000000000000"/>
                <a:cs typeface="Wingdings" panose="05000000000000000000"/>
              </a:rPr>
              <a:t>.</a:t>
            </a:r>
            <a:r>
              <a:rPr sz="1400" kern="0" spc="300" dirty="0">
                <a:solidFill>
                  <a:srgbClr val="000000">
                    <a:alpha val="100000"/>
                  </a:srgbClr>
                </a:solidFill>
                <a:latin typeface="Wingdings" panose="05000000000000000000"/>
                <a:ea typeface="Wingdings" panose="05000000000000000000"/>
                <a:cs typeface="Wingdings" panose="05000000000000000000"/>
              </a:rPr>
              <a:t> </a:t>
            </a:r>
            <a:r>
              <a:rPr sz="1400" kern="0" spc="-12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更简化的设计周期</a:t>
            </a:r>
            <a:r>
              <a:rPr sz="14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：可通过</a:t>
            </a: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设计软件处理布线</a:t>
            </a:r>
            <a:r>
              <a:rPr sz="1400" kern="0" spc="-2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、布局及  </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时序等问题。</a:t>
            </a:r>
            <a:endParaRPr lang="en-US" altLang="en-US" sz="1400" dirty="0"/>
          </a:p>
          <a:p>
            <a:pPr algn="l" rtl="0" eaLnBrk="0">
              <a:lnSpc>
                <a:spcPct val="113000"/>
              </a:lnSpc>
            </a:pPr>
            <a:endParaRPr lang="en-US" altLang="en-US" sz="1000" dirty="0"/>
          </a:p>
          <a:p>
            <a:pPr marL="290195" indent="-277495" algn="l" rtl="0" eaLnBrk="0">
              <a:lnSpc>
                <a:spcPct val="98000"/>
              </a:lnSpc>
              <a:spcBef>
                <a:spcPts val="430"/>
              </a:spcBef>
            </a:pPr>
            <a:r>
              <a:rPr sz="1400" kern="0" spc="-120" dirty="0">
                <a:solidFill>
                  <a:srgbClr val="000000">
                    <a:alpha val="100000"/>
                  </a:srgbClr>
                </a:solidFill>
                <a:latin typeface="Wingdings" panose="05000000000000000000"/>
                <a:ea typeface="Wingdings" panose="05000000000000000000"/>
                <a:cs typeface="Wingdings" panose="05000000000000000000"/>
              </a:rPr>
              <a:t>.</a:t>
            </a:r>
            <a:r>
              <a:rPr sz="1400" kern="0" spc="310" dirty="0">
                <a:solidFill>
                  <a:srgbClr val="000000">
                    <a:alpha val="100000"/>
                  </a:srgbClr>
                </a:solidFill>
                <a:latin typeface="Wingdings" panose="05000000000000000000"/>
                <a:ea typeface="Wingdings" panose="05000000000000000000"/>
                <a:cs typeface="Wingdings" panose="05000000000000000000"/>
              </a:rPr>
              <a:t> </a:t>
            </a:r>
            <a:r>
              <a:rPr sz="1400" kern="0" spc="-12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更具预测性的项目周期</a:t>
            </a:r>
            <a:r>
              <a:rPr sz="14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：消</a:t>
            </a: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除了潜在的重新设计和晶圆</a:t>
            </a:r>
            <a:r>
              <a:rPr sz="14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容量等。</a:t>
            </a:r>
            <a:endParaRPr lang="en-US" altLang="en-US" sz="1400" dirty="0"/>
          </a:p>
          <a:p>
            <a:pPr algn="l" rtl="0" eaLnBrk="0">
              <a:lnSpc>
                <a:spcPct val="112000"/>
              </a:lnSpc>
            </a:pPr>
            <a:endParaRPr lang="en-US" altLang="en-US" sz="1000" dirty="0"/>
          </a:p>
          <a:p>
            <a:pPr algn="l" rtl="0" eaLnBrk="0">
              <a:lnSpc>
                <a:spcPct val="119000"/>
              </a:lnSpc>
            </a:pPr>
            <a:endParaRPr lang="en-US" altLang="en-US" sz="300" dirty="0"/>
          </a:p>
          <a:p>
            <a:pPr marL="291465" indent="-278765" algn="l" rtl="0" eaLnBrk="0">
              <a:lnSpc>
                <a:spcPct val="98000"/>
              </a:lnSpc>
              <a:spcBef>
                <a:spcPts val="0"/>
              </a:spcBef>
            </a:pPr>
            <a:r>
              <a:rPr sz="1400" kern="0" spc="-120" dirty="0">
                <a:solidFill>
                  <a:srgbClr val="000000">
                    <a:alpha val="100000"/>
                  </a:srgbClr>
                </a:solidFill>
                <a:latin typeface="Wingdings" panose="05000000000000000000"/>
                <a:ea typeface="Wingdings" panose="05000000000000000000"/>
                <a:cs typeface="Wingdings" panose="05000000000000000000"/>
              </a:rPr>
              <a:t>.</a:t>
            </a:r>
            <a:r>
              <a:rPr sz="1400" kern="0" spc="300" dirty="0">
                <a:solidFill>
                  <a:srgbClr val="000000">
                    <a:alpha val="100000"/>
                  </a:srgbClr>
                </a:solidFill>
                <a:latin typeface="Wingdings" panose="05000000000000000000"/>
                <a:ea typeface="Wingdings" panose="05000000000000000000"/>
                <a:cs typeface="Wingdings" panose="05000000000000000000"/>
              </a:rPr>
              <a:t> </a:t>
            </a:r>
            <a:r>
              <a:rPr sz="1400" kern="0" spc="-12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现场可重编功能</a:t>
            </a:r>
            <a:r>
              <a:rPr sz="14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：可以远程</a:t>
            </a: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上传的新比特流，通过软件</a:t>
            </a:r>
            <a:r>
              <a:rPr sz="14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实现自定义硬件功能</a:t>
            </a: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p:txBody>
      </p:sp>
      <p:sp>
        <p:nvSpPr>
          <p:cNvPr id="362" name="textbox 362"/>
          <p:cNvSpPr/>
          <p:nvPr/>
        </p:nvSpPr>
        <p:spPr>
          <a:xfrm>
            <a:off x="9540674" y="2335633"/>
            <a:ext cx="2252979" cy="3851909"/>
          </a:xfrm>
          <a:prstGeom prst="rect">
            <a:avLst/>
          </a:prstGeom>
        </p:spPr>
        <p:txBody>
          <a:bodyPr vert="horz" wrap="square" lIns="0" tIns="0" rIns="0" bIns="0"/>
          <a:lstStyle/>
          <a:p>
            <a:pPr algn="l" rtl="0" eaLnBrk="0">
              <a:lnSpc>
                <a:spcPct val="89000"/>
              </a:lnSpc>
            </a:pPr>
            <a:endParaRPr lang="en-US" altLang="en-US" sz="100" dirty="0"/>
          </a:p>
          <a:p>
            <a:pPr marL="288925" indent="-276860" algn="l" rtl="0" eaLnBrk="0">
              <a:lnSpc>
                <a:spcPct val="100000"/>
              </a:lnSpc>
            </a:pPr>
            <a:r>
              <a:rPr sz="1300" kern="0" spc="-40" dirty="0">
                <a:solidFill>
                  <a:srgbClr val="000000">
                    <a:alpha val="100000"/>
                  </a:srgbClr>
                </a:solidFill>
                <a:latin typeface="Wingdings" panose="05000000000000000000"/>
                <a:ea typeface="Wingdings" panose="05000000000000000000"/>
                <a:cs typeface="Wingdings" panose="05000000000000000000"/>
              </a:rPr>
              <a:t>.</a:t>
            </a:r>
            <a:r>
              <a:rPr sz="1300" kern="0" spc="420" dirty="0">
                <a:solidFill>
                  <a:srgbClr val="000000">
                    <a:alpha val="100000"/>
                  </a:srgbClr>
                </a:solidFill>
                <a:latin typeface="Wingdings" panose="05000000000000000000"/>
                <a:ea typeface="Wingdings" panose="05000000000000000000"/>
                <a:cs typeface="Wingdings" panose="05000000000000000000"/>
              </a:rPr>
              <a:t> </a:t>
            </a:r>
            <a:r>
              <a:rPr sz="1300" kern="0" spc="-4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完整的定制功能</a:t>
            </a:r>
            <a:r>
              <a:rPr sz="13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与</a:t>
            </a:r>
            <a:r>
              <a:rPr sz="1300" kern="0" spc="-4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更小</a:t>
            </a:r>
            <a:r>
              <a:rPr sz="13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的尺寸</a:t>
            </a:r>
            <a:r>
              <a:rPr sz="14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400" kern="0" spc="-2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由于器件是根   </a:t>
            </a:r>
            <a:r>
              <a:rPr sz="14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据设计的规格进行生产    </a:t>
            </a: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的（</a:t>
            </a:r>
            <a:r>
              <a:rPr sz="1400" u="sng"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注：ASIC芯片也</a:t>
            </a:r>
            <a:endParaRPr lang="en-US" altLang="en-US" sz="1400" dirty="0"/>
          </a:p>
          <a:p>
            <a:pPr algn="r" rtl="0" eaLnBrk="0">
              <a:lnSpc>
                <a:spcPct val="108000"/>
              </a:lnSpc>
              <a:spcBef>
                <a:spcPts val="10"/>
              </a:spcBef>
            </a:pPr>
            <a:r>
              <a:rPr sz="1400" u="sng"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分为全定制和半定制</a:t>
            </a:r>
            <a:r>
              <a:rPr sz="14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400" kern="0" spc="-20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algn="l" rtl="0" eaLnBrk="0">
              <a:lnSpc>
                <a:spcPct val="105000"/>
              </a:lnSpc>
            </a:pPr>
            <a:endParaRPr lang="en-US" altLang="en-US" sz="1000" dirty="0"/>
          </a:p>
          <a:p>
            <a:pPr marL="291465" indent="-278765" algn="l" rtl="0" eaLnBrk="0">
              <a:lnSpc>
                <a:spcPct val="102000"/>
              </a:lnSpc>
              <a:spcBef>
                <a:spcPts val="390"/>
              </a:spcBef>
            </a:pPr>
            <a:r>
              <a:rPr sz="1300" kern="0" spc="-60" dirty="0">
                <a:solidFill>
                  <a:srgbClr val="000000">
                    <a:alpha val="100000"/>
                  </a:srgbClr>
                </a:solidFill>
                <a:latin typeface="Wingdings" panose="05000000000000000000"/>
                <a:ea typeface="Wingdings" panose="05000000000000000000"/>
                <a:cs typeface="Wingdings" panose="05000000000000000000"/>
              </a:rPr>
              <a:t>.</a:t>
            </a:r>
            <a:r>
              <a:rPr sz="1300" kern="0" spc="380" dirty="0">
                <a:solidFill>
                  <a:srgbClr val="000000">
                    <a:alpha val="100000"/>
                  </a:srgbClr>
                </a:solidFill>
                <a:latin typeface="Wingdings" panose="05000000000000000000"/>
                <a:ea typeface="Wingdings" panose="05000000000000000000"/>
                <a:cs typeface="Wingdings" panose="05000000000000000000"/>
              </a:rPr>
              <a:t> </a:t>
            </a:r>
            <a:r>
              <a:rPr sz="1300" kern="0" spc="-6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更低的器件成本</a:t>
            </a:r>
            <a:r>
              <a:rPr sz="1300" kern="0" spc="-1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3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3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实现</a:t>
            </a:r>
            <a:r>
              <a:rPr sz="13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大批量设计与生产，批    </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量越大，成本越低。</a:t>
            </a:r>
            <a:endParaRPr lang="en-US" altLang="en-US" sz="1400" dirty="0"/>
          </a:p>
          <a:p>
            <a:pPr algn="l" rtl="0" eaLnBrk="0">
              <a:lnSpc>
                <a:spcPct val="108000"/>
              </a:lnSpc>
            </a:pPr>
            <a:endParaRPr lang="en-US" altLang="en-US" sz="1000" dirty="0"/>
          </a:p>
          <a:p>
            <a:pPr marL="12700" algn="l" rtl="0" eaLnBrk="0">
              <a:lnSpc>
                <a:spcPts val="1690"/>
              </a:lnSpc>
              <a:spcBef>
                <a:spcPts val="400"/>
              </a:spcBef>
            </a:pPr>
            <a:r>
              <a:rPr sz="1300" kern="0" spc="-90" dirty="0">
                <a:solidFill>
                  <a:srgbClr val="000000">
                    <a:alpha val="100000"/>
                  </a:srgbClr>
                </a:solidFill>
                <a:latin typeface="Wingdings" panose="05000000000000000000"/>
                <a:ea typeface="Wingdings" panose="05000000000000000000"/>
                <a:cs typeface="Wingdings" panose="05000000000000000000"/>
              </a:rPr>
              <a:t>.</a:t>
            </a:r>
            <a:r>
              <a:rPr sz="1300" kern="0" spc="400" dirty="0">
                <a:solidFill>
                  <a:srgbClr val="000000">
                    <a:alpha val="100000"/>
                  </a:srgbClr>
                </a:solidFill>
                <a:latin typeface="Wingdings" panose="05000000000000000000"/>
                <a:ea typeface="Wingdings" panose="05000000000000000000"/>
                <a:cs typeface="Wingdings" panose="05000000000000000000"/>
              </a:rPr>
              <a:t> </a:t>
            </a:r>
            <a:r>
              <a:rPr sz="1300" kern="0" spc="-9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高性能</a:t>
            </a:r>
            <a:r>
              <a:rPr sz="1300" kern="0" spc="-2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300" kern="0" spc="-9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、低功耗</a:t>
            </a:r>
            <a:r>
              <a:rPr sz="13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300" dirty="0"/>
          </a:p>
          <a:p>
            <a:pPr marL="284480" algn="l" rtl="0" eaLnBrk="0">
              <a:lnSpc>
                <a:spcPct val="87000"/>
              </a:lnSpc>
              <a:spcBef>
                <a:spcPts val="85"/>
              </a:spcBef>
            </a:pP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ASIC</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芯片相当于将</a:t>
            </a: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AI</a:t>
            </a:r>
            <a:endParaRPr lang="en-US" altLang="en-US" sz="1400" dirty="0"/>
          </a:p>
          <a:p>
            <a:pPr marL="290830" algn="l" rtl="0" eaLnBrk="0">
              <a:lnSpc>
                <a:spcPct val="94000"/>
              </a:lnSpc>
              <a:spcBef>
                <a:spcPts val="210"/>
              </a:spcBef>
            </a:pPr>
            <a:r>
              <a:rPr sz="14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算法“硬件化</a:t>
            </a:r>
            <a:r>
              <a:rPr sz="14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”，特定    </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算法下能效更高。</a:t>
            </a:r>
            <a:endParaRPr lang="en-US" altLang="en-US" sz="1400" dirty="0"/>
          </a:p>
          <a:p>
            <a:pPr algn="l" rtl="0" eaLnBrk="0">
              <a:lnSpc>
                <a:spcPct val="117000"/>
              </a:lnSpc>
            </a:pPr>
            <a:endParaRPr lang="en-US" altLang="en-US" sz="1000" dirty="0"/>
          </a:p>
          <a:p>
            <a:pPr algn="l" rtl="0" eaLnBrk="0">
              <a:lnSpc>
                <a:spcPct val="111000"/>
              </a:lnSpc>
            </a:pPr>
            <a:endParaRPr lang="en-US" altLang="en-US" sz="300" dirty="0"/>
          </a:p>
          <a:p>
            <a:pPr marL="288925" indent="-276860" algn="l" rtl="0" eaLnBrk="0">
              <a:lnSpc>
                <a:spcPct val="100000"/>
              </a:lnSpc>
              <a:spcBef>
                <a:spcPts val="0"/>
              </a:spcBef>
            </a:pPr>
            <a:r>
              <a:rPr sz="1300" kern="0" spc="-30" dirty="0">
                <a:solidFill>
                  <a:srgbClr val="000000">
                    <a:alpha val="100000"/>
                  </a:srgbClr>
                </a:solidFill>
                <a:latin typeface="Wingdings" panose="05000000000000000000"/>
                <a:ea typeface="Wingdings" panose="05000000000000000000"/>
                <a:cs typeface="Wingdings" panose="05000000000000000000"/>
              </a:rPr>
              <a:t>.</a:t>
            </a:r>
            <a:r>
              <a:rPr sz="1300" kern="0" spc="370" dirty="0">
                <a:solidFill>
                  <a:srgbClr val="000000">
                    <a:alpha val="100000"/>
                  </a:srgbClr>
                </a:solidFill>
                <a:latin typeface="Wingdings" panose="05000000000000000000"/>
                <a:ea typeface="Wingdings" panose="05000000000000000000"/>
                <a:cs typeface="Wingdings" panose="05000000000000000000"/>
              </a:rPr>
              <a:t> </a:t>
            </a:r>
            <a:r>
              <a:rPr sz="1300" kern="0" spc="-3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可形成IP核复用</a:t>
            </a:r>
            <a:r>
              <a:rPr sz="13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：模块</a:t>
            </a:r>
            <a:r>
              <a:rPr sz="13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化的设计方法，可根据    </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设计需要进行</a:t>
            </a: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IP</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选取。</a:t>
            </a:r>
            <a:endParaRPr lang="en-US" altLang="en-US" sz="1400" dirty="0"/>
          </a:p>
        </p:txBody>
      </p:sp>
      <p:sp>
        <p:nvSpPr>
          <p:cNvPr id="364" name="textbox 364"/>
          <p:cNvSpPr/>
          <p:nvPr/>
        </p:nvSpPr>
        <p:spPr>
          <a:xfrm>
            <a:off x="6194028" y="2303553"/>
            <a:ext cx="1604644" cy="4058920"/>
          </a:xfrm>
          <a:prstGeom prst="rect">
            <a:avLst/>
          </a:prstGeom>
        </p:spPr>
        <p:txBody>
          <a:bodyPr vert="horz" wrap="square" lIns="0" tIns="0" rIns="0" bIns="0"/>
          <a:lstStyle/>
          <a:p>
            <a:pPr algn="l" rtl="0" eaLnBrk="0">
              <a:lnSpc>
                <a:spcPct val="88000"/>
              </a:lnSpc>
            </a:pPr>
            <a:endParaRPr lang="en-US" altLang="en-US" sz="100" dirty="0"/>
          </a:p>
          <a:p>
            <a:pPr marL="422275" algn="l" rtl="0" eaLnBrk="0">
              <a:lnSpc>
                <a:spcPct val="86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功能描述</a:t>
            </a:r>
            <a:endParaRPr lang="en-US" altLang="en-US" sz="1400" dirty="0"/>
          </a:p>
          <a:p>
            <a:pPr algn="l" rtl="0" eaLnBrk="0">
              <a:lnSpc>
                <a:spcPct val="170000"/>
              </a:lnSpc>
            </a:pPr>
            <a:endParaRPr lang="en-US" altLang="en-US" sz="1000" dirty="0"/>
          </a:p>
          <a:p>
            <a:pPr marL="419735" algn="l" rtl="0" eaLnBrk="0">
              <a:lnSpc>
                <a:spcPct val="86000"/>
              </a:lnSpc>
              <a:spcBef>
                <a:spcPts val="43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模块划分</a:t>
            </a:r>
            <a:endParaRPr lang="en-US" altLang="en-US" sz="1400" dirty="0"/>
          </a:p>
          <a:p>
            <a:pPr algn="l" rtl="0" eaLnBrk="0">
              <a:lnSpc>
                <a:spcPct val="157000"/>
              </a:lnSpc>
            </a:pPr>
            <a:endParaRPr lang="en-US" altLang="en-US" sz="1000" dirty="0"/>
          </a:p>
          <a:p>
            <a:pPr marL="241935" algn="l" rtl="0" eaLnBrk="0">
              <a:lnSpc>
                <a:spcPct val="87000"/>
              </a:lnSpc>
              <a:spcBef>
                <a:spcPts val="42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模块编码输入</a:t>
            </a:r>
            <a:endParaRPr lang="en-US" altLang="en-US" sz="1400" dirty="0"/>
          </a:p>
          <a:p>
            <a:pPr algn="l" rtl="0" eaLnBrk="0">
              <a:lnSpc>
                <a:spcPct val="158000"/>
              </a:lnSpc>
            </a:pPr>
            <a:endParaRPr lang="en-US" altLang="en-US" sz="1000" dirty="0"/>
          </a:p>
          <a:p>
            <a:pPr marL="153035" algn="l" rtl="0" eaLnBrk="0">
              <a:lnSpc>
                <a:spcPct val="86000"/>
              </a:lnSpc>
              <a:spcBef>
                <a:spcPts val="42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模块级仿真验证</a:t>
            </a:r>
            <a:endParaRPr lang="en-US" altLang="en-US" sz="1400" dirty="0"/>
          </a:p>
          <a:p>
            <a:pPr algn="l" rtl="0" eaLnBrk="0">
              <a:lnSpc>
                <a:spcPct val="141000"/>
              </a:lnSpc>
            </a:pPr>
            <a:endParaRPr lang="en-US" altLang="en-US" sz="1000" dirty="0"/>
          </a:p>
          <a:p>
            <a:pPr marL="423545" algn="l" rtl="0" eaLnBrk="0">
              <a:lnSpc>
                <a:spcPct val="88000"/>
              </a:lnSpc>
              <a:spcBef>
                <a:spcPts val="42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系统集成</a:t>
            </a:r>
            <a:endParaRPr lang="en-US" altLang="en-US" sz="1400" dirty="0"/>
          </a:p>
          <a:p>
            <a:pPr algn="l" rtl="0" eaLnBrk="0">
              <a:lnSpc>
                <a:spcPct val="140000"/>
              </a:lnSpc>
            </a:pPr>
            <a:endParaRPr lang="en-US" altLang="en-US" sz="1000" dirty="0"/>
          </a:p>
          <a:p>
            <a:pPr marL="250190" algn="l" rtl="0" eaLnBrk="0">
              <a:lnSpc>
                <a:spcPct val="88000"/>
              </a:lnSpc>
              <a:spcBef>
                <a:spcPts val="42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系统仿真验证</a:t>
            </a:r>
            <a:endParaRPr lang="en-US" altLang="en-US" sz="1400" dirty="0"/>
          </a:p>
          <a:p>
            <a:pPr algn="l" rtl="0" eaLnBrk="0">
              <a:lnSpc>
                <a:spcPct val="159000"/>
              </a:lnSpc>
            </a:pPr>
            <a:endParaRPr lang="en-US" altLang="en-US" sz="1000" dirty="0"/>
          </a:p>
          <a:p>
            <a:pPr marL="603885" algn="l" rtl="0" eaLnBrk="0">
              <a:lnSpc>
                <a:spcPct val="84000"/>
              </a:lnSpc>
              <a:spcBef>
                <a:spcPts val="42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综合</a:t>
            </a:r>
            <a:endParaRPr lang="en-US" altLang="en-US" sz="1400" dirty="0"/>
          </a:p>
          <a:p>
            <a:pPr algn="l" rtl="0" eaLnBrk="0">
              <a:lnSpc>
                <a:spcPct val="167000"/>
              </a:lnSpc>
            </a:pPr>
            <a:endParaRPr lang="en-US" altLang="en-US" sz="1000" dirty="0"/>
          </a:p>
          <a:p>
            <a:pPr algn="r" rtl="0" eaLnBrk="0">
              <a:lnSpc>
                <a:spcPts val="1780"/>
              </a:lnSpc>
              <a:spcBef>
                <a:spcPts val="430"/>
              </a:spcBef>
            </a:pP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物理设计（布线等）</a:t>
            </a:r>
            <a:endParaRPr lang="en-US" altLang="en-US" sz="1400" dirty="0"/>
          </a:p>
          <a:p>
            <a:pPr algn="l" rtl="0" eaLnBrk="0">
              <a:lnSpc>
                <a:spcPct val="157000"/>
              </a:lnSpc>
            </a:pPr>
            <a:endParaRPr lang="en-US" altLang="en-US" sz="1000" dirty="0"/>
          </a:p>
          <a:p>
            <a:pPr algn="l" rtl="0" eaLnBrk="0">
              <a:lnSpc>
                <a:spcPct val="117000"/>
              </a:lnSpc>
            </a:pPr>
            <a:endParaRPr lang="en-US" altLang="en-US" sz="300" dirty="0"/>
          </a:p>
          <a:p>
            <a:pPr marL="427990" algn="l" rtl="0" eaLnBrk="0">
              <a:lnSpc>
                <a:spcPct val="85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形式验证</a:t>
            </a:r>
            <a:endParaRPr lang="en-US" altLang="en-US" sz="1400" dirty="0"/>
          </a:p>
        </p:txBody>
      </p:sp>
      <p:sp>
        <p:nvSpPr>
          <p:cNvPr id="366" name="textbox 366"/>
          <p:cNvSpPr/>
          <p:nvPr/>
        </p:nvSpPr>
        <p:spPr>
          <a:xfrm>
            <a:off x="4495202" y="2302257"/>
            <a:ext cx="1267460" cy="4049395"/>
          </a:xfrm>
          <a:prstGeom prst="rect">
            <a:avLst/>
          </a:prstGeom>
        </p:spPr>
        <p:txBody>
          <a:bodyPr vert="horz" wrap="square" lIns="0" tIns="0" rIns="0" bIns="0"/>
          <a:lstStyle/>
          <a:p>
            <a:pPr algn="l" rtl="0" eaLnBrk="0">
              <a:lnSpc>
                <a:spcPct val="88000"/>
              </a:lnSpc>
            </a:pPr>
            <a:endParaRPr lang="en-US" altLang="en-US" sz="100" dirty="0"/>
          </a:p>
          <a:p>
            <a:pPr marL="281940" algn="l" rtl="0" eaLnBrk="0">
              <a:lnSpc>
                <a:spcPct val="86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功能描述</a:t>
            </a:r>
            <a:endParaRPr lang="en-US" altLang="en-US" sz="1400" dirty="0"/>
          </a:p>
          <a:p>
            <a:pPr algn="l" rtl="0" eaLnBrk="0">
              <a:lnSpc>
                <a:spcPct val="156000"/>
              </a:lnSpc>
            </a:pPr>
            <a:endParaRPr lang="en-US" altLang="en-US" sz="1000" dirty="0"/>
          </a:p>
          <a:p>
            <a:pPr marL="31115" algn="l" rtl="0" eaLnBrk="0">
              <a:lnSpc>
                <a:spcPct val="87000"/>
              </a:lnSpc>
              <a:spcBef>
                <a:spcPts val="42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电路设计与输入</a:t>
            </a:r>
            <a:endParaRPr lang="en-US" altLang="en-US" sz="1400" dirty="0"/>
          </a:p>
          <a:p>
            <a:pPr algn="l" rtl="0" eaLnBrk="0">
              <a:lnSpc>
                <a:spcPct val="158000"/>
              </a:lnSpc>
            </a:pPr>
            <a:endParaRPr lang="en-US" altLang="en-US" sz="1000" dirty="0"/>
          </a:p>
          <a:p>
            <a:pPr marL="281940" algn="l" rtl="0" eaLnBrk="0">
              <a:lnSpc>
                <a:spcPct val="86000"/>
              </a:lnSpc>
              <a:spcBef>
                <a:spcPts val="42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功能仿真</a:t>
            </a:r>
            <a:endParaRPr lang="en-US" altLang="en-US" sz="1400" dirty="0"/>
          </a:p>
          <a:p>
            <a:pPr algn="l" rtl="0" eaLnBrk="0">
              <a:lnSpc>
                <a:spcPct val="158000"/>
              </a:lnSpc>
            </a:pPr>
            <a:endParaRPr lang="en-US" altLang="en-US" sz="1000" dirty="0"/>
          </a:p>
          <a:p>
            <a:pPr marL="281305" algn="l" rtl="0" eaLnBrk="0">
              <a:lnSpc>
                <a:spcPct val="85000"/>
              </a:lnSpc>
              <a:spcBef>
                <a:spcPts val="42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综合优化</a:t>
            </a:r>
            <a:endParaRPr lang="en-US" altLang="en-US" sz="1400" dirty="0"/>
          </a:p>
          <a:p>
            <a:pPr algn="l" rtl="0" eaLnBrk="0">
              <a:lnSpc>
                <a:spcPct val="154000"/>
              </a:lnSpc>
            </a:pPr>
            <a:endParaRPr lang="en-US" altLang="en-US" sz="1000" dirty="0"/>
          </a:p>
          <a:p>
            <a:pPr marL="192405" algn="l" rtl="0" eaLnBrk="0">
              <a:lnSpc>
                <a:spcPct val="86000"/>
              </a:lnSpc>
              <a:spcBef>
                <a:spcPts val="43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综合后仿真</a:t>
            </a:r>
            <a:endParaRPr lang="en-US" altLang="en-US" sz="1400" dirty="0"/>
          </a:p>
          <a:p>
            <a:pPr algn="l" rtl="0" eaLnBrk="0">
              <a:lnSpc>
                <a:spcPct val="161000"/>
              </a:lnSpc>
            </a:pPr>
            <a:endParaRPr lang="en-US" altLang="en-US" sz="1000" dirty="0"/>
          </a:p>
          <a:p>
            <a:pPr marL="19050" algn="l" rtl="0" eaLnBrk="0">
              <a:lnSpc>
                <a:spcPct val="87000"/>
              </a:lnSpc>
              <a:spcBef>
                <a:spcPts val="4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实现与布局布线</a:t>
            </a:r>
            <a:endParaRPr lang="en-US" altLang="en-US" sz="1400" dirty="0"/>
          </a:p>
          <a:p>
            <a:pPr algn="l" rtl="0" eaLnBrk="0">
              <a:lnSpc>
                <a:spcPct val="147000"/>
              </a:lnSpc>
            </a:pPr>
            <a:endParaRPr lang="en-US" altLang="en-US" sz="1000" dirty="0"/>
          </a:p>
          <a:p>
            <a:pPr marL="293370" algn="l" rtl="0" eaLnBrk="0">
              <a:lnSpc>
                <a:spcPct val="87000"/>
              </a:lnSpc>
              <a:spcBef>
                <a:spcPts val="425"/>
              </a:spcBef>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时序仿真</a:t>
            </a:r>
            <a:endParaRPr lang="en-US" altLang="en-US" sz="1400" dirty="0"/>
          </a:p>
          <a:p>
            <a:pPr algn="l" rtl="0" eaLnBrk="0">
              <a:lnSpc>
                <a:spcPct val="167000"/>
              </a:lnSpc>
            </a:pPr>
            <a:endParaRPr lang="en-US" altLang="en-US" sz="1000" dirty="0"/>
          </a:p>
          <a:p>
            <a:pPr marL="12700" algn="l" rtl="0" eaLnBrk="0">
              <a:lnSpc>
                <a:spcPct val="87000"/>
              </a:lnSpc>
              <a:spcBef>
                <a:spcPts val="42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板级仿真与验证</a:t>
            </a:r>
            <a:endParaRPr lang="en-US" altLang="en-US" sz="1400" dirty="0"/>
          </a:p>
          <a:p>
            <a:pPr algn="l" rtl="0" eaLnBrk="0">
              <a:lnSpc>
                <a:spcPct val="167000"/>
              </a:lnSpc>
            </a:pPr>
            <a:endParaRPr lang="en-US" altLang="en-US" sz="1000" dirty="0"/>
          </a:p>
          <a:p>
            <a:pPr algn="l" rtl="0" eaLnBrk="0">
              <a:lnSpc>
                <a:spcPct val="118000"/>
              </a:lnSpc>
            </a:pPr>
            <a:endParaRPr lang="en-US" altLang="en-US" sz="300" dirty="0"/>
          </a:p>
          <a:p>
            <a:pPr marL="16510" algn="l" rtl="0" eaLnBrk="0">
              <a:lnSpc>
                <a:spcPct val="86000"/>
              </a:lnSpc>
              <a:spcBef>
                <a:spcPts val="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调试与加载配置</a:t>
            </a:r>
            <a:endParaRPr lang="en-US" altLang="en-US" sz="1400" dirty="0"/>
          </a:p>
        </p:txBody>
      </p:sp>
      <p:sp>
        <p:nvSpPr>
          <p:cNvPr id="368" name="textbox 368"/>
          <p:cNvSpPr/>
          <p:nvPr/>
        </p:nvSpPr>
        <p:spPr>
          <a:xfrm>
            <a:off x="323850" y="153512"/>
            <a:ext cx="5350509" cy="349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b="1"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ASIC与FPGA:</a:t>
            </a:r>
            <a:r>
              <a:rPr sz="2100" b="1" kern="0" spc="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b="1"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AI芯片领域“兵家必争之地”</a:t>
            </a:r>
            <a:endParaRPr lang="en-US" altLang="en-US" sz="2100" dirty="0"/>
          </a:p>
        </p:txBody>
      </p:sp>
      <p:graphicFrame>
        <p:nvGraphicFramePr>
          <p:cNvPr id="370" name="table 370"/>
          <p:cNvGraphicFramePr>
            <a:graphicFrameLocks noGrp="1"/>
          </p:cNvGraphicFramePr>
          <p:nvPr/>
        </p:nvGraphicFramePr>
        <p:xfrm>
          <a:off x="7880058" y="2455545"/>
          <a:ext cx="1315719" cy="965200"/>
        </p:xfrm>
        <a:graphic>
          <a:graphicData uri="http://schemas.openxmlformats.org/drawingml/2006/table">
            <a:tbl>
              <a:tblPr>
                <a:solidFill>
                  <a:srgbClr val="FFFFFF"/>
                </a:solidFill>
              </a:tblPr>
              <a:tblGrid>
                <a:gridCol w="1315719"/>
              </a:tblGrid>
              <a:tr h="958850">
                <a:tc>
                  <a:txBody>
                    <a:bodyPr/>
                    <a:lstStyle/>
                    <a:p>
                      <a:pPr algn="l" rtl="0" eaLnBrk="0">
                        <a:lnSpc>
                          <a:spcPct val="108000"/>
                        </a:lnSpc>
                      </a:pPr>
                      <a:endParaRPr lang="en-US" altLang="en-US" sz="400" dirty="0"/>
                    </a:p>
                    <a:p>
                      <a:pPr marL="189865" algn="l" rtl="0" eaLnBrk="0">
                        <a:lnSpc>
                          <a:spcPct val="85000"/>
                        </a:lnSpc>
                        <a:spcBef>
                          <a:spcPts val="5"/>
                        </a:spcBef>
                      </a:pPr>
                      <a:r>
                        <a:rPr sz="1400"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ASIC</a:t>
                      </a:r>
                      <a:r>
                        <a:rPr sz="14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设计中</a:t>
                      </a:r>
                      <a:endParaRPr lang="en-US" altLang="en-US" sz="1400" dirty="0"/>
                    </a:p>
                    <a:p>
                      <a:pPr marL="224790" algn="l" rtl="0" eaLnBrk="0">
                        <a:lnSpc>
                          <a:spcPct val="87000"/>
                        </a:lnSpc>
                        <a:spcBef>
                          <a:spcPts val="220"/>
                        </a:spcBef>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往往要用到</a:t>
                      </a:r>
                      <a:endParaRPr lang="en-US" altLang="en-US" sz="1400" dirty="0"/>
                    </a:p>
                    <a:p>
                      <a:pPr marL="163195" algn="l" rtl="0" eaLnBrk="0">
                        <a:lnSpc>
                          <a:spcPct val="85000"/>
                        </a:lnSpc>
                        <a:spcBef>
                          <a:spcPts val="255"/>
                        </a:spcBef>
                      </a:pPr>
                      <a:r>
                        <a:rPr sz="1400"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FPGA</a:t>
                      </a:r>
                      <a:r>
                        <a:rPr sz="1400" kern="0" spc="50" dirty="0">
                          <a:solidFill>
                            <a:srgbClr val="F68C22">
                              <a:alpha val="100000"/>
                            </a:srgbClr>
                          </a:solidFill>
                          <a:latin typeface="微软雅黑" panose="020B0503020204020204" charset="-122"/>
                          <a:ea typeface="微软雅黑" panose="020B0503020204020204" charset="-122"/>
                          <a:cs typeface="微软雅黑" panose="020B0503020204020204" charset="-122"/>
                        </a:rPr>
                        <a:t>进行原</a:t>
                      </a:r>
                      <a:endParaRPr lang="en-US" altLang="en-US" sz="1400" dirty="0"/>
                    </a:p>
                    <a:p>
                      <a:pPr marL="406400" algn="l" rtl="0" eaLnBrk="0">
                        <a:lnSpc>
                          <a:spcPct val="84000"/>
                        </a:lnSpc>
                        <a:spcBef>
                          <a:spcPts val="245"/>
                        </a:spcBef>
                      </a:pPr>
                      <a:r>
                        <a:rPr sz="14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型验证</a:t>
                      </a:r>
                      <a:endParaRPr lang="en-US" altLang="en-US" sz="1400" dirty="0"/>
                    </a:p>
                  </a:txBody>
                  <a:tcPr marL="0" marR="0" marT="0" marB="0" vert="horz">
                    <a:lnL w="6350" cap="flat" cmpd="sng" algn="ctr">
                      <a:solidFill>
                        <a:srgbClr val="1D9ED2"/>
                      </a:solidFill>
                      <a:prstDash val="solid"/>
                      <a:round/>
                      <a:headEnd type="none" w="med" len="med"/>
                      <a:tailEnd type="none" w="med" len="med"/>
                    </a:lnL>
                    <a:lnR w="6350" cap="flat" cmpd="sng" algn="ctr">
                      <a:solidFill>
                        <a:srgbClr val="1D9ED2"/>
                      </a:solidFill>
                      <a:prstDash val="solid"/>
                      <a:round/>
                      <a:headEnd type="none" w="med" len="med"/>
                      <a:tailEnd type="none" w="med" len="med"/>
                    </a:lnR>
                    <a:lnT w="6350" cap="flat" cmpd="sng" algn="ctr">
                      <a:solidFill>
                        <a:srgbClr val="1D9ED2"/>
                      </a:solidFill>
                      <a:prstDash val="solid"/>
                      <a:round/>
                      <a:headEnd type="none" w="med" len="med"/>
                      <a:tailEnd type="none" w="med" len="med"/>
                    </a:lnT>
                    <a:lnB w="6350" cap="flat" cmpd="sng" algn="ctr">
                      <a:solidFill>
                        <a:srgbClr val="1D9ED2"/>
                      </a:solidFill>
                      <a:prstDash val="solid"/>
                      <a:round/>
                      <a:headEnd type="none" w="med" len="med"/>
                      <a:tailEnd type="none" w="med" len="med"/>
                    </a:lnB>
                    <a:solidFill>
                      <a:srgbClr val="FFFFFF"/>
                    </a:solidFill>
                  </a:tcPr>
                </a:tc>
              </a:tr>
            </a:tbl>
          </a:graphicData>
        </a:graphic>
      </p:graphicFrame>
      <p:graphicFrame>
        <p:nvGraphicFramePr>
          <p:cNvPr id="372" name="table 372"/>
          <p:cNvGraphicFramePr>
            <a:graphicFrameLocks noGrp="1"/>
          </p:cNvGraphicFramePr>
          <p:nvPr/>
        </p:nvGraphicFramePr>
        <p:xfrm>
          <a:off x="7851483" y="5424804"/>
          <a:ext cx="1315719" cy="664844"/>
        </p:xfrm>
        <a:graphic>
          <a:graphicData uri="http://schemas.openxmlformats.org/drawingml/2006/table">
            <a:tbl>
              <a:tblPr>
                <a:solidFill>
                  <a:srgbClr val="FFFFFF"/>
                </a:solidFill>
              </a:tblPr>
              <a:tblGrid>
                <a:gridCol w="1315719"/>
              </a:tblGrid>
              <a:tr h="658494">
                <a:tc>
                  <a:txBody>
                    <a:bodyPr/>
                    <a:lstStyle/>
                    <a:p>
                      <a:pPr algn="l" rtl="0" eaLnBrk="0">
                        <a:lnSpc>
                          <a:spcPct val="112000"/>
                        </a:lnSpc>
                      </a:pPr>
                      <a:endParaRPr lang="en-US" altLang="en-US" sz="500" dirty="0"/>
                    </a:p>
                    <a:p>
                      <a:pPr marL="132715" indent="89535" algn="l" rtl="0" eaLnBrk="0">
                        <a:lnSpc>
                          <a:spcPct val="99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等价性检验</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静态时序分析</a:t>
                      </a:r>
                      <a:endParaRPr lang="en-US" altLang="en-US" sz="1400" dirty="0"/>
                    </a:p>
                  </a:txBody>
                  <a:tcPr marL="0" marR="0" marT="0" marB="0" vert="horz">
                    <a:lnL w="6350" cap="flat" cmpd="sng" algn="ctr">
                      <a:solidFill>
                        <a:srgbClr val="1D9ED2"/>
                      </a:solidFill>
                      <a:prstDash val="solid"/>
                      <a:round/>
                      <a:headEnd type="none" w="med" len="med"/>
                      <a:tailEnd type="none" w="med" len="med"/>
                    </a:lnL>
                    <a:lnR w="6350" cap="flat" cmpd="sng" algn="ctr">
                      <a:solidFill>
                        <a:srgbClr val="1D9ED2"/>
                      </a:solidFill>
                      <a:prstDash val="solid"/>
                      <a:round/>
                      <a:headEnd type="none" w="med" len="med"/>
                      <a:tailEnd type="none" w="med" len="med"/>
                    </a:lnR>
                    <a:lnT w="6350" cap="flat" cmpd="sng" algn="ctr">
                      <a:solidFill>
                        <a:srgbClr val="1D9ED2"/>
                      </a:solidFill>
                      <a:prstDash val="solid"/>
                      <a:round/>
                      <a:headEnd type="none" w="med" len="med"/>
                      <a:tailEnd type="none" w="med" len="med"/>
                    </a:lnT>
                    <a:lnB w="6350" cap="flat" cmpd="sng" algn="ctr">
                      <a:solidFill>
                        <a:srgbClr val="1D9ED2"/>
                      </a:solidFill>
                      <a:prstDash val="solid"/>
                      <a:round/>
                      <a:headEnd type="none" w="med" len="med"/>
                      <a:tailEnd type="none" w="med" len="med"/>
                    </a:lnB>
                    <a:solidFill>
                      <a:srgbClr val="FFFFFF"/>
                    </a:solidFill>
                  </a:tcPr>
                </a:tc>
              </a:tr>
            </a:tbl>
          </a:graphicData>
        </a:graphic>
      </p:graphicFrame>
      <p:sp>
        <p:nvSpPr>
          <p:cNvPr id="374" name="textbox 374"/>
          <p:cNvSpPr/>
          <p:nvPr/>
        </p:nvSpPr>
        <p:spPr>
          <a:xfrm>
            <a:off x="3175671" y="5403261"/>
            <a:ext cx="1086485" cy="43180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4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静态时序分析</a:t>
            </a:r>
            <a:endParaRPr lang="en-US" altLang="en-US" sz="1400" dirty="0"/>
          </a:p>
          <a:p>
            <a:pPr marL="351155" algn="l" rtl="0" eaLnBrk="0">
              <a:lnSpc>
                <a:spcPts val="1780"/>
              </a:lnSpc>
            </a:pPr>
            <a:r>
              <a:rPr sz="12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STA)</a:t>
            </a:r>
            <a:endParaRPr lang="en-US" altLang="en-US" sz="1200" dirty="0"/>
          </a:p>
        </p:txBody>
      </p:sp>
      <p:pic>
        <p:nvPicPr>
          <p:cNvPr id="376" name="picture 376"/>
          <p:cNvPicPr>
            <a:picLocks noChangeAspect="1"/>
          </p:cNvPicPr>
          <p:nvPr/>
        </p:nvPicPr>
        <p:blipFill>
          <a:blip r:embed="rId2"/>
          <a:stretch>
            <a:fillRect/>
          </a:stretch>
        </p:blipFill>
        <p:spPr>
          <a:xfrm rot="21600000">
            <a:off x="10617707" y="205740"/>
            <a:ext cx="1260347" cy="326135"/>
          </a:xfrm>
          <a:prstGeom prst="rect">
            <a:avLst/>
          </a:prstGeom>
        </p:spPr>
      </p:pic>
      <p:sp>
        <p:nvSpPr>
          <p:cNvPr id="378" name="textbox 378"/>
          <p:cNvSpPr/>
          <p:nvPr/>
        </p:nvSpPr>
        <p:spPr>
          <a:xfrm>
            <a:off x="307259" y="6615993"/>
            <a:ext cx="1476375" cy="15493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5"/>
              </a:lnSpc>
            </a:pPr>
            <a:r>
              <a:rPr sz="800" i="1"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来源：公开资料，</a:t>
            </a: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整理</a:t>
            </a:r>
            <a:endParaRPr lang="en-US" altLang="en-US" sz="800" dirty="0"/>
          </a:p>
        </p:txBody>
      </p:sp>
      <p:sp>
        <p:nvSpPr>
          <p:cNvPr id="380" name="textbox 380"/>
          <p:cNvSpPr/>
          <p:nvPr/>
        </p:nvSpPr>
        <p:spPr>
          <a:xfrm>
            <a:off x="3201304" y="2276100"/>
            <a:ext cx="510540" cy="20574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5000"/>
              </a:lnSpc>
            </a:pPr>
            <a:r>
              <a:rPr sz="1400" kern="0" spc="4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FPGA</a:t>
            </a:r>
            <a:endParaRPr lang="en-US" altLang="en-US" sz="1400" dirty="0"/>
          </a:p>
        </p:txBody>
      </p:sp>
      <p:sp>
        <p:nvSpPr>
          <p:cNvPr id="382" name="textbox 382"/>
          <p:cNvSpPr/>
          <p:nvPr/>
        </p:nvSpPr>
        <p:spPr>
          <a:xfrm>
            <a:off x="8720090" y="2247372"/>
            <a:ext cx="442594" cy="20574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5000"/>
              </a:lnSpc>
            </a:pPr>
            <a:r>
              <a:rPr sz="1400" kern="0" spc="30" dirty="0">
                <a:ln w="5103"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ASIC</a:t>
            </a:r>
            <a:endParaRPr lang="en-US" altLang="en-US" sz="1400" dirty="0"/>
          </a:p>
        </p:txBody>
      </p:sp>
      <p:pic>
        <p:nvPicPr>
          <p:cNvPr id="384" name="picture 384"/>
          <p:cNvPicPr>
            <a:picLocks noChangeAspect="1"/>
          </p:cNvPicPr>
          <p:nvPr/>
        </p:nvPicPr>
        <p:blipFill>
          <a:blip r:embed="rId3"/>
          <a:stretch>
            <a:fillRect/>
          </a:stretch>
        </p:blipFill>
        <p:spPr>
          <a:xfrm rot="21600000">
            <a:off x="9257690" y="2194636"/>
            <a:ext cx="13017" cy="4318634"/>
          </a:xfrm>
          <a:prstGeom prst="rect">
            <a:avLst/>
          </a:prstGeom>
        </p:spPr>
      </p:pic>
      <p:sp>
        <p:nvSpPr>
          <p:cNvPr id="386" name="textbox 386"/>
          <p:cNvSpPr/>
          <p:nvPr/>
        </p:nvSpPr>
        <p:spPr>
          <a:xfrm>
            <a:off x="11746407" y="6597319"/>
            <a:ext cx="200025" cy="17398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1000"/>
              </a:lnSpc>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17</a:t>
            </a:r>
            <a:endParaRPr lang="en-US" alt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p:nvPr/>
        </p:nvSpPr>
        <p:spPr>
          <a:xfrm>
            <a:off x="383020" y="836169"/>
            <a:ext cx="11279505" cy="5410200"/>
          </a:xfrm>
          <a:prstGeom prst="rect">
            <a:avLst/>
          </a:prstGeom>
        </p:spPr>
        <p:txBody>
          <a:bodyPr vert="horz" wrap="square" lIns="0" tIns="0" rIns="0" bIns="0"/>
          <a:lstStyle/>
          <a:p>
            <a:pPr algn="l" rtl="0" eaLnBrk="0">
              <a:lnSpc>
                <a:spcPct val="82000"/>
              </a:lnSpc>
            </a:pPr>
            <a:endParaRPr lang="en-US" altLang="en-US" sz="100" dirty="0"/>
          </a:p>
          <a:p>
            <a:pPr marL="24765" algn="l" rtl="0" eaLnBrk="0">
              <a:lnSpc>
                <a:spcPct val="9400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随着人工智能新兴产业的高速发展，传统的芯片已不能满足人工智能产业对芯片性能及算力等方面的要求。</a:t>
            </a:r>
            <a:endParaRPr lang="en-US" altLang="en-US" sz="1400" dirty="0"/>
          </a:p>
          <a:p>
            <a:pPr marL="12700" indent="15240" algn="l" rtl="0" eaLnBrk="0">
              <a:lnSpc>
                <a:spcPct val="94000"/>
              </a:lnSpc>
              <a:spcBef>
                <a:spcPts val="110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因此，如何构建出高效的人工智能芯片，将芯片技术与人工智能技术有效地结合起来成为当前的热点话题</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。人工智能芯片领域的研</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究</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，或将科技</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发展推向一个更高的阶层。</a:t>
            </a:r>
            <a:endParaRPr lang="en-US" altLang="en-US" sz="1400" dirty="0"/>
          </a:p>
          <a:p>
            <a:pPr marL="14605" algn="l" rtl="0" eaLnBrk="0">
              <a:lnSpc>
                <a:spcPct val="94000"/>
              </a:lnSpc>
              <a:spcBef>
                <a:spcPts val="1195"/>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人工智能芯片作为人工智能及相关应用</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的基础与核心，必将迎来光明的未来。</a:t>
            </a:r>
            <a:endParaRPr lang="en-US" altLang="en-US" sz="1400" dirty="0"/>
          </a:p>
          <a:p>
            <a:pPr algn="l" rtl="0" eaLnBrk="0">
              <a:lnSpc>
                <a:spcPct val="145000"/>
              </a:lnSpc>
            </a:pPr>
            <a:endParaRPr lang="en-US" altLang="en-US" sz="1000" dirty="0"/>
          </a:p>
          <a:p>
            <a:pPr algn="l" rtl="0" eaLnBrk="0">
              <a:lnSpc>
                <a:spcPct val="145000"/>
              </a:lnSpc>
            </a:pPr>
            <a:endParaRPr lang="en-US" altLang="en-US" sz="1000" dirty="0"/>
          </a:p>
          <a:p>
            <a:pPr marL="13335" algn="l" rtl="0" eaLnBrk="0">
              <a:lnSpc>
                <a:spcPct val="86000"/>
              </a:lnSpc>
              <a:spcBef>
                <a:spcPts val="425"/>
              </a:spcBef>
            </a:pPr>
            <a:r>
              <a:rPr sz="16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核心观点：</a:t>
            </a:r>
            <a:endParaRPr lang="en-US" altLang="en-US" sz="1600" dirty="0"/>
          </a:p>
          <a:p>
            <a:pPr marL="28575" indent="-5080" algn="l" rtl="0" eaLnBrk="0">
              <a:lnSpc>
                <a:spcPct val="97000"/>
              </a:lnSpc>
              <a:spcBef>
                <a:spcPts val="1110"/>
              </a:spcBef>
            </a:pPr>
            <a:r>
              <a:rPr sz="1400" kern="0" spc="0" dirty="0">
                <a:solidFill>
                  <a:srgbClr val="1D9ED2">
                    <a:alpha val="100000"/>
                  </a:srgbClr>
                </a:solidFill>
                <a:latin typeface="Wingdings" panose="05000000000000000000"/>
                <a:ea typeface="Wingdings" panose="05000000000000000000"/>
                <a:cs typeface="Wingdings" panose="05000000000000000000"/>
              </a:rPr>
              <a:t></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政策扶持</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和</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市场需求</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仍是人工智能芯</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片发展的主要驱动力</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。据测算</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，2025年，</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中国人工智能核心产业市场规模将达到</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4000亿元</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，其</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中基础层芯片及相关技术的市场</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规模约</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1740亿元</a:t>
            </a:r>
            <a:r>
              <a:rPr sz="1400" b="1" kern="0" spc="-26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14605" indent="8255" algn="l" rtl="0" eaLnBrk="0">
              <a:lnSpc>
                <a:spcPct val="101000"/>
              </a:lnSpc>
              <a:spcBef>
                <a:spcPts val="945"/>
              </a:spcBef>
            </a:pPr>
            <a:r>
              <a:rPr sz="1400" kern="0" spc="-10" dirty="0">
                <a:solidFill>
                  <a:srgbClr val="1D9ED2">
                    <a:alpha val="100000"/>
                  </a:srgbClr>
                </a:solidFill>
                <a:latin typeface="Wingdings" panose="05000000000000000000"/>
                <a:ea typeface="Wingdings" panose="05000000000000000000"/>
                <a:cs typeface="Wingdings" panose="05000000000000000000"/>
              </a:rPr>
              <a:t></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四大类人工智能芯片（</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、ASIC</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、FGPA</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、类脑芯片）及系统级</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智能芯片在国内的发展进度层次不齐</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。用于云端的训练</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、推断等大算力通用</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芯片发展较为落后；适用于更多垂直行业的终端应用芯片如自动驾驶</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、智能安防</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、机器人等专用芯片发展较快</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。超过80%中国人工智能产业链企</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业也集中在应用层。</a:t>
            </a:r>
            <a:endParaRPr lang="en-US" altLang="en-US" sz="1400" dirty="0"/>
          </a:p>
          <a:p>
            <a:pPr marL="14605" indent="8255" algn="l" rtl="0" eaLnBrk="0">
              <a:lnSpc>
                <a:spcPct val="100000"/>
              </a:lnSpc>
              <a:spcBef>
                <a:spcPts val="1100"/>
              </a:spcBef>
            </a:pPr>
            <a:r>
              <a:rPr sz="1400" kern="0" spc="-10" dirty="0">
                <a:solidFill>
                  <a:srgbClr val="1D9ED2">
                    <a:alpha val="100000"/>
                  </a:srgbClr>
                </a:solidFill>
                <a:latin typeface="Wingdings" panose="05000000000000000000"/>
                <a:ea typeface="Wingdings" panose="05000000000000000000"/>
                <a:cs typeface="Wingdings" panose="05000000000000000000"/>
              </a:rPr>
              <a:t></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未来，</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中国人工智能芯片行业</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挑战与机遇</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并存。技术上，</a:t>
            </a:r>
            <a:r>
              <a:rPr sz="1400" kern="0" spc="-2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由于</a:t>
            </a:r>
            <a:r>
              <a:rPr sz="1400" b="1" kern="0" spc="-10" dirty="0">
                <a:solidFill>
                  <a:srgbClr val="FF0000">
                    <a:alpha val="100000"/>
                  </a:srgbClr>
                </a:solidFill>
                <a:latin typeface="微软雅黑" panose="020B0503020204020204" charset="-122"/>
                <a:ea typeface="微软雅黑" panose="020B0503020204020204" charset="-122"/>
                <a:cs typeface="微软雅黑" panose="020B0503020204020204" charset="-122"/>
              </a:rPr>
              <a:t>基础理论</a:t>
            </a:r>
            <a:r>
              <a:rPr sz="1400" b="1" kern="0" spc="-150" dirty="0">
                <a:solidFill>
                  <a:srgbClr val="FF0000">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solidFill>
                  <a:srgbClr val="FF0000">
                    <a:alpha val="100000"/>
                  </a:srgbClr>
                </a:solidFill>
                <a:latin typeface="微软雅黑" panose="020B0503020204020204" charset="-122"/>
                <a:ea typeface="微软雅黑" panose="020B0503020204020204" charset="-122"/>
                <a:cs typeface="微软雅黑" panose="020B0503020204020204" charset="-122"/>
              </a:rPr>
              <a:t>、关键设备</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等仍落后与国际一流</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水平，瓶颈较难突破，</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因此</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芯片制造</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环</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节仍有所差距，但垂直行业应用的</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芯片设计</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及</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相关企业的数量</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上，</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中国仍占据较</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为优势的地位；在算法上，</a:t>
            </a:r>
            <a:r>
              <a:rPr sz="1400"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除了创新计算范式的研发，“数据孤</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岛</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”问题也将在政策的指导下得到解决</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，为AI算法提供更大量</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、更准确的</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数据集进行学习与训练；应用上，</a:t>
            </a:r>
            <a:r>
              <a:rPr sz="14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消费电子</a:t>
            </a:r>
            <a:r>
              <a:rPr sz="1400" b="1" kern="0" spc="-1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自动驾驶</a:t>
            </a:r>
            <a:r>
              <a:rPr sz="1400" b="1" kern="0" spc="-1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智慧安防</a:t>
            </a:r>
            <a:r>
              <a:rPr sz="1400" b="1" kern="0" spc="-2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机</a:t>
            </a:r>
            <a:r>
              <a:rPr sz="1400" b="1" kern="0" spc="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器人</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等仍是较为主流的应用方向，政策指导使产业获得更好的</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联动性</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，人工智能逐步横向往媒体</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lang="zh-CN"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工业、</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医疗</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、教育等行业渗透与拓展。</a:t>
            </a:r>
            <a:endParaRPr lang="en-US" altLang="en-US" sz="1400" dirty="0"/>
          </a:p>
          <a:p>
            <a:pPr algn="l" rtl="0" eaLnBrk="0">
              <a:lnSpc>
                <a:spcPct val="104000"/>
              </a:lnSpc>
            </a:pPr>
            <a:endParaRPr lang="en-US" altLang="en-US" sz="800" dirty="0"/>
          </a:p>
          <a:p>
            <a:pPr marL="13970" indent="8890" algn="l" rtl="0" eaLnBrk="0">
              <a:lnSpc>
                <a:spcPct val="98000"/>
              </a:lnSpc>
              <a:spcBef>
                <a:spcPts val="5"/>
              </a:spcBef>
            </a:pPr>
            <a:r>
              <a:rPr sz="1400" kern="0" spc="-20" dirty="0">
                <a:solidFill>
                  <a:srgbClr val="1D9ED2">
                    <a:alpha val="100000"/>
                  </a:srgbClr>
                </a:solidFill>
                <a:latin typeface="Wingdings" panose="05000000000000000000"/>
                <a:ea typeface="Wingdings" panose="05000000000000000000"/>
                <a:cs typeface="Wingdings" panose="05000000000000000000"/>
              </a:rPr>
              <a:t></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总体来看</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，人工智能芯片的发展仍需基础科学积累和沉淀，</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因此，</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产学研融合</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不失为一种有效的途径</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。充分利用企业</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、高校</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、科研机构等多种</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不同的教育环境与教育资源，将理论知识传授与产业工程实践</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、科研实践相结合，培养并积</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累人工智能领域优质人才，维持中国人工智能及芯片</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行业的</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可持续发展</a:t>
            </a:r>
            <a:r>
              <a:rPr sz="1400" b="1" kern="0" spc="-20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p:txBody>
      </p:sp>
      <p:sp>
        <p:nvSpPr>
          <p:cNvPr id="12" name="textbox 12"/>
          <p:cNvSpPr/>
          <p:nvPr/>
        </p:nvSpPr>
        <p:spPr>
          <a:xfrm>
            <a:off x="355189" y="169882"/>
            <a:ext cx="571500" cy="349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前言</a:t>
            </a:r>
            <a:endParaRPr lang="en-US" altLang="en-US" sz="2100" dirty="0"/>
          </a:p>
        </p:txBody>
      </p:sp>
      <p:sp>
        <p:nvSpPr>
          <p:cNvPr id="14" name="textbox 14"/>
          <p:cNvSpPr/>
          <p:nvPr/>
        </p:nvSpPr>
        <p:spPr>
          <a:xfrm>
            <a:off x="11817908" y="6591413"/>
            <a:ext cx="111125" cy="1758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2000"/>
              </a:lnSpc>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2</a:t>
            </a:r>
            <a:endParaRPr lang="en-US" alt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8" name="table 388"/>
          <p:cNvGraphicFramePr>
            <a:graphicFrameLocks noGrp="1"/>
          </p:cNvGraphicFramePr>
          <p:nvPr/>
        </p:nvGraphicFramePr>
        <p:xfrm>
          <a:off x="5871844" y="1786204"/>
          <a:ext cx="6012180" cy="4726940"/>
        </p:xfrm>
        <a:graphic>
          <a:graphicData uri="http://schemas.openxmlformats.org/drawingml/2006/table">
            <a:tbl>
              <a:tblPr/>
              <a:tblGrid>
                <a:gridCol w="1224914"/>
                <a:gridCol w="2390139"/>
                <a:gridCol w="2397125"/>
              </a:tblGrid>
              <a:tr h="577850">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49000"/>
                        </a:lnSpc>
                      </a:pPr>
                      <a:endParaRPr lang="en-US" altLang="en-US" sz="1000" dirty="0"/>
                    </a:p>
                    <a:p>
                      <a:pPr algn="l" rtl="0" eaLnBrk="0">
                        <a:lnSpc>
                          <a:spcPct val="10000"/>
                        </a:lnSpc>
                      </a:pPr>
                      <a:endParaRPr lang="en-US" altLang="en-US" sz="100" dirty="0"/>
                    </a:p>
                    <a:p>
                      <a:pPr marL="975995" algn="l" rtl="0" eaLnBrk="0">
                        <a:lnSpc>
                          <a:spcPct val="88000"/>
                        </a:lnSpc>
                      </a:pPr>
                      <a:r>
                        <a:rPr sz="1300" b="1" kern="0" spc="-40" dirty="0">
                          <a:solidFill>
                            <a:srgbClr val="FFFFFF">
                              <a:alpha val="100000"/>
                            </a:srgbClr>
                          </a:solidFill>
                          <a:latin typeface="Verdana" panose="020B0604030504040204"/>
                          <a:ea typeface="Verdana" panose="020B0604030504040204"/>
                          <a:cs typeface="Verdana" panose="020B0604030504040204"/>
                        </a:rPr>
                        <a:t>FPGA</a:t>
                      </a:r>
                      <a:endParaRPr lang="en-US" altLang="en-US" sz="13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50000"/>
                        </a:lnSpc>
                      </a:pPr>
                      <a:endParaRPr lang="en-US" altLang="en-US" sz="1000" dirty="0"/>
                    </a:p>
                    <a:p>
                      <a:pPr marL="974725" algn="l" rtl="0" eaLnBrk="0">
                        <a:lnSpc>
                          <a:spcPct val="83000"/>
                        </a:lnSpc>
                      </a:pPr>
                      <a:r>
                        <a:rPr sz="1400" b="1" kern="0" spc="-50" dirty="0">
                          <a:solidFill>
                            <a:srgbClr val="FFFFFF">
                              <a:alpha val="100000"/>
                            </a:srgbClr>
                          </a:solidFill>
                          <a:latin typeface="Verdana" panose="020B0604030504040204"/>
                          <a:ea typeface="Verdana" panose="020B0604030504040204"/>
                          <a:cs typeface="Verdana" panose="020B0604030504040204"/>
                        </a:rPr>
                        <a:t>ASIC</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r>
              <a:tr h="669290">
                <a:tc>
                  <a:txBody>
                    <a:bodyPr/>
                    <a:lstStyle/>
                    <a:p>
                      <a:pPr algn="l" rtl="0" eaLnBrk="0">
                        <a:lnSpc>
                          <a:spcPct val="165000"/>
                        </a:lnSpc>
                      </a:pPr>
                      <a:endParaRPr lang="en-US" altLang="en-US" sz="1000" dirty="0"/>
                    </a:p>
                    <a:p>
                      <a:pPr marL="315595" algn="l" rtl="0" eaLnBrk="0">
                        <a:lnSpc>
                          <a:spcPct val="87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运算速度</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4000"/>
                        </a:lnSpc>
                      </a:pPr>
                      <a:endParaRPr lang="en-US" altLang="en-US" sz="400" dirty="0"/>
                    </a:p>
                    <a:p>
                      <a:pPr marL="161290" algn="l" rtl="0" eaLnBrk="0">
                        <a:lnSpc>
                          <a:spcPct val="93000"/>
                        </a:lnSpc>
                        <a:spcBef>
                          <a:spcPts val="0"/>
                        </a:spcBef>
                      </a:pPr>
                      <a:r>
                        <a:rPr sz="12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较低，</a:t>
                      </a:r>
                      <a:r>
                        <a:rPr sz="1200" kern="0" spc="-25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Verdana" panose="020B0604030504040204"/>
                          <a:ea typeface="Verdana" panose="020B0604030504040204"/>
                          <a:cs typeface="Verdana" panose="020B0604030504040204"/>
                        </a:rPr>
                        <a:t>FPGA</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结构上的通</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用性必</a:t>
                      </a:r>
                      <a:endParaRPr lang="en-US" altLang="en-US" sz="1200" dirty="0"/>
                    </a:p>
                    <a:p>
                      <a:pPr marL="133985" algn="l" rtl="0" eaLnBrk="0">
                        <a:lnSpc>
                          <a:spcPct val="92000"/>
                        </a:lnSpc>
                        <a:spcBef>
                          <a:spcPts val="6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然导致冗余；另外</a:t>
                      </a:r>
                      <a:r>
                        <a:rPr sz="12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，不不同</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结构</a:t>
                      </a:r>
                      <a:endParaRPr lang="en-US" altLang="en-US" sz="1200" dirty="0"/>
                    </a:p>
                    <a:p>
                      <a:pPr marL="448945" algn="l" rtl="0" eaLnBrk="0">
                        <a:lnSpc>
                          <a:spcPct val="88000"/>
                        </a:lnSpc>
                        <a:spcBef>
                          <a:spcPts val="9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间的时延也不可忽略</a:t>
                      </a:r>
                      <a:r>
                        <a:rPr sz="1200" kern="0" spc="-1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6000"/>
                        </a:lnSpc>
                      </a:pPr>
                      <a:endParaRPr lang="en-US" altLang="en-US" sz="1000" dirty="0"/>
                    </a:p>
                    <a:p>
                      <a:pPr marL="142875" indent="-8890" algn="l" rtl="0" eaLnBrk="0">
                        <a:lnSpc>
                          <a:spcPct val="93000"/>
                        </a:lnSpc>
                        <a:spcBef>
                          <a:spcPts val="5"/>
                        </a:spcBef>
                      </a:pPr>
                      <a:r>
                        <a:rPr sz="12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较高</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，结构上无特殊限制，设计</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时也可将特定模块靠近减少延迟</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597534">
                <a:tc>
                  <a:txBody>
                    <a:bodyPr/>
                    <a:lstStyle/>
                    <a:p>
                      <a:pPr algn="l" rtl="0" eaLnBrk="0">
                        <a:lnSpc>
                          <a:spcPct val="143000"/>
                        </a:lnSpc>
                      </a:pPr>
                      <a:endParaRPr lang="en-US" altLang="en-US" sz="1000" dirty="0"/>
                    </a:p>
                    <a:p>
                      <a:pPr algn="l" rtl="0" eaLnBrk="0">
                        <a:lnSpc>
                          <a:spcPct val="9000"/>
                        </a:lnSpc>
                      </a:pPr>
                      <a:endParaRPr lang="en-US" altLang="en-US" sz="100" dirty="0"/>
                    </a:p>
                    <a:p>
                      <a:pPr marL="315595" algn="l" rtl="0" eaLnBrk="0">
                        <a:lnSpc>
                          <a:spcPct val="85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芯片规模</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2000"/>
                        </a:lnSpc>
                      </a:pPr>
                      <a:endParaRPr lang="en-US" altLang="en-US" sz="800" dirty="0"/>
                    </a:p>
                    <a:p>
                      <a:pPr marL="1008380" indent="-871855" algn="l" rtl="0" eaLnBrk="0">
                        <a:lnSpc>
                          <a:spcPct val="99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实现相同的功能时</a:t>
                      </a:r>
                      <a:r>
                        <a:rPr sz="12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，需</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要</a:t>
                      </a:r>
                      <a:r>
                        <a:rPr sz="12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更大</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的</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000000">
                              <a:alpha val="100000"/>
                            </a:srgbClr>
                          </a:solidFill>
                          <a:latin typeface="Verdana" panose="020B0604030504040204"/>
                          <a:ea typeface="Verdana" panose="020B0604030504040204"/>
                          <a:cs typeface="Verdana" panose="020B0604030504040204"/>
                        </a:rPr>
                        <a:t>FPGA</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7000"/>
                        </a:lnSpc>
                      </a:pPr>
                      <a:endParaRPr lang="en-US" altLang="en-US" sz="800" dirty="0"/>
                    </a:p>
                    <a:p>
                      <a:pPr marL="99695" algn="l" rtl="0" eaLnBrk="0">
                        <a:lnSpc>
                          <a:spcPct val="93000"/>
                        </a:lnSpc>
                        <a:spcBef>
                          <a:spcPts val="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实现相同的功能时，</a:t>
                      </a:r>
                      <a:r>
                        <a:rPr sz="1200" kern="0" spc="-10" dirty="0">
                          <a:solidFill>
                            <a:srgbClr val="000000">
                              <a:alpha val="100000"/>
                            </a:srgbClr>
                          </a:solidFill>
                          <a:latin typeface="Verdana" panose="020B0604030504040204"/>
                          <a:ea typeface="Verdana" panose="020B0604030504040204"/>
                          <a:cs typeface="Verdana" panose="020B0604030504040204"/>
                        </a:rPr>
                        <a:t>ASIC</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的规模</a:t>
                      </a:r>
                      <a:endParaRPr lang="en-US" altLang="en-US" sz="1200" dirty="0"/>
                    </a:p>
                    <a:p>
                      <a:pPr marL="1050290" algn="l" rtl="0" eaLnBrk="0">
                        <a:lnSpc>
                          <a:spcPct val="84000"/>
                        </a:lnSpc>
                        <a:spcBef>
                          <a:spcPts val="95"/>
                        </a:spcBef>
                      </a:pPr>
                      <a:r>
                        <a:rPr sz="1200" kern="0" spc="-40" dirty="0">
                          <a:solidFill>
                            <a:srgbClr val="F68C22">
                              <a:alpha val="100000"/>
                            </a:srgbClr>
                          </a:solidFill>
                          <a:latin typeface="微软雅黑" panose="020B0503020204020204" charset="-122"/>
                          <a:ea typeface="微软雅黑" panose="020B0503020204020204" charset="-122"/>
                          <a:cs typeface="微软雅黑" panose="020B0503020204020204" charset="-122"/>
                        </a:rPr>
                        <a:t>更小</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570865">
                <a:tc>
                  <a:txBody>
                    <a:bodyPr/>
                    <a:lstStyle/>
                    <a:p>
                      <a:pPr algn="l" rtl="0" eaLnBrk="0">
                        <a:lnSpc>
                          <a:spcPct val="134000"/>
                        </a:lnSpc>
                      </a:pPr>
                      <a:endParaRPr lang="en-US" altLang="en-US" sz="1000" dirty="0"/>
                    </a:p>
                    <a:p>
                      <a:pPr marL="467995" algn="l" rtl="0" eaLnBrk="0">
                        <a:lnSpc>
                          <a:spcPct val="86000"/>
                        </a:lnSpc>
                        <a:spcBef>
                          <a:spcPts val="5"/>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功耗</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34000"/>
                        </a:lnSpc>
                      </a:pPr>
                      <a:endParaRPr lang="en-US" altLang="en-US" sz="1000" dirty="0"/>
                    </a:p>
                    <a:p>
                      <a:pPr marL="285750" algn="l" rtl="0" eaLnBrk="0">
                        <a:lnSpc>
                          <a:spcPct val="92000"/>
                        </a:lnSpc>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相同工艺条件下，功耗</a:t>
                      </a:r>
                      <a:r>
                        <a:rPr sz="12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更大</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34000"/>
                        </a:lnSpc>
                      </a:pPr>
                      <a:endParaRPr lang="en-US" altLang="en-US" sz="1000" dirty="0"/>
                    </a:p>
                    <a:p>
                      <a:pPr marL="285750" algn="l" rtl="0" eaLnBrk="0">
                        <a:lnSpc>
                          <a:spcPct val="92000"/>
                        </a:lnSpc>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相同工艺条件下，功耗</a:t>
                      </a:r>
                      <a:r>
                        <a:rPr sz="12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更小</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640080">
                <a:tc>
                  <a:txBody>
                    <a:bodyPr/>
                    <a:lstStyle/>
                    <a:p>
                      <a:pPr algn="l" rtl="0" eaLnBrk="0">
                        <a:lnSpc>
                          <a:spcPct val="156000"/>
                        </a:lnSpc>
                      </a:pPr>
                      <a:endParaRPr lang="en-US" altLang="en-US" sz="1000" dirty="0"/>
                    </a:p>
                    <a:p>
                      <a:pPr marL="466725" algn="l" rtl="0" eaLnBrk="0">
                        <a:lnSpc>
                          <a:spcPct val="86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成本</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5000"/>
                        </a:lnSpc>
                      </a:pPr>
                      <a:endParaRPr lang="en-US" altLang="en-US" sz="900" dirty="0"/>
                    </a:p>
                    <a:p>
                      <a:pPr algn="l" rtl="0" eaLnBrk="0">
                        <a:lnSpc>
                          <a:spcPct val="9000"/>
                        </a:lnSpc>
                      </a:pPr>
                      <a:endParaRPr lang="en-US" altLang="en-US" sz="100" dirty="0"/>
                    </a:p>
                    <a:p>
                      <a:pPr marL="665480" indent="-530860" algn="l" rtl="0" eaLnBrk="0">
                        <a:lnSpc>
                          <a:spcPct val="94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几乎无开发工具和风险</a:t>
                      </a:r>
                      <a:r>
                        <a:rPr sz="12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，主</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要成</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本都在单片上</a:t>
                      </a:r>
                      <a:r>
                        <a:rPr sz="1200" kern="0" spc="-20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7000"/>
                        </a:lnSpc>
                      </a:pPr>
                      <a:endParaRPr lang="en-US" altLang="en-US" sz="300" dirty="0"/>
                    </a:p>
                    <a:p>
                      <a:pPr marL="134620" indent="12065" algn="l" rtl="0" eaLnBrk="0">
                        <a:lnSpc>
                          <a:spcPct val="94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由于进入生产后硬件不可更改</a:t>
                      </a:r>
                      <a:r>
                        <a:rPr sz="12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开发工具和流片过程可能产生大</a:t>
                      </a:r>
                      <a:endParaRPr lang="en-US" altLang="en-US" sz="1200" dirty="0"/>
                    </a:p>
                    <a:p>
                      <a:pPr marL="972820" algn="l" rtl="0" eaLnBrk="0">
                        <a:lnSpc>
                          <a:spcPct val="86000"/>
                        </a:lnSpc>
                        <a:spcBef>
                          <a:spcPts val="190"/>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量成本</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453390">
                <a:tc>
                  <a:txBody>
                    <a:bodyPr/>
                    <a:lstStyle/>
                    <a:p>
                      <a:pPr algn="l" rtl="0" eaLnBrk="0">
                        <a:lnSpc>
                          <a:spcPct val="107000"/>
                        </a:lnSpc>
                      </a:pPr>
                      <a:endParaRPr lang="en-US" altLang="en-US" sz="900" dirty="0"/>
                    </a:p>
                    <a:p>
                      <a:pPr marL="315595" algn="l" rtl="0" eaLnBrk="0">
                        <a:lnSpc>
                          <a:spcPct val="85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运行过程</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5000"/>
                        </a:lnSpc>
                      </a:pPr>
                      <a:endParaRPr lang="en-US" altLang="en-US" sz="900" dirty="0"/>
                    </a:p>
                    <a:p>
                      <a:pPr marL="208280" algn="l" rtl="0" eaLnBrk="0">
                        <a:lnSpc>
                          <a:spcPct val="86000"/>
                        </a:lnSpc>
                        <a:spcBef>
                          <a:spcPts val="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加载配置进入存储器需要时间</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6000"/>
                        </a:lnSpc>
                      </a:pPr>
                      <a:endParaRPr lang="en-US" altLang="en-US" sz="900" dirty="0"/>
                    </a:p>
                    <a:p>
                      <a:pPr marL="820420" algn="l" rtl="0" eaLnBrk="0">
                        <a:lnSpc>
                          <a:spcPct val="85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可立即运行</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640079">
                <a:tc>
                  <a:txBody>
                    <a:bodyPr/>
                    <a:lstStyle/>
                    <a:p>
                      <a:pPr algn="l" rtl="0" eaLnBrk="0">
                        <a:lnSpc>
                          <a:spcPct val="156000"/>
                        </a:lnSpc>
                      </a:pPr>
                      <a:endParaRPr lang="en-US" altLang="en-US" sz="1000" dirty="0"/>
                    </a:p>
                    <a:p>
                      <a:pPr marL="315595" algn="l" rtl="0" eaLnBrk="0">
                        <a:lnSpc>
                          <a:spcPct val="87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产品定位</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9000"/>
                        </a:lnSpc>
                      </a:pPr>
                      <a:endParaRPr lang="en-US" altLang="en-US" sz="300" dirty="0"/>
                    </a:p>
                    <a:p>
                      <a:pPr marL="133350" algn="l" rtl="0" eaLnBrk="0">
                        <a:lnSpc>
                          <a:spcPct val="87000"/>
                        </a:lnSpc>
                        <a:spcBef>
                          <a:spcPts val="0"/>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适用于项目产品需要灵活变动等</a:t>
                      </a:r>
                      <a:endParaRPr lang="en-US" altLang="en-US" sz="1200" dirty="0"/>
                    </a:p>
                    <a:p>
                      <a:pPr marL="134620" algn="l" rtl="0" eaLnBrk="0">
                        <a:lnSpc>
                          <a:spcPct val="87000"/>
                        </a:lnSpc>
                        <a:spcBef>
                          <a:spcPts val="19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方面的产品及产品要求快速占领</a:t>
                      </a:r>
                      <a:endParaRPr lang="en-US" altLang="en-US" sz="1200" dirty="0"/>
                    </a:p>
                    <a:p>
                      <a:pPr marL="822325" algn="l" rtl="0" eaLnBrk="0">
                        <a:lnSpc>
                          <a:spcPct val="87000"/>
                        </a:lnSpc>
                        <a:spcBef>
                          <a:spcPts val="18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市场的情况</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6000"/>
                        </a:lnSpc>
                      </a:pPr>
                      <a:endParaRPr lang="en-US" altLang="en-US" sz="900" dirty="0"/>
                    </a:p>
                    <a:p>
                      <a:pPr marL="439420" indent="-306070" algn="l" rtl="0" eaLnBrk="0">
                        <a:lnSpc>
                          <a:spcPct val="94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适用于设计规模较大</a:t>
                      </a:r>
                      <a:r>
                        <a:rPr sz="12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，或应用</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成</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熟的产品如消费电子等</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577850">
                <a:tc>
                  <a:txBody>
                    <a:bodyPr/>
                    <a:lstStyle/>
                    <a:p>
                      <a:pPr algn="l" rtl="0" eaLnBrk="0">
                        <a:lnSpc>
                          <a:spcPct val="133000"/>
                        </a:lnSpc>
                      </a:pPr>
                      <a:endParaRPr lang="en-US" altLang="en-US" sz="1000" dirty="0"/>
                    </a:p>
                    <a:p>
                      <a:pPr marL="313690" algn="l" rtl="0" eaLnBrk="0">
                        <a:lnSpc>
                          <a:spcPct val="87000"/>
                        </a:lnSpc>
                        <a:spcBef>
                          <a:spcPts val="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发展方向</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38000"/>
                        </a:lnSpc>
                      </a:pPr>
                      <a:endParaRPr lang="en-US" altLang="en-US" sz="1000" dirty="0"/>
                    </a:p>
                    <a:p>
                      <a:pPr marL="136525" algn="l" rtl="0" eaLnBrk="0">
                        <a:lnSpc>
                          <a:spcPct val="87000"/>
                        </a:lnSpc>
                        <a:spcBef>
                          <a:spcPts val="5"/>
                        </a:spcBef>
                      </a:pP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大容量</a:t>
                      </a:r>
                      <a:r>
                        <a:rPr sz="1200" kern="0" spc="-20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、低电压</a:t>
                      </a:r>
                      <a:r>
                        <a:rPr sz="1200" kern="0" spc="-20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、低功耗</a:t>
                      </a:r>
                      <a:r>
                        <a:rPr sz="12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200" kern="0" spc="-50" dirty="0">
                          <a:solidFill>
                            <a:srgbClr val="000000">
                              <a:alpha val="100000"/>
                            </a:srgbClr>
                          </a:solidFill>
                          <a:latin typeface="Verdana" panose="020B0604030504040204"/>
                          <a:ea typeface="Verdana" panose="020B0604030504040204"/>
                          <a:cs typeface="Verdana" panose="020B0604030504040204"/>
                        </a:rPr>
                        <a:t>SoC</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39000"/>
                        </a:lnSpc>
                      </a:pPr>
                      <a:endParaRPr lang="en-US" altLang="en-US" sz="1000" dirty="0"/>
                    </a:p>
                    <a:p>
                      <a:pPr marL="210820" algn="l" rtl="0" eaLnBrk="0">
                        <a:lnSpc>
                          <a:spcPct val="86000"/>
                        </a:lnSpc>
                        <a:spcBef>
                          <a:spcPts val="5"/>
                        </a:spcBef>
                      </a:pP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更大规模</a:t>
                      </a:r>
                      <a:r>
                        <a:rPr sz="12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200" kern="0" spc="-40" dirty="0">
                          <a:solidFill>
                            <a:srgbClr val="000000">
                              <a:alpha val="100000"/>
                            </a:srgbClr>
                          </a:solidFill>
                          <a:latin typeface="Verdana" panose="020B0604030504040204"/>
                          <a:ea typeface="Verdana" panose="020B0604030504040204"/>
                          <a:cs typeface="Verdana" panose="020B0604030504040204"/>
                        </a:rPr>
                        <a:t>IP</a:t>
                      </a: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复用技术</a:t>
                      </a:r>
                      <a:r>
                        <a:rPr sz="12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200" kern="0" spc="-40" dirty="0">
                          <a:solidFill>
                            <a:srgbClr val="000000">
                              <a:alpha val="100000"/>
                            </a:srgbClr>
                          </a:solidFill>
                          <a:latin typeface="Verdana" panose="020B0604030504040204"/>
                          <a:ea typeface="Verdana" panose="020B0604030504040204"/>
                          <a:cs typeface="Verdana" panose="020B0604030504040204"/>
                        </a:rPr>
                        <a:t>SoC</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bl>
          </a:graphicData>
        </a:graphic>
      </p:graphicFrame>
      <p:grpSp>
        <p:nvGrpSpPr>
          <p:cNvPr id="20" name="group 20"/>
          <p:cNvGrpSpPr/>
          <p:nvPr/>
        </p:nvGrpSpPr>
        <p:grpSpPr>
          <a:xfrm rot="21600000">
            <a:off x="411480" y="1537716"/>
            <a:ext cx="5349240" cy="2577083"/>
            <a:chOff x="0" y="0"/>
            <a:chExt cx="5349240" cy="2577083"/>
          </a:xfrm>
        </p:grpSpPr>
        <p:pic>
          <p:nvPicPr>
            <p:cNvPr id="390" name="picture 390"/>
            <p:cNvPicPr>
              <a:picLocks noChangeAspect="1"/>
            </p:cNvPicPr>
            <p:nvPr/>
          </p:nvPicPr>
          <p:blipFill>
            <a:blip r:embed="rId1"/>
            <a:stretch>
              <a:fillRect/>
            </a:stretch>
          </p:blipFill>
          <p:spPr>
            <a:xfrm rot="21600000">
              <a:off x="0" y="0"/>
              <a:ext cx="5349240" cy="2577083"/>
            </a:xfrm>
            <a:prstGeom prst="rect">
              <a:avLst/>
            </a:prstGeom>
          </p:spPr>
        </p:pic>
        <p:sp>
          <p:nvSpPr>
            <p:cNvPr id="392" name="textbox 392"/>
            <p:cNvSpPr/>
            <p:nvPr/>
          </p:nvSpPr>
          <p:spPr>
            <a:xfrm>
              <a:off x="1288195" y="9350"/>
              <a:ext cx="3151504" cy="231965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780"/>
                </a:lnSpc>
              </a:pP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ASIC</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&amp;</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FPGA</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成本对比</a:t>
              </a:r>
              <a:endParaRPr lang="en-US" altLang="en-US" sz="14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0000"/>
                </a:lnSpc>
              </a:pPr>
              <a:endParaRPr lang="en-US" altLang="en-US" sz="300" dirty="0"/>
            </a:p>
            <a:p>
              <a:pPr algn="r" rtl="0" eaLnBrk="0">
                <a:lnSpc>
                  <a:spcPct val="84000"/>
                </a:lnSpc>
                <a:spcBef>
                  <a:spcPts val="0"/>
                </a:spcBef>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批量</a:t>
              </a:r>
              <a:endParaRPr lang="en-US" altLang="en-US" sz="1200" dirty="0"/>
            </a:p>
          </p:txBody>
        </p:sp>
      </p:grpSp>
      <p:sp>
        <p:nvSpPr>
          <p:cNvPr id="394" name="textbox 394"/>
          <p:cNvSpPr/>
          <p:nvPr/>
        </p:nvSpPr>
        <p:spPr>
          <a:xfrm>
            <a:off x="406326" y="767487"/>
            <a:ext cx="11352530" cy="668019"/>
          </a:xfrm>
          <a:prstGeom prst="rect">
            <a:avLst/>
          </a:prstGeom>
        </p:spPr>
        <p:txBody>
          <a:bodyPr vert="horz" wrap="square" lIns="0" tIns="0" rIns="0" bIns="0"/>
          <a:lstStyle/>
          <a:p>
            <a:pPr algn="l" rtl="0" eaLnBrk="0">
              <a:lnSpc>
                <a:spcPct val="92000"/>
              </a:lnSpc>
            </a:pPr>
            <a:endParaRPr lang="en-US" altLang="en-US" sz="100" dirty="0"/>
          </a:p>
          <a:p>
            <a:pPr marL="292100" indent="-280035" algn="l" rtl="0" eaLnBrk="0">
              <a:lnSpc>
                <a:spcPct val="99000"/>
              </a:lnSpc>
            </a:pPr>
            <a:r>
              <a:rPr sz="1400" kern="0" spc="0" dirty="0">
                <a:solidFill>
                  <a:srgbClr val="595959">
                    <a:alpha val="100000"/>
                  </a:srgbClr>
                </a:solidFill>
                <a:latin typeface="Wingdings" panose="05000000000000000000"/>
                <a:ea typeface="Wingdings" panose="05000000000000000000"/>
                <a:cs typeface="Wingdings" panose="05000000000000000000"/>
              </a:rPr>
              <a:t>&gt;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FPGA具有开发周期短，上市速度快，可</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配置性等特点，</a:t>
            </a:r>
            <a:r>
              <a:rPr sz="14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目前被大量的应用在大型企业的</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线上数据处理中心</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和</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军工单位</a:t>
            </a:r>
            <a:r>
              <a:rPr sz="1400" kern="0" spc="-2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。ASIC一次性成本远远</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高于</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FPGA</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，但由于其量产成本低，应用上就偏向于</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消费电子</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，如移动终端等领域。</a:t>
            </a:r>
            <a:endParaRPr lang="en-US" altLang="en-US" sz="1400" dirty="0"/>
          </a:p>
          <a:p>
            <a:pPr marL="12700" algn="l" rtl="0" eaLnBrk="0">
              <a:lnSpc>
                <a:spcPts val="1695"/>
              </a:lnSpc>
              <a:spcBef>
                <a:spcPts val="25"/>
              </a:spcBef>
            </a:pPr>
            <a:r>
              <a:rPr sz="1400" kern="0" spc="0" dirty="0">
                <a:solidFill>
                  <a:srgbClr val="595959">
                    <a:alpha val="100000"/>
                  </a:srgbClr>
                </a:solidFill>
                <a:latin typeface="Wingdings" panose="05000000000000000000"/>
                <a:ea typeface="Wingdings" panose="05000000000000000000"/>
                <a:cs typeface="Wingdings" panose="05000000000000000000"/>
              </a:rPr>
              <a:t>&gt;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目前，处理器中开始集成FPGA</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，也出现了可编程的ASIC，</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a:t>
            </a:r>
            <a:r>
              <a:rPr sz="1400" kern="0" spc="-3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随着SoC的发展</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，两者也在互相融合。</a:t>
            </a:r>
            <a:endParaRPr lang="en-US" altLang="en-US" sz="1400" dirty="0"/>
          </a:p>
        </p:txBody>
      </p:sp>
      <p:grpSp>
        <p:nvGrpSpPr>
          <p:cNvPr id="22" name="group 22"/>
          <p:cNvGrpSpPr/>
          <p:nvPr/>
        </p:nvGrpSpPr>
        <p:grpSpPr>
          <a:xfrm rot="21600000">
            <a:off x="379475" y="4442459"/>
            <a:ext cx="2604515" cy="1996440"/>
            <a:chOff x="0" y="0"/>
            <a:chExt cx="2604515" cy="1996440"/>
          </a:xfrm>
        </p:grpSpPr>
        <p:sp>
          <p:nvSpPr>
            <p:cNvPr id="396" name="path"/>
            <p:cNvSpPr/>
            <p:nvPr/>
          </p:nvSpPr>
          <p:spPr>
            <a:xfrm>
              <a:off x="0" y="0"/>
              <a:ext cx="2604515" cy="1996440"/>
            </a:xfrm>
            <a:custGeom>
              <a:avLst/>
              <a:gdLst/>
              <a:ahLst/>
              <a:cxnLst/>
              <a:rect l="0" t="0" r="0" b="0"/>
              <a:pathLst>
                <a:path w="4101" h="3144">
                  <a:moveTo>
                    <a:pt x="316" y="0"/>
                  </a:moveTo>
                  <a:lnTo>
                    <a:pt x="631" y="552"/>
                  </a:lnTo>
                  <a:lnTo>
                    <a:pt x="439" y="552"/>
                  </a:lnTo>
                  <a:lnTo>
                    <a:pt x="439" y="2704"/>
                  </a:lnTo>
                  <a:lnTo>
                    <a:pt x="3549" y="2704"/>
                  </a:lnTo>
                  <a:lnTo>
                    <a:pt x="3549" y="2512"/>
                  </a:lnTo>
                  <a:lnTo>
                    <a:pt x="4101" y="2829"/>
                  </a:lnTo>
                  <a:lnTo>
                    <a:pt x="3549" y="3144"/>
                  </a:lnTo>
                  <a:lnTo>
                    <a:pt x="3549" y="2952"/>
                  </a:lnTo>
                  <a:lnTo>
                    <a:pt x="192" y="2952"/>
                  </a:lnTo>
                  <a:lnTo>
                    <a:pt x="192" y="552"/>
                  </a:lnTo>
                  <a:lnTo>
                    <a:pt x="0" y="552"/>
                  </a:lnTo>
                  <a:lnTo>
                    <a:pt x="316" y="0"/>
                  </a:lnTo>
                </a:path>
              </a:pathLst>
            </a:custGeom>
            <a:solidFill>
              <a:srgbClr val="1D9ED2">
                <a:alpha val="100000"/>
              </a:srgbClr>
            </a:solidFill>
            <a:ln cap="flat">
              <a:noFill/>
              <a:prstDash val="solid"/>
              <a:miter lim="0"/>
            </a:ln>
          </p:spPr>
          <p:txBody>
            <a:bodyPr rtlCol="0"/>
            <a:lstStyle/>
            <a:p>
              <a:pPr algn="ctr"/>
              <a:endParaRPr lang="zh-CN" altLang="en-US"/>
            </a:p>
          </p:txBody>
        </p:sp>
        <p:sp>
          <p:nvSpPr>
            <p:cNvPr id="398" name="rect"/>
            <p:cNvSpPr/>
            <p:nvPr/>
          </p:nvSpPr>
          <p:spPr>
            <a:xfrm>
              <a:off x="531875" y="639445"/>
              <a:ext cx="685800" cy="346709"/>
            </a:xfrm>
            <a:prstGeom prst="rect">
              <a:avLst/>
            </a:prstGeom>
            <a:solidFill>
              <a:srgbClr val="1D9ED2">
                <a:alpha val="100000"/>
              </a:srgbClr>
            </a:solidFill>
            <a:ln cap="flat">
              <a:noFill/>
              <a:prstDash val="solid"/>
              <a:miter lim="0"/>
            </a:ln>
          </p:spPr>
          <p:txBody>
            <a:bodyPr rtlCol="0"/>
            <a:lstStyle/>
            <a:p>
              <a:pPr algn="ctr"/>
              <a:endParaRPr lang="zh-CN" altLang="en-US"/>
            </a:p>
          </p:txBody>
        </p:sp>
        <p:sp>
          <p:nvSpPr>
            <p:cNvPr id="400" name="rect"/>
            <p:cNvSpPr/>
            <p:nvPr/>
          </p:nvSpPr>
          <p:spPr>
            <a:xfrm>
              <a:off x="1400556" y="1086611"/>
              <a:ext cx="685800" cy="347472"/>
            </a:xfrm>
            <a:prstGeom prst="rect">
              <a:avLst/>
            </a:prstGeom>
            <a:solidFill>
              <a:srgbClr val="1D9ED2">
                <a:alpha val="99215"/>
              </a:srgbClr>
            </a:solidFill>
            <a:ln cap="flat">
              <a:noFill/>
              <a:prstDash val="solid"/>
              <a:miter lim="0"/>
            </a:ln>
          </p:spPr>
          <p:txBody>
            <a:bodyPr rtlCol="0"/>
            <a:lstStyle/>
            <a:p>
              <a:pPr algn="ctr"/>
              <a:endParaRPr lang="zh-CN" altLang="en-US"/>
            </a:p>
          </p:txBody>
        </p:sp>
        <p:sp>
          <p:nvSpPr>
            <p:cNvPr id="402" name="textbox 402"/>
            <p:cNvSpPr/>
            <p:nvPr/>
          </p:nvSpPr>
          <p:spPr>
            <a:xfrm>
              <a:off x="628196" y="124628"/>
              <a:ext cx="1682114" cy="1754504"/>
            </a:xfrm>
            <a:prstGeom prst="rect">
              <a:avLst/>
            </a:prstGeom>
          </p:spPr>
          <p:txBody>
            <a:bodyPr vert="horz" wrap="square" lIns="0" tIns="0" rIns="0" bIns="0"/>
            <a:lstStyle/>
            <a:p>
              <a:pPr algn="l" rtl="0" eaLnBrk="0">
                <a:lnSpc>
                  <a:spcPct val="84000"/>
                </a:lnSpc>
              </a:pPr>
              <a:endParaRPr lang="en-US" altLang="en-US" sz="100" dirty="0"/>
            </a:p>
            <a:p>
              <a:pPr algn="r" rtl="0" eaLnBrk="0">
                <a:lnSpc>
                  <a:spcPct val="86000"/>
                </a:lnSpc>
              </a:pP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技术</a:t>
              </a:r>
              <a:endParaRPr lang="en-US" altLang="en-US" sz="1400" dirty="0"/>
            </a:p>
            <a:p>
              <a:pPr algn="l" rtl="0" eaLnBrk="0">
                <a:lnSpc>
                  <a:spcPct val="120000"/>
                </a:lnSpc>
              </a:pPr>
              <a:endParaRPr lang="en-US" altLang="en-US" sz="1000" dirty="0"/>
            </a:p>
            <a:p>
              <a:pPr algn="l" rtl="0" eaLnBrk="0">
                <a:lnSpc>
                  <a:spcPct val="120000"/>
                </a:lnSpc>
              </a:pPr>
              <a:endParaRPr lang="en-US" altLang="en-US" sz="1000" dirty="0"/>
            </a:p>
            <a:p>
              <a:pPr marL="12700" algn="l" rtl="0" eaLnBrk="0">
                <a:lnSpc>
                  <a:spcPct val="85000"/>
                </a:lnSpc>
                <a:spcBef>
                  <a:spcPts val="430"/>
                </a:spcBef>
              </a:pPr>
              <a:r>
                <a:rPr sz="1400" kern="0" spc="4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FPGA</a:t>
              </a:r>
              <a:endParaRPr lang="en-US" altLang="en-US" sz="1400" dirty="0"/>
            </a:p>
            <a:p>
              <a:pPr algn="l" rtl="0" eaLnBrk="0">
                <a:lnSpc>
                  <a:spcPct val="134000"/>
                </a:lnSpc>
              </a:pPr>
              <a:endParaRPr lang="en-US" altLang="en-US" sz="1000" dirty="0"/>
            </a:p>
            <a:p>
              <a:pPr marL="867410" algn="l" rtl="0" eaLnBrk="0">
                <a:lnSpc>
                  <a:spcPct val="85000"/>
                </a:lnSpc>
                <a:spcBef>
                  <a:spcPts val="420"/>
                </a:spcBef>
              </a:pPr>
              <a:r>
                <a:rPr sz="1400"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ASIC</a:t>
              </a:r>
              <a:endParaRPr lang="en-US" altLang="en-US" sz="1400" dirty="0"/>
            </a:p>
            <a:p>
              <a:pPr algn="l" rtl="0" eaLnBrk="0">
                <a:lnSpc>
                  <a:spcPct val="112000"/>
                </a:lnSpc>
              </a:pPr>
              <a:endParaRPr lang="en-US" altLang="en-US" sz="1000" dirty="0"/>
            </a:p>
            <a:p>
              <a:pPr algn="l" rtl="0" eaLnBrk="0">
                <a:lnSpc>
                  <a:spcPct val="112000"/>
                </a:lnSpc>
              </a:pPr>
              <a:endParaRPr lang="en-US" altLang="en-US" sz="1000" dirty="0"/>
            </a:p>
            <a:p>
              <a:pPr algn="l" rtl="0" eaLnBrk="0">
                <a:lnSpc>
                  <a:spcPct val="113000"/>
                </a:lnSpc>
              </a:pPr>
              <a:endParaRPr lang="en-US" altLang="en-US" sz="200" dirty="0"/>
            </a:p>
            <a:p>
              <a:pPr marL="190500" algn="l" rtl="0" eaLnBrk="0">
                <a:lnSpc>
                  <a:spcPct val="94000"/>
                </a:lnSpc>
                <a:spcBef>
                  <a:spcPts val="0"/>
                </a:spcBef>
              </a:pPr>
              <a:r>
                <a:rPr sz="900" kern="0" spc="90" dirty="0">
                  <a:ln w="3614"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性能与能效</a:t>
              </a:r>
              <a:endParaRPr lang="en-US" altLang="en-US" sz="900" dirty="0"/>
            </a:p>
          </p:txBody>
        </p:sp>
      </p:grpSp>
      <p:grpSp>
        <p:nvGrpSpPr>
          <p:cNvPr id="24" name="group 24"/>
          <p:cNvGrpSpPr/>
          <p:nvPr/>
        </p:nvGrpSpPr>
        <p:grpSpPr>
          <a:xfrm rot="21600000">
            <a:off x="3046476" y="4443983"/>
            <a:ext cx="2563367" cy="1982724"/>
            <a:chOff x="0" y="0"/>
            <a:chExt cx="2563367" cy="1982724"/>
          </a:xfrm>
        </p:grpSpPr>
        <p:sp>
          <p:nvSpPr>
            <p:cNvPr id="404" name="path"/>
            <p:cNvSpPr/>
            <p:nvPr/>
          </p:nvSpPr>
          <p:spPr>
            <a:xfrm>
              <a:off x="0" y="0"/>
              <a:ext cx="2563367" cy="1982724"/>
            </a:xfrm>
            <a:custGeom>
              <a:avLst/>
              <a:gdLst/>
              <a:ahLst/>
              <a:cxnLst/>
              <a:rect l="0" t="0" r="0" b="0"/>
              <a:pathLst>
                <a:path w="4036" h="3122">
                  <a:moveTo>
                    <a:pt x="311" y="0"/>
                  </a:moveTo>
                  <a:lnTo>
                    <a:pt x="623" y="547"/>
                  </a:lnTo>
                  <a:lnTo>
                    <a:pt x="434" y="547"/>
                  </a:lnTo>
                  <a:lnTo>
                    <a:pt x="434" y="2685"/>
                  </a:lnTo>
                  <a:lnTo>
                    <a:pt x="3491" y="2685"/>
                  </a:lnTo>
                  <a:lnTo>
                    <a:pt x="3491" y="2496"/>
                  </a:lnTo>
                  <a:lnTo>
                    <a:pt x="4036" y="2807"/>
                  </a:lnTo>
                  <a:lnTo>
                    <a:pt x="3491" y="3122"/>
                  </a:lnTo>
                  <a:lnTo>
                    <a:pt x="3491" y="2932"/>
                  </a:lnTo>
                  <a:lnTo>
                    <a:pt x="189" y="2932"/>
                  </a:lnTo>
                  <a:lnTo>
                    <a:pt x="189" y="547"/>
                  </a:lnTo>
                  <a:lnTo>
                    <a:pt x="0" y="547"/>
                  </a:lnTo>
                  <a:lnTo>
                    <a:pt x="311" y="0"/>
                  </a:lnTo>
                </a:path>
              </a:pathLst>
            </a:custGeom>
            <a:solidFill>
              <a:srgbClr val="F68C22">
                <a:alpha val="100000"/>
              </a:srgbClr>
            </a:solidFill>
            <a:ln cap="flat">
              <a:noFill/>
              <a:prstDash val="solid"/>
              <a:miter lim="0"/>
            </a:ln>
          </p:spPr>
          <p:txBody>
            <a:bodyPr rtlCol="0"/>
            <a:lstStyle/>
            <a:p>
              <a:pPr algn="ctr"/>
              <a:endParaRPr lang="zh-CN" altLang="en-US"/>
            </a:p>
          </p:txBody>
        </p:sp>
        <p:sp>
          <p:nvSpPr>
            <p:cNvPr id="406" name="rect"/>
            <p:cNvSpPr/>
            <p:nvPr/>
          </p:nvSpPr>
          <p:spPr>
            <a:xfrm>
              <a:off x="541019" y="637921"/>
              <a:ext cx="684784" cy="346709"/>
            </a:xfrm>
            <a:prstGeom prst="rect">
              <a:avLst/>
            </a:prstGeom>
            <a:solidFill>
              <a:srgbClr val="F68C22">
                <a:alpha val="98039"/>
              </a:srgbClr>
            </a:solidFill>
            <a:ln cap="flat">
              <a:noFill/>
              <a:prstDash val="solid"/>
              <a:miter lim="0"/>
            </a:ln>
          </p:spPr>
          <p:txBody>
            <a:bodyPr rtlCol="0"/>
            <a:lstStyle/>
            <a:p>
              <a:pPr algn="ctr"/>
              <a:endParaRPr lang="zh-CN" altLang="en-US"/>
            </a:p>
          </p:txBody>
        </p:sp>
        <p:sp>
          <p:nvSpPr>
            <p:cNvPr id="408" name="rect"/>
            <p:cNvSpPr/>
            <p:nvPr/>
          </p:nvSpPr>
          <p:spPr>
            <a:xfrm>
              <a:off x="1296923" y="1085088"/>
              <a:ext cx="684529" cy="347472"/>
            </a:xfrm>
            <a:prstGeom prst="rect">
              <a:avLst/>
            </a:prstGeom>
            <a:solidFill>
              <a:srgbClr val="F68C22">
                <a:alpha val="97647"/>
              </a:srgbClr>
            </a:solidFill>
            <a:ln cap="flat">
              <a:noFill/>
              <a:prstDash val="solid"/>
              <a:miter lim="0"/>
            </a:ln>
          </p:spPr>
          <p:txBody>
            <a:bodyPr rtlCol="0"/>
            <a:lstStyle/>
            <a:p>
              <a:pPr algn="ctr"/>
              <a:endParaRPr lang="zh-CN" altLang="en-US"/>
            </a:p>
          </p:txBody>
        </p:sp>
        <p:sp>
          <p:nvSpPr>
            <p:cNvPr id="410" name="textbox 410"/>
            <p:cNvSpPr/>
            <p:nvPr/>
          </p:nvSpPr>
          <p:spPr>
            <a:xfrm>
              <a:off x="679630" y="121855"/>
              <a:ext cx="1732914" cy="1755139"/>
            </a:xfrm>
            <a:prstGeom prst="rect">
              <a:avLst/>
            </a:prstGeom>
          </p:spPr>
          <p:txBody>
            <a:bodyPr vert="horz" wrap="square" lIns="0" tIns="0" rIns="0" bIns="0"/>
            <a:lstStyle/>
            <a:p>
              <a:pPr algn="l" rtl="0" eaLnBrk="0">
                <a:lnSpc>
                  <a:spcPct val="86000"/>
                </a:lnSpc>
              </a:pPr>
              <a:endParaRPr lang="en-US" altLang="en-US" sz="100" dirty="0"/>
            </a:p>
            <a:p>
              <a:pPr algn="r" rtl="0" eaLnBrk="0">
                <a:lnSpc>
                  <a:spcPct val="85000"/>
                </a:lnSpc>
              </a:pPr>
              <a:r>
                <a:rPr sz="1400" kern="0" spc="-4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商业</a:t>
              </a:r>
              <a:endParaRPr lang="en-US" altLang="en-US" sz="1400" dirty="0"/>
            </a:p>
            <a:p>
              <a:pPr algn="l" rtl="0" eaLnBrk="0">
                <a:lnSpc>
                  <a:spcPct val="118000"/>
                </a:lnSpc>
              </a:pPr>
              <a:endParaRPr lang="en-US" altLang="en-US" sz="1000" dirty="0"/>
            </a:p>
            <a:p>
              <a:pPr algn="l" rtl="0" eaLnBrk="0">
                <a:lnSpc>
                  <a:spcPct val="119000"/>
                </a:lnSpc>
              </a:pPr>
              <a:endParaRPr lang="en-US" altLang="en-US" sz="1000" dirty="0"/>
            </a:p>
            <a:p>
              <a:pPr marL="12700" algn="l" rtl="0" eaLnBrk="0">
                <a:lnSpc>
                  <a:spcPct val="85000"/>
                </a:lnSpc>
                <a:spcBef>
                  <a:spcPts val="420"/>
                </a:spcBef>
              </a:pPr>
              <a:r>
                <a:rPr sz="1400" kern="0" spc="4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FPGA</a:t>
              </a:r>
              <a:endParaRPr lang="en-US" altLang="en-US" sz="1400" dirty="0"/>
            </a:p>
            <a:p>
              <a:pPr algn="l" rtl="0" eaLnBrk="0">
                <a:lnSpc>
                  <a:spcPct val="152000"/>
                </a:lnSpc>
              </a:pPr>
              <a:endParaRPr lang="en-US" altLang="en-US" sz="1000" dirty="0"/>
            </a:p>
            <a:p>
              <a:pPr marL="751840" algn="l" rtl="0" eaLnBrk="0">
                <a:lnSpc>
                  <a:spcPct val="85000"/>
                </a:lnSpc>
                <a:spcBef>
                  <a:spcPts val="430"/>
                </a:spcBef>
              </a:pPr>
              <a:r>
                <a:rPr sz="1400"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ASIC</a:t>
              </a:r>
              <a:endParaRPr lang="en-US" altLang="en-US" sz="1400" dirty="0"/>
            </a:p>
            <a:p>
              <a:pPr algn="l" rtl="0" eaLnBrk="0">
                <a:lnSpc>
                  <a:spcPct val="105000"/>
                </a:lnSpc>
              </a:pPr>
              <a:endParaRPr lang="en-US" altLang="en-US" sz="1000" dirty="0"/>
            </a:p>
            <a:p>
              <a:pPr algn="l" rtl="0" eaLnBrk="0">
                <a:lnSpc>
                  <a:spcPct val="105000"/>
                </a:lnSpc>
              </a:pPr>
              <a:endParaRPr lang="en-US" altLang="en-US" sz="1000" dirty="0"/>
            </a:p>
            <a:p>
              <a:pPr algn="l" rtl="0" eaLnBrk="0">
                <a:lnSpc>
                  <a:spcPct val="116000"/>
                </a:lnSpc>
              </a:pPr>
              <a:endParaRPr lang="en-US" altLang="en-US" sz="200" dirty="0"/>
            </a:p>
            <a:p>
              <a:pPr marL="313690" algn="l" rtl="0" eaLnBrk="0">
                <a:lnSpc>
                  <a:spcPct val="94000"/>
                </a:lnSpc>
                <a:spcBef>
                  <a:spcPts val="0"/>
                </a:spcBef>
              </a:pPr>
              <a:r>
                <a:rPr sz="900" kern="0" spc="70" dirty="0">
                  <a:ln w="3614"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容量</a:t>
              </a:r>
              <a:endParaRPr lang="en-US" altLang="en-US" sz="900" dirty="0"/>
            </a:p>
          </p:txBody>
        </p:sp>
      </p:grpSp>
      <p:sp>
        <p:nvSpPr>
          <p:cNvPr id="412" name="textbox 412"/>
          <p:cNvSpPr/>
          <p:nvPr/>
        </p:nvSpPr>
        <p:spPr>
          <a:xfrm>
            <a:off x="323926" y="175076"/>
            <a:ext cx="11567159" cy="36957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ASIC</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与</a:t>
            </a: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FPGA</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49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功能与市场定位不同</a:t>
            </a:r>
            <a:r>
              <a:rPr sz="2100" kern="0" spc="-37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4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竞争关系不明显</a:t>
            </a:r>
            <a:r>
              <a:rPr sz="2100" kern="0" spc="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sp>
        <p:nvSpPr>
          <p:cNvPr id="416" name="textbox 416"/>
          <p:cNvSpPr/>
          <p:nvPr/>
        </p:nvSpPr>
        <p:spPr>
          <a:xfrm>
            <a:off x="1262363" y="4168003"/>
            <a:ext cx="3447415" cy="25209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780"/>
              </a:lnSpc>
            </a:pP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ASIC</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&amp;</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FPGA</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技术与商业化对比</a:t>
            </a:r>
            <a:endParaRPr lang="en-US" altLang="en-US" sz="1400" dirty="0"/>
          </a:p>
        </p:txBody>
      </p:sp>
      <p:sp>
        <p:nvSpPr>
          <p:cNvPr id="418" name="textbox 418"/>
          <p:cNvSpPr/>
          <p:nvPr/>
        </p:nvSpPr>
        <p:spPr>
          <a:xfrm>
            <a:off x="7764980" y="1497879"/>
            <a:ext cx="2675254" cy="252095"/>
          </a:xfrm>
          <a:prstGeom prst="rect">
            <a:avLst/>
          </a:prstGeom>
        </p:spPr>
        <p:txBody>
          <a:bodyPr vert="horz" wrap="square" lIns="0" tIns="0" rIns="0" bIns="0"/>
          <a:lstStyle/>
          <a:p>
            <a:pPr algn="l" rtl="0" eaLnBrk="0">
              <a:lnSpc>
                <a:spcPct val="83000"/>
              </a:lnSpc>
            </a:pPr>
            <a:endParaRPr lang="en-US" altLang="en-US" sz="100" dirty="0"/>
          </a:p>
          <a:p>
            <a:pPr marL="12700" algn="ctr" rtl="0" eaLnBrk="0">
              <a:lnSpc>
                <a:spcPts val="1780"/>
              </a:lnSpc>
            </a:pPr>
            <a:r>
              <a:rPr lang="en-US"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ASIC</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&amp;</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FPGA</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总体对比</a:t>
            </a:r>
            <a:endParaRPr lang="en-US" altLang="en-US" sz="1400" dirty="0"/>
          </a:p>
        </p:txBody>
      </p:sp>
      <p:sp>
        <p:nvSpPr>
          <p:cNvPr id="420" name="textbox 420"/>
          <p:cNvSpPr/>
          <p:nvPr/>
        </p:nvSpPr>
        <p:spPr>
          <a:xfrm>
            <a:off x="311781" y="6614762"/>
            <a:ext cx="1476375" cy="15493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5"/>
              </a:lnSpc>
            </a:pPr>
            <a:r>
              <a:rPr sz="800" i="1"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来源：公开资料，</a:t>
            </a: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整理</a:t>
            </a:r>
            <a:endParaRPr lang="en-US" altLang="en-US" sz="800" dirty="0"/>
          </a:p>
        </p:txBody>
      </p:sp>
      <p:sp>
        <p:nvSpPr>
          <p:cNvPr id="422" name="textbox 422"/>
          <p:cNvSpPr/>
          <p:nvPr/>
        </p:nvSpPr>
        <p:spPr>
          <a:xfrm>
            <a:off x="488382" y="4878336"/>
            <a:ext cx="178435" cy="1045844"/>
          </a:xfrm>
          <a:prstGeom prst="rect">
            <a:avLst/>
          </a:prstGeom>
        </p:spPr>
        <p:txBody>
          <a:bodyPr vert="eaVert" wrap="square" lIns="0" tIns="0" rIns="0" bIns="0"/>
          <a:lstStyle/>
          <a:p>
            <a:pPr algn="l" rtl="0" eaLnBrk="0">
              <a:lnSpc>
                <a:spcPct val="82000"/>
              </a:lnSpc>
            </a:pPr>
            <a:endParaRPr lang="en-US" altLang="en-US" sz="100" dirty="0"/>
          </a:p>
          <a:p>
            <a:pPr marL="12700" algn="l" rtl="0" eaLnBrk="0">
              <a:lnSpc>
                <a:spcPts val="1200"/>
              </a:lnSpc>
            </a:pPr>
            <a:r>
              <a:rPr sz="900" kern="0" spc="100" dirty="0">
                <a:ln w="3614"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灵活性与部署能力</a:t>
            </a:r>
            <a:endParaRPr lang="en-US" altLang="en-US" sz="900" dirty="0"/>
          </a:p>
        </p:txBody>
      </p:sp>
      <p:sp>
        <p:nvSpPr>
          <p:cNvPr id="424" name="textbox 424"/>
          <p:cNvSpPr/>
          <p:nvPr/>
        </p:nvSpPr>
        <p:spPr>
          <a:xfrm>
            <a:off x="506145" y="1695297"/>
            <a:ext cx="631825" cy="184150"/>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86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价格走势</a:t>
            </a:r>
            <a:endParaRPr lang="en-US" altLang="en-US" sz="1200" dirty="0"/>
          </a:p>
        </p:txBody>
      </p:sp>
      <p:sp>
        <p:nvSpPr>
          <p:cNvPr id="426" name="textbox 426"/>
          <p:cNvSpPr/>
          <p:nvPr/>
        </p:nvSpPr>
        <p:spPr>
          <a:xfrm>
            <a:off x="3159509" y="5216525"/>
            <a:ext cx="178435" cy="279400"/>
          </a:xfrm>
          <a:prstGeom prst="rect">
            <a:avLst/>
          </a:prstGeom>
        </p:spPr>
        <p:txBody>
          <a:bodyPr vert="eaVert" wrap="square" lIns="0" tIns="0" rIns="0" bIns="0"/>
          <a:lstStyle/>
          <a:p>
            <a:pPr algn="l" rtl="0" eaLnBrk="0">
              <a:lnSpc>
                <a:spcPct val="82000"/>
              </a:lnSpc>
            </a:pPr>
            <a:endParaRPr lang="en-US" altLang="en-US" sz="100" dirty="0"/>
          </a:p>
          <a:p>
            <a:pPr marL="12700" algn="l" rtl="0" eaLnBrk="0">
              <a:lnSpc>
                <a:spcPts val="1200"/>
              </a:lnSpc>
            </a:pPr>
            <a:r>
              <a:rPr sz="900" kern="0" spc="90" dirty="0">
                <a:ln w="3614"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价格</a:t>
            </a:r>
            <a:endParaRPr lang="en-US" altLang="en-US" sz="900" dirty="0"/>
          </a:p>
        </p:txBody>
      </p:sp>
      <p:sp>
        <p:nvSpPr>
          <p:cNvPr id="428" name="textbox 428"/>
          <p:cNvSpPr/>
          <p:nvPr/>
        </p:nvSpPr>
        <p:spPr>
          <a:xfrm>
            <a:off x="11713616" y="6595490"/>
            <a:ext cx="200025" cy="177164"/>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18</a:t>
            </a:r>
            <a:endParaRPr lang="en-US" alt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 name="picture 430"/>
          <p:cNvPicPr>
            <a:picLocks noChangeAspect="1"/>
          </p:cNvPicPr>
          <p:nvPr/>
        </p:nvPicPr>
        <p:blipFill>
          <a:blip r:embed="rId1"/>
          <a:stretch>
            <a:fillRect/>
          </a:stretch>
        </p:blipFill>
        <p:spPr>
          <a:xfrm rot="21600000">
            <a:off x="354964" y="4177029"/>
            <a:ext cx="5468619" cy="2348864"/>
          </a:xfrm>
          <a:prstGeom prst="rect">
            <a:avLst/>
          </a:prstGeom>
        </p:spPr>
      </p:pic>
      <p:sp>
        <p:nvSpPr>
          <p:cNvPr id="432" name="textbox 432"/>
          <p:cNvSpPr/>
          <p:nvPr/>
        </p:nvSpPr>
        <p:spPr>
          <a:xfrm>
            <a:off x="382018" y="778574"/>
            <a:ext cx="11289665" cy="88138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1000"/>
              </a:lnSpc>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在手机</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、可穿戴设备等端设备中，很少有独立的芯片，AI加速将由</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SoC</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上的一个IP实现。</a:t>
            </a:r>
            <a:endParaRPr lang="en-US" altLang="en-US" sz="1400" dirty="0"/>
          </a:p>
          <a:p>
            <a:pPr marL="12700" algn="l" rtl="0" eaLnBrk="0">
              <a:lnSpc>
                <a:spcPts val="1710"/>
              </a:lnSpc>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SoC</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System</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on</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chip</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，片上系统）作为</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ASIC</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设计方法学</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中的新技术，始于20世纪90年代中期，是以嵌入式系统为核心，</a:t>
            </a:r>
            <a:r>
              <a:rPr sz="1400" kern="0" spc="-3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以IP复用技术为基</a:t>
            </a:r>
            <a:endParaRPr lang="en-US" altLang="en-US" sz="1400" dirty="0"/>
          </a:p>
          <a:p>
            <a:pPr marL="12700" indent="275590" algn="l" rtl="0" eaLnBrk="0">
              <a:lnSpc>
                <a:spcPct val="103000"/>
              </a:lnSpc>
              <a:spcBef>
                <a:spcPts val="3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础，集软</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、硬件于一体的</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集成芯片</a:t>
            </a:r>
            <a:r>
              <a:rPr sz="1400" kern="0" spc="-2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。在一个芯片上实现信号的传输</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、存</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储</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、处理和I/O等功能，包含嵌入软件及整个系统的全部内容</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Wingdings" panose="05000000000000000000"/>
                <a:ea typeface="Wingdings" panose="05000000000000000000"/>
                <a:cs typeface="Wingdings" panose="05000000000000000000"/>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由于高集成效能，SoC已经成为微电子芯</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片发展的必然趋势。</a:t>
            </a:r>
            <a:endParaRPr lang="en-US" altLang="en-US" sz="1400" dirty="0"/>
          </a:p>
        </p:txBody>
      </p:sp>
      <p:sp>
        <p:nvSpPr>
          <p:cNvPr id="434" name="rect"/>
          <p:cNvSpPr/>
          <p:nvPr/>
        </p:nvSpPr>
        <p:spPr>
          <a:xfrm>
            <a:off x="1839467" y="4043171"/>
            <a:ext cx="2260091" cy="217932"/>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436" name="path"/>
          <p:cNvSpPr/>
          <p:nvPr/>
        </p:nvSpPr>
        <p:spPr>
          <a:xfrm>
            <a:off x="574548" y="5193791"/>
            <a:ext cx="4885944" cy="463296"/>
          </a:xfrm>
          <a:custGeom>
            <a:avLst/>
            <a:gdLst/>
            <a:ahLst/>
            <a:cxnLst/>
            <a:rect l="0" t="0" r="0" b="0"/>
            <a:pathLst>
              <a:path w="7694" h="729">
                <a:moveTo>
                  <a:pt x="0" y="364"/>
                </a:moveTo>
                <a:lnTo>
                  <a:pt x="364" y="0"/>
                </a:lnTo>
                <a:lnTo>
                  <a:pt x="364" y="182"/>
                </a:lnTo>
                <a:lnTo>
                  <a:pt x="7327" y="182"/>
                </a:lnTo>
                <a:lnTo>
                  <a:pt x="7327" y="0"/>
                </a:lnTo>
                <a:lnTo>
                  <a:pt x="7694" y="364"/>
                </a:lnTo>
                <a:lnTo>
                  <a:pt x="7327" y="729"/>
                </a:lnTo>
                <a:lnTo>
                  <a:pt x="7327" y="547"/>
                </a:lnTo>
                <a:lnTo>
                  <a:pt x="364" y="547"/>
                </a:lnTo>
                <a:lnTo>
                  <a:pt x="364" y="729"/>
                </a:lnTo>
                <a:lnTo>
                  <a:pt x="0" y="364"/>
                </a:lnTo>
              </a:path>
            </a:pathLst>
          </a:custGeom>
          <a:solidFill>
            <a:srgbClr val="23C5C5">
              <a:alpha val="100000"/>
            </a:srgbClr>
          </a:solidFill>
          <a:ln cap="flat">
            <a:noFill/>
            <a:prstDash val="solid"/>
            <a:miter lim="0"/>
          </a:ln>
        </p:spPr>
        <p:txBody>
          <a:bodyPr rtlCol="0"/>
          <a:lstStyle/>
          <a:p>
            <a:pPr algn="ctr"/>
            <a:endParaRPr lang="zh-CN" altLang="en-US"/>
          </a:p>
        </p:txBody>
      </p:sp>
      <p:pic>
        <p:nvPicPr>
          <p:cNvPr id="438" name="picture 438"/>
          <p:cNvPicPr>
            <a:picLocks noChangeAspect="1"/>
          </p:cNvPicPr>
          <p:nvPr/>
        </p:nvPicPr>
        <p:blipFill>
          <a:blip r:embed="rId2"/>
          <a:stretch>
            <a:fillRect/>
          </a:stretch>
        </p:blipFill>
        <p:spPr>
          <a:xfrm rot="21600000">
            <a:off x="3229355" y="4477511"/>
            <a:ext cx="1539239" cy="883792"/>
          </a:xfrm>
          <a:prstGeom prst="rect">
            <a:avLst/>
          </a:prstGeom>
        </p:spPr>
      </p:pic>
      <p:sp>
        <p:nvSpPr>
          <p:cNvPr id="440" name="rect"/>
          <p:cNvSpPr/>
          <p:nvPr/>
        </p:nvSpPr>
        <p:spPr>
          <a:xfrm>
            <a:off x="1071372" y="5739383"/>
            <a:ext cx="1539239" cy="588264"/>
          </a:xfrm>
          <a:prstGeom prst="rect">
            <a:avLst/>
          </a:prstGeom>
          <a:solidFill>
            <a:srgbClr val="23C5C5">
              <a:alpha val="100000"/>
            </a:srgbClr>
          </a:solidFill>
          <a:ln cap="flat">
            <a:noFill/>
            <a:prstDash val="solid"/>
            <a:miter lim="0"/>
          </a:ln>
        </p:spPr>
        <p:txBody>
          <a:bodyPr rtlCol="0"/>
          <a:lstStyle/>
          <a:p>
            <a:pPr algn="ctr"/>
            <a:endParaRPr lang="zh-CN" altLang="en-US"/>
          </a:p>
        </p:txBody>
      </p:sp>
      <p:sp>
        <p:nvSpPr>
          <p:cNvPr id="442" name="rect"/>
          <p:cNvSpPr/>
          <p:nvPr/>
        </p:nvSpPr>
        <p:spPr>
          <a:xfrm>
            <a:off x="3229355" y="5739383"/>
            <a:ext cx="1539239" cy="588264"/>
          </a:xfrm>
          <a:prstGeom prst="rect">
            <a:avLst/>
          </a:prstGeom>
          <a:solidFill>
            <a:srgbClr val="23C5C5">
              <a:alpha val="100000"/>
            </a:srgbClr>
          </a:solidFill>
          <a:ln cap="flat">
            <a:noFill/>
            <a:prstDash val="solid"/>
            <a:miter lim="0"/>
          </a:ln>
        </p:spPr>
        <p:txBody>
          <a:bodyPr rtlCol="0"/>
          <a:lstStyle/>
          <a:p>
            <a:pPr algn="ctr"/>
            <a:endParaRPr lang="zh-CN" altLang="en-US"/>
          </a:p>
        </p:txBody>
      </p:sp>
      <p:sp>
        <p:nvSpPr>
          <p:cNvPr id="444" name="textbox 444"/>
          <p:cNvSpPr/>
          <p:nvPr/>
        </p:nvSpPr>
        <p:spPr>
          <a:xfrm>
            <a:off x="1058672" y="4086062"/>
            <a:ext cx="3723004" cy="2036445"/>
          </a:xfrm>
          <a:prstGeom prst="rect">
            <a:avLst/>
          </a:prstGeom>
        </p:spPr>
        <p:txBody>
          <a:bodyPr vert="horz" wrap="square" lIns="0" tIns="0" rIns="0" bIns="0"/>
          <a:lstStyle/>
          <a:p>
            <a:pPr algn="l" rtl="0" eaLnBrk="0">
              <a:lnSpc>
                <a:spcPct val="89000"/>
              </a:lnSpc>
            </a:pPr>
            <a:endParaRPr lang="en-US" altLang="en-US" sz="100" dirty="0"/>
          </a:p>
          <a:p>
            <a:pPr marL="934720" algn="l" rtl="0" eaLnBrk="0">
              <a:lnSpc>
                <a:spcPct val="87000"/>
              </a:lnSpc>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SoC</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整体架构</a:t>
            </a:r>
            <a:endParaRPr lang="en-US" altLang="en-US" sz="1400" dirty="0"/>
          </a:p>
          <a:p>
            <a:pPr algn="l" rtl="0" eaLnBrk="0">
              <a:lnSpc>
                <a:spcPct val="112000"/>
              </a:lnSpc>
            </a:pPr>
            <a:endParaRPr lang="en-US" altLang="en-US" sz="1000" dirty="0"/>
          </a:p>
          <a:p>
            <a:pPr marL="2609215" algn="l" rtl="0" eaLnBrk="0">
              <a:lnSpc>
                <a:spcPct val="86000"/>
              </a:lnSpc>
              <a:spcBef>
                <a:spcPts val="370"/>
              </a:spcBef>
            </a:pPr>
            <a:r>
              <a:rPr sz="1200" kern="0" spc="-10" dirty="0">
                <a:ln w="4358"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外部存储器</a:t>
            </a:r>
            <a:endParaRPr lang="en-US" altLang="en-US" sz="1200" dirty="0"/>
          </a:p>
          <a:p>
            <a:pPr marL="2761615" algn="l" rtl="0" eaLnBrk="0">
              <a:lnSpc>
                <a:spcPct val="87000"/>
              </a:lnSpc>
              <a:spcBef>
                <a:spcPts val="195"/>
              </a:spcBef>
            </a:pPr>
            <a:r>
              <a:rPr sz="1200" kern="0" spc="-20" dirty="0">
                <a:ln w="4358"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控制器</a:t>
            </a:r>
            <a:endParaRPr lang="en-US" altLang="en-US" sz="1200" dirty="0"/>
          </a:p>
          <a:p>
            <a:pPr marL="2855595" algn="l" rtl="0" eaLnBrk="0">
              <a:lnSpc>
                <a:spcPct val="82000"/>
              </a:lnSpc>
              <a:spcBef>
                <a:spcPts val="330"/>
              </a:spcBef>
            </a:pPr>
            <a:r>
              <a:rPr sz="1200" kern="0" spc="-10" dirty="0">
                <a:ln w="4358"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EMI</a:t>
            </a:r>
            <a:endParaRPr lang="en-US" altLang="en-US" sz="1200" dirty="0"/>
          </a:p>
          <a:p>
            <a:pPr algn="l" rtl="0" eaLnBrk="0">
              <a:lnSpc>
                <a:spcPct val="167000"/>
              </a:lnSpc>
            </a:pPr>
            <a:endParaRPr lang="en-US" altLang="en-US" sz="1000" dirty="0"/>
          </a:p>
          <a:p>
            <a:pPr marL="1724025" algn="l" rtl="0" eaLnBrk="0">
              <a:lnSpc>
                <a:spcPct val="67000"/>
              </a:lnSpc>
              <a:spcBef>
                <a:spcPts val="430"/>
              </a:spcBef>
            </a:pPr>
            <a:r>
              <a:rPr sz="1400"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BUS</a:t>
            </a:r>
            <a:endParaRPr lang="en-US" altLang="en-US" sz="1400" dirty="0"/>
          </a:p>
          <a:p>
            <a:pPr algn="l" rtl="0" eaLnBrk="0">
              <a:lnSpc>
                <a:spcPct val="136000"/>
              </a:lnSpc>
            </a:pPr>
            <a:endParaRPr lang="en-US" altLang="en-US" sz="1000" dirty="0"/>
          </a:p>
          <a:p>
            <a:pPr algn="l" rtl="0" eaLnBrk="0">
              <a:lnSpc>
                <a:spcPct val="136000"/>
              </a:lnSpc>
            </a:pPr>
            <a:endParaRPr lang="en-US" altLang="en-US" sz="1000" dirty="0"/>
          </a:p>
          <a:p>
            <a:pPr algn="l" rtl="0" eaLnBrk="0">
              <a:lnSpc>
                <a:spcPct val="100000"/>
              </a:lnSpc>
            </a:pPr>
            <a:endParaRPr lang="en-US" altLang="en-US" sz="300" dirty="0"/>
          </a:p>
          <a:p>
            <a:pPr marL="12700" algn="l" rtl="0" eaLnBrk="0">
              <a:lnSpc>
                <a:spcPct val="88000"/>
              </a:lnSpc>
              <a:spcBef>
                <a:spcPts val="5"/>
              </a:spcBef>
              <a:tabLst>
                <a:tab pos="295275" algn="l"/>
              </a:tabLst>
            </a:pPr>
            <a:r>
              <a:rPr sz="12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200" kern="0" spc="-10" dirty="0">
                <a:ln w="4358"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系统控制模块</a:t>
            </a:r>
            <a:r>
              <a:rPr sz="1200"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200" kern="0" spc="-10" dirty="0">
                <a:ln w="4358"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各种接口</a:t>
            </a:r>
            <a:r>
              <a:rPr sz="12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endParaRPr lang="en-US" altLang="en-US" sz="1200" dirty="0"/>
          </a:p>
        </p:txBody>
      </p:sp>
      <p:graphicFrame>
        <p:nvGraphicFramePr>
          <p:cNvPr id="446" name="table 446"/>
          <p:cNvGraphicFramePr>
            <a:graphicFrameLocks noGrp="1"/>
          </p:cNvGraphicFramePr>
          <p:nvPr/>
        </p:nvGraphicFramePr>
        <p:xfrm>
          <a:off x="5899150" y="4122854"/>
          <a:ext cx="2815590" cy="2397125"/>
        </p:xfrm>
        <a:graphic>
          <a:graphicData uri="http://schemas.openxmlformats.org/drawingml/2006/table">
            <a:tbl>
              <a:tblPr/>
              <a:tblGrid>
                <a:gridCol w="2815590"/>
              </a:tblGrid>
              <a:tr h="2390775">
                <a:tc>
                  <a:txBody>
                    <a:bodyPr/>
                    <a:lstStyle/>
                    <a:p>
                      <a:pPr algn="l" rtl="0" eaLnBrk="0">
                        <a:lnSpc>
                          <a:spcPct val="11000"/>
                        </a:lnSpc>
                      </a:pPr>
                      <a:endParaRPr lang="en-US" altLang="en-US" sz="100" dirty="0"/>
                    </a:p>
                    <a:p>
                      <a:pPr marL="521335" algn="l" rtl="0" eaLnBrk="0">
                        <a:lnSpc>
                          <a:spcPct val="87000"/>
                        </a:lnSpc>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SoC</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的优势</a:t>
                      </a:r>
                      <a:endParaRPr lang="en-US" altLang="en-US" sz="1400" dirty="0"/>
                    </a:p>
                    <a:p>
                      <a:pPr marL="389890" indent="-279400" algn="l" rtl="0" eaLnBrk="0">
                        <a:lnSpc>
                          <a:spcPct val="99000"/>
                        </a:lnSpc>
                        <a:spcBef>
                          <a:spcPts val="1180"/>
                        </a:spcBef>
                      </a:pPr>
                      <a:r>
                        <a:rPr sz="1200" kern="0" spc="-80" dirty="0">
                          <a:solidFill>
                            <a:srgbClr val="23C5C5">
                              <a:alpha val="100000"/>
                            </a:srgbClr>
                          </a:solidFill>
                          <a:latin typeface="Wingdings" panose="05000000000000000000"/>
                          <a:ea typeface="Wingdings" panose="05000000000000000000"/>
                          <a:cs typeface="Wingdings" panose="05000000000000000000"/>
                        </a:rPr>
                        <a:t>.</a:t>
                      </a:r>
                      <a:r>
                        <a:rPr sz="1200" kern="0" spc="620" dirty="0">
                          <a:solidFill>
                            <a:srgbClr val="23C5C5">
                              <a:alpha val="100000"/>
                            </a:srgbClr>
                          </a:solidFill>
                          <a:latin typeface="Wingdings" panose="05000000000000000000"/>
                          <a:ea typeface="Wingdings" panose="05000000000000000000"/>
                          <a:cs typeface="Wingdings" panose="05000000000000000000"/>
                        </a:rPr>
                        <a:t> </a:t>
                      </a:r>
                      <a:r>
                        <a:rPr sz="1200" kern="0" spc="-80" dirty="0">
                          <a:ln w="4358"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降低耗电量</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：SoC多采用内部讯</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号的传输</a:t>
                      </a:r>
                      <a:r>
                        <a:rPr sz="12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，大幅降低功耗</a:t>
                      </a:r>
                      <a:r>
                        <a:rPr sz="12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387985" indent="-277495" algn="l" rtl="0" eaLnBrk="0">
                        <a:lnSpc>
                          <a:spcPct val="96000"/>
                        </a:lnSpc>
                        <a:spcBef>
                          <a:spcPts val="30"/>
                        </a:spcBef>
                      </a:pPr>
                      <a:r>
                        <a:rPr sz="1200" kern="0" spc="-60" dirty="0">
                          <a:solidFill>
                            <a:srgbClr val="23C5C5">
                              <a:alpha val="100000"/>
                            </a:srgbClr>
                          </a:solidFill>
                          <a:latin typeface="Wingdings" panose="05000000000000000000"/>
                          <a:ea typeface="Wingdings" panose="05000000000000000000"/>
                          <a:cs typeface="Wingdings" panose="05000000000000000000"/>
                        </a:rPr>
                        <a:t>.</a:t>
                      </a:r>
                      <a:r>
                        <a:rPr sz="1200" kern="0" spc="610" dirty="0">
                          <a:solidFill>
                            <a:srgbClr val="23C5C5">
                              <a:alpha val="100000"/>
                            </a:srgbClr>
                          </a:solidFill>
                          <a:latin typeface="Wingdings" panose="05000000000000000000"/>
                          <a:ea typeface="Wingdings" panose="05000000000000000000"/>
                          <a:cs typeface="Wingdings" panose="05000000000000000000"/>
                        </a:rPr>
                        <a:t> </a:t>
                      </a:r>
                      <a:r>
                        <a:rPr sz="1200" kern="0" spc="-60" dirty="0">
                          <a:ln w="4358"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减少体积</a:t>
                      </a:r>
                      <a:r>
                        <a:rPr sz="12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：数颗IC整合为SoC,有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效缩小电路板上占用的面积</a:t>
                      </a:r>
                      <a:r>
                        <a:rPr sz="12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392430" indent="-281940" algn="l" rtl="0" eaLnBrk="0">
                        <a:lnSpc>
                          <a:spcPct val="99000"/>
                        </a:lnSpc>
                        <a:spcBef>
                          <a:spcPts val="115"/>
                        </a:spcBef>
                      </a:pPr>
                      <a:r>
                        <a:rPr sz="1200" kern="0" spc="-90" dirty="0">
                          <a:solidFill>
                            <a:srgbClr val="23C5C5">
                              <a:alpha val="100000"/>
                            </a:srgbClr>
                          </a:solidFill>
                          <a:latin typeface="Wingdings" panose="05000000000000000000"/>
                          <a:ea typeface="Wingdings" panose="05000000000000000000"/>
                          <a:cs typeface="Wingdings" panose="05000000000000000000"/>
                        </a:rPr>
                        <a:t>.</a:t>
                      </a:r>
                      <a:r>
                        <a:rPr sz="1200" kern="0" spc="580" dirty="0">
                          <a:solidFill>
                            <a:srgbClr val="23C5C5">
                              <a:alpha val="100000"/>
                            </a:srgbClr>
                          </a:solidFill>
                          <a:latin typeface="Wingdings" panose="05000000000000000000"/>
                          <a:ea typeface="Wingdings" panose="05000000000000000000"/>
                          <a:cs typeface="Wingdings" panose="05000000000000000000"/>
                        </a:rPr>
                        <a:t> </a:t>
                      </a:r>
                      <a:r>
                        <a:rPr sz="1200" kern="0" spc="-90" dirty="0">
                          <a:ln w="4358"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丰富系统功能</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：可整合更多的功</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能元件和组件</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，丰富系</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统功能</a:t>
                      </a:r>
                      <a:r>
                        <a:rPr sz="12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387985" indent="-277495" algn="l" rtl="0" eaLnBrk="0">
                        <a:lnSpc>
                          <a:spcPct val="99000"/>
                        </a:lnSpc>
                        <a:spcBef>
                          <a:spcPts val="30"/>
                        </a:spcBef>
                      </a:pPr>
                      <a:r>
                        <a:rPr sz="1200" kern="0" spc="-100" dirty="0">
                          <a:solidFill>
                            <a:srgbClr val="23C5C5">
                              <a:alpha val="100000"/>
                            </a:srgbClr>
                          </a:solidFill>
                          <a:latin typeface="Wingdings" panose="05000000000000000000"/>
                          <a:ea typeface="Wingdings" panose="05000000000000000000"/>
                          <a:cs typeface="Wingdings" panose="05000000000000000000"/>
                        </a:rPr>
                        <a:t>.</a:t>
                      </a:r>
                      <a:r>
                        <a:rPr sz="1200" kern="0" spc="570" dirty="0">
                          <a:solidFill>
                            <a:srgbClr val="23C5C5">
                              <a:alpha val="100000"/>
                            </a:srgbClr>
                          </a:solidFill>
                          <a:latin typeface="Wingdings" panose="05000000000000000000"/>
                          <a:ea typeface="Wingdings" panose="05000000000000000000"/>
                          <a:cs typeface="Wingdings" panose="05000000000000000000"/>
                        </a:rPr>
                        <a:t> </a:t>
                      </a:r>
                      <a:r>
                        <a:rPr sz="1200" kern="0" spc="-100" dirty="0">
                          <a:ln w="4358"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提高速度</a:t>
                      </a:r>
                      <a:r>
                        <a:rPr sz="12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内部信号传输距离缩</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短，信号传输效率提升</a:t>
                      </a:r>
                      <a:r>
                        <a:rPr sz="12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386715" indent="-276225" algn="l" rtl="0" eaLnBrk="0">
                        <a:lnSpc>
                          <a:spcPct val="99000"/>
                        </a:lnSpc>
                        <a:spcBef>
                          <a:spcPts val="30"/>
                        </a:spcBef>
                      </a:pPr>
                      <a:r>
                        <a:rPr sz="1200" kern="0" spc="-80" dirty="0">
                          <a:solidFill>
                            <a:srgbClr val="23C5C5">
                              <a:alpha val="100000"/>
                            </a:srgbClr>
                          </a:solidFill>
                          <a:latin typeface="Wingdings" panose="05000000000000000000"/>
                          <a:ea typeface="Wingdings" panose="05000000000000000000"/>
                          <a:cs typeface="Wingdings" panose="05000000000000000000"/>
                        </a:rPr>
                        <a:t>.</a:t>
                      </a:r>
                      <a:r>
                        <a:rPr sz="1200" kern="0" spc="550" dirty="0">
                          <a:solidFill>
                            <a:srgbClr val="23C5C5">
                              <a:alpha val="100000"/>
                            </a:srgbClr>
                          </a:solidFill>
                          <a:latin typeface="Wingdings" panose="05000000000000000000"/>
                          <a:ea typeface="Wingdings" panose="05000000000000000000"/>
                          <a:cs typeface="Wingdings" panose="05000000000000000000"/>
                        </a:rPr>
                        <a:t> </a:t>
                      </a:r>
                      <a:r>
                        <a:rPr sz="1200" kern="0" spc="-80" dirty="0">
                          <a:ln w="4358"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节省成本</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IP复</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用，有效减少研发</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成本</a:t>
                      </a:r>
                      <a:r>
                        <a:rPr sz="12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，降低研发时间</a:t>
                      </a:r>
                      <a:r>
                        <a:rPr sz="1200" kern="0" spc="-2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txBody>
                  <a:tcPr marL="0" marR="0" marT="0" marB="0" vert="horz">
                    <a:lnL w="6350" cap="flat" cmpd="sng" algn="ctr">
                      <a:solidFill>
                        <a:srgbClr val="23C5C5"/>
                      </a:solidFill>
                      <a:prstDash val="solid"/>
                      <a:round/>
                      <a:headEnd type="none" w="med" len="med"/>
                      <a:tailEnd type="none" w="med" len="med"/>
                    </a:lnL>
                    <a:lnR w="6350" cap="flat" cmpd="sng" algn="ctr">
                      <a:solidFill>
                        <a:srgbClr val="23C5C5"/>
                      </a:solidFill>
                      <a:prstDash val="solid"/>
                      <a:round/>
                      <a:headEnd type="none" w="med" len="med"/>
                      <a:tailEnd type="none" w="med" len="med"/>
                    </a:lnR>
                    <a:lnT w="6350" cap="flat" cmpd="sng" algn="ctr">
                      <a:solidFill>
                        <a:srgbClr val="23C5C5"/>
                      </a:solidFill>
                      <a:prstDash val="solid"/>
                      <a:round/>
                      <a:headEnd type="none" w="med" len="med"/>
                      <a:tailEnd type="none" w="med" len="med"/>
                    </a:lnT>
                    <a:lnB w="6350" cap="flat" cmpd="sng" algn="ctr">
                      <a:solidFill>
                        <a:srgbClr val="23C5C5"/>
                      </a:solidFill>
                      <a:prstDash val="solid"/>
                      <a:round/>
                      <a:headEnd type="none" w="med" len="med"/>
                      <a:tailEnd type="none" w="med" len="med"/>
                    </a:lnB>
                  </a:tcPr>
                </a:tc>
              </a:tr>
            </a:tbl>
          </a:graphicData>
        </a:graphic>
      </p:graphicFrame>
      <p:sp>
        <p:nvSpPr>
          <p:cNvPr id="448" name="textbox 448"/>
          <p:cNvSpPr/>
          <p:nvPr/>
        </p:nvSpPr>
        <p:spPr>
          <a:xfrm>
            <a:off x="9078696" y="4086062"/>
            <a:ext cx="2479039" cy="2321560"/>
          </a:xfrm>
          <a:prstGeom prst="rect">
            <a:avLst/>
          </a:prstGeom>
        </p:spPr>
        <p:txBody>
          <a:bodyPr vert="horz" wrap="square" lIns="0" tIns="0" rIns="0" bIns="0"/>
          <a:lstStyle/>
          <a:p>
            <a:pPr algn="l" rtl="0" eaLnBrk="0">
              <a:lnSpc>
                <a:spcPct val="82000"/>
              </a:lnSpc>
            </a:pPr>
            <a:endParaRPr lang="en-US" altLang="en-US" sz="100" dirty="0"/>
          </a:p>
          <a:p>
            <a:pPr algn="r" rtl="0" eaLnBrk="0">
              <a:lnSpc>
                <a:spcPct val="88000"/>
              </a:lnSpc>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SoC</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产业发展趋势</a:t>
            </a:r>
            <a:endParaRPr lang="en-US" altLang="en-US" sz="1400" dirty="0"/>
          </a:p>
          <a:p>
            <a:pPr marL="291465" indent="-278765" algn="l" rtl="0" eaLnBrk="0">
              <a:lnSpc>
                <a:spcPct val="98000"/>
              </a:lnSpc>
              <a:spcBef>
                <a:spcPts val="855"/>
              </a:spcBef>
            </a:pPr>
            <a:r>
              <a:rPr sz="1200" kern="0" spc="-90" dirty="0">
                <a:solidFill>
                  <a:srgbClr val="23C5C5">
                    <a:alpha val="100000"/>
                  </a:srgbClr>
                </a:solidFill>
                <a:latin typeface="Wingdings" panose="05000000000000000000"/>
                <a:ea typeface="Wingdings" panose="05000000000000000000"/>
                <a:cs typeface="Wingdings" panose="05000000000000000000"/>
              </a:rPr>
              <a:t>.</a:t>
            </a:r>
            <a:r>
              <a:rPr sz="1200" kern="0" spc="570" dirty="0">
                <a:solidFill>
                  <a:srgbClr val="23C5C5">
                    <a:alpha val="100000"/>
                  </a:srgbClr>
                </a:solidFill>
                <a:latin typeface="Wingdings" panose="05000000000000000000"/>
                <a:ea typeface="Wingdings" panose="05000000000000000000"/>
                <a:cs typeface="Wingdings" panose="05000000000000000000"/>
              </a:rPr>
              <a:t> </a:t>
            </a:r>
            <a:r>
              <a:rPr sz="1200" kern="0" spc="-90" dirty="0">
                <a:ln w="4358"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平台化设计</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：有效提高设计生产</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力从而应对由应用面导致的市场</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区隔的细化</a:t>
            </a:r>
            <a:r>
              <a:rPr sz="1200" kern="0" spc="-2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290195" indent="-278130" algn="l" rtl="0" eaLnBrk="0">
              <a:lnSpc>
                <a:spcPct val="100000"/>
              </a:lnSpc>
              <a:spcBef>
                <a:spcPts val="75"/>
              </a:spcBef>
            </a:pPr>
            <a:r>
              <a:rPr sz="1200" kern="0" spc="-90" dirty="0">
                <a:solidFill>
                  <a:srgbClr val="23C5C5">
                    <a:alpha val="100000"/>
                  </a:srgbClr>
                </a:solidFill>
                <a:latin typeface="Wingdings" panose="05000000000000000000"/>
                <a:ea typeface="Wingdings" panose="05000000000000000000"/>
                <a:cs typeface="Wingdings" panose="05000000000000000000"/>
              </a:rPr>
              <a:t>.</a:t>
            </a:r>
            <a:r>
              <a:rPr sz="1200" kern="0" spc="590" dirty="0">
                <a:solidFill>
                  <a:srgbClr val="23C5C5">
                    <a:alpha val="100000"/>
                  </a:srgbClr>
                </a:solidFill>
                <a:latin typeface="Wingdings" panose="05000000000000000000"/>
                <a:ea typeface="Wingdings" panose="05000000000000000000"/>
                <a:cs typeface="Wingdings" panose="05000000000000000000"/>
              </a:rPr>
              <a:t> </a:t>
            </a:r>
            <a:r>
              <a:rPr sz="1200" kern="0" spc="-90" dirty="0">
                <a:ln w="4358"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供应链之间合作加强</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2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IC设计</a:t>
            </a:r>
            <a:r>
              <a:rPr sz="12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IC制造</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、封装</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、测试</a:t>
            </a:r>
            <a:r>
              <a:rPr sz="12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、半导体设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备</a:t>
            </a:r>
            <a:r>
              <a:rPr sz="12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、IP</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、IC设计服务与EDA业者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等</a:t>
            </a:r>
            <a:r>
              <a:rPr sz="12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，牵连到的各产业部门非</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常广</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泛，合作将进一步加强</a:t>
            </a:r>
            <a:r>
              <a:rPr sz="12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291465" indent="-278765" algn="l" rtl="0" eaLnBrk="0">
              <a:lnSpc>
                <a:spcPct val="98000"/>
              </a:lnSpc>
              <a:spcBef>
                <a:spcPts val="5"/>
              </a:spcBef>
            </a:pPr>
            <a:r>
              <a:rPr sz="1200" kern="0" spc="-70" dirty="0">
                <a:solidFill>
                  <a:srgbClr val="23C5C5">
                    <a:alpha val="100000"/>
                  </a:srgbClr>
                </a:solidFill>
                <a:latin typeface="Wingdings" panose="05000000000000000000"/>
                <a:ea typeface="Wingdings" panose="05000000000000000000"/>
                <a:cs typeface="Wingdings" panose="05000000000000000000"/>
              </a:rPr>
              <a:t>.</a:t>
            </a:r>
            <a:r>
              <a:rPr sz="1200" kern="0" spc="550" dirty="0">
                <a:solidFill>
                  <a:srgbClr val="23C5C5">
                    <a:alpha val="100000"/>
                  </a:srgbClr>
                </a:solidFill>
                <a:latin typeface="Wingdings" panose="05000000000000000000"/>
                <a:ea typeface="Wingdings" panose="05000000000000000000"/>
                <a:cs typeface="Wingdings" panose="05000000000000000000"/>
              </a:rPr>
              <a:t> </a:t>
            </a:r>
            <a:r>
              <a:rPr sz="1200" kern="0" spc="-70" dirty="0">
                <a:ln w="4358"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分工将更加明确</a:t>
            </a:r>
            <a:r>
              <a:rPr sz="12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：So</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C行业或将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分为IP核设计和系统级集成两部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分</a:t>
            </a:r>
            <a:r>
              <a:rPr sz="1200" kern="0" spc="-2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p:txBody>
      </p:sp>
      <p:grpSp>
        <p:nvGrpSpPr>
          <p:cNvPr id="26" name="group 26"/>
          <p:cNvGrpSpPr/>
          <p:nvPr/>
        </p:nvGrpSpPr>
        <p:grpSpPr>
          <a:xfrm rot="21600000">
            <a:off x="339852" y="2015239"/>
            <a:ext cx="11420855" cy="447785"/>
            <a:chOff x="0" y="0"/>
            <a:chExt cx="11420855" cy="447785"/>
          </a:xfrm>
        </p:grpSpPr>
        <p:sp>
          <p:nvSpPr>
            <p:cNvPr id="450" name="path"/>
            <p:cNvSpPr/>
            <p:nvPr/>
          </p:nvSpPr>
          <p:spPr>
            <a:xfrm>
              <a:off x="0" y="194560"/>
              <a:ext cx="11420855" cy="240791"/>
            </a:xfrm>
            <a:custGeom>
              <a:avLst/>
              <a:gdLst/>
              <a:ahLst/>
              <a:cxnLst/>
              <a:rect l="0" t="0" r="0" b="0"/>
              <a:pathLst>
                <a:path w="17985" h="379">
                  <a:moveTo>
                    <a:pt x="0" y="95"/>
                  </a:moveTo>
                  <a:lnTo>
                    <a:pt x="17795" y="95"/>
                  </a:lnTo>
                  <a:lnTo>
                    <a:pt x="17795" y="0"/>
                  </a:lnTo>
                  <a:lnTo>
                    <a:pt x="17985" y="189"/>
                  </a:lnTo>
                  <a:lnTo>
                    <a:pt x="17795" y="379"/>
                  </a:lnTo>
                  <a:lnTo>
                    <a:pt x="17795" y="283"/>
                  </a:lnTo>
                  <a:lnTo>
                    <a:pt x="0" y="283"/>
                  </a:lnTo>
                  <a:lnTo>
                    <a:pt x="0" y="95"/>
                  </a:lnTo>
                </a:path>
              </a:pathLst>
            </a:custGeom>
            <a:solidFill>
              <a:srgbClr val="1D9ED2">
                <a:alpha val="100000"/>
              </a:srgbClr>
            </a:solidFill>
            <a:ln cap="flat">
              <a:noFill/>
              <a:prstDash val="solid"/>
              <a:miter lim="0"/>
            </a:ln>
          </p:spPr>
          <p:txBody>
            <a:bodyPr rtlCol="0"/>
            <a:lstStyle/>
            <a:p>
              <a:pPr algn="ctr"/>
              <a:endParaRPr lang="zh-CN" altLang="en-US"/>
            </a:p>
          </p:txBody>
        </p:sp>
        <p:sp>
          <p:nvSpPr>
            <p:cNvPr id="452" name="textbox 452"/>
            <p:cNvSpPr/>
            <p:nvPr/>
          </p:nvSpPr>
          <p:spPr>
            <a:xfrm>
              <a:off x="7190487" y="-12343"/>
              <a:ext cx="374650" cy="208915"/>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6000"/>
                </a:lnSpc>
              </a:pPr>
              <a:r>
                <a:rPr sz="1400" kern="0" spc="-4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封装</a:t>
              </a:r>
              <a:endParaRPr lang="en-US" altLang="en-US" sz="1400" dirty="0"/>
            </a:p>
          </p:txBody>
        </p:sp>
        <p:sp>
          <p:nvSpPr>
            <p:cNvPr id="454" name="path"/>
            <p:cNvSpPr/>
            <p:nvPr/>
          </p:nvSpPr>
          <p:spPr>
            <a:xfrm>
              <a:off x="1984070" y="188071"/>
              <a:ext cx="215900" cy="240029"/>
            </a:xfrm>
            <a:custGeom>
              <a:avLst/>
              <a:gdLst/>
              <a:ahLst/>
              <a:cxnLst/>
              <a:rect l="0" t="0" r="0" b="0"/>
              <a:pathLst>
                <a:path w="340" h="377">
                  <a:moveTo>
                    <a:pt x="0" y="187"/>
                  </a:moveTo>
                  <a:cubicBezTo>
                    <a:pt x="0" y="84"/>
                    <a:pt x="76" y="0"/>
                    <a:pt x="170" y="0"/>
                  </a:cubicBezTo>
                  <a:cubicBezTo>
                    <a:pt x="263" y="0"/>
                    <a:pt x="340" y="84"/>
                    <a:pt x="340" y="188"/>
                  </a:cubicBezTo>
                  <a:cubicBezTo>
                    <a:pt x="340" y="293"/>
                    <a:pt x="263" y="377"/>
                    <a:pt x="170" y="377"/>
                  </a:cubicBezTo>
                  <a:cubicBezTo>
                    <a:pt x="76" y="377"/>
                    <a:pt x="0" y="293"/>
                    <a:pt x="0" y="187"/>
                  </a:cubicBezTo>
                </a:path>
              </a:pathLst>
            </a:custGeom>
            <a:solidFill>
              <a:srgbClr val="F68C22">
                <a:alpha val="100000"/>
              </a:srgbClr>
            </a:solidFill>
            <a:ln cap="flat">
              <a:noFill/>
              <a:prstDash val="solid"/>
              <a:miter lim="0"/>
            </a:ln>
          </p:spPr>
          <p:txBody>
            <a:bodyPr rtlCol="0"/>
            <a:lstStyle/>
            <a:p>
              <a:pPr algn="ctr"/>
              <a:endParaRPr lang="zh-CN" altLang="en-US"/>
            </a:p>
          </p:txBody>
        </p:sp>
        <p:sp>
          <p:nvSpPr>
            <p:cNvPr id="456" name="path"/>
            <p:cNvSpPr/>
            <p:nvPr/>
          </p:nvSpPr>
          <p:spPr>
            <a:xfrm>
              <a:off x="4875225" y="207121"/>
              <a:ext cx="215900" cy="240029"/>
            </a:xfrm>
            <a:custGeom>
              <a:avLst/>
              <a:gdLst/>
              <a:ahLst/>
              <a:cxnLst/>
              <a:rect l="0" t="0" r="0" b="0"/>
              <a:pathLst>
                <a:path w="340" h="377">
                  <a:moveTo>
                    <a:pt x="0" y="189"/>
                  </a:moveTo>
                  <a:cubicBezTo>
                    <a:pt x="0" y="84"/>
                    <a:pt x="76" y="0"/>
                    <a:pt x="170" y="0"/>
                  </a:cubicBezTo>
                  <a:cubicBezTo>
                    <a:pt x="263" y="0"/>
                    <a:pt x="340" y="84"/>
                    <a:pt x="340" y="188"/>
                  </a:cubicBezTo>
                  <a:cubicBezTo>
                    <a:pt x="340" y="293"/>
                    <a:pt x="263" y="377"/>
                    <a:pt x="170" y="377"/>
                  </a:cubicBezTo>
                  <a:cubicBezTo>
                    <a:pt x="76" y="377"/>
                    <a:pt x="0" y="293"/>
                    <a:pt x="0" y="189"/>
                  </a:cubicBezTo>
                </a:path>
              </a:pathLst>
            </a:custGeom>
            <a:solidFill>
              <a:srgbClr val="F68C22">
                <a:alpha val="100000"/>
              </a:srgbClr>
            </a:solidFill>
            <a:ln cap="flat">
              <a:noFill/>
              <a:prstDash val="solid"/>
              <a:miter lim="0"/>
            </a:ln>
          </p:spPr>
          <p:txBody>
            <a:bodyPr rtlCol="0"/>
            <a:lstStyle/>
            <a:p>
              <a:pPr algn="ctr"/>
              <a:endParaRPr lang="zh-CN" altLang="en-US"/>
            </a:p>
          </p:txBody>
        </p:sp>
        <p:sp>
          <p:nvSpPr>
            <p:cNvPr id="458" name="path"/>
            <p:cNvSpPr/>
            <p:nvPr/>
          </p:nvSpPr>
          <p:spPr>
            <a:xfrm>
              <a:off x="7265999" y="207755"/>
              <a:ext cx="215900" cy="240029"/>
            </a:xfrm>
            <a:custGeom>
              <a:avLst/>
              <a:gdLst/>
              <a:ahLst/>
              <a:cxnLst/>
              <a:rect l="0" t="0" r="0" b="0"/>
              <a:pathLst>
                <a:path w="340" h="377">
                  <a:moveTo>
                    <a:pt x="0" y="188"/>
                  </a:moveTo>
                  <a:cubicBezTo>
                    <a:pt x="0" y="84"/>
                    <a:pt x="76" y="0"/>
                    <a:pt x="170" y="0"/>
                  </a:cubicBezTo>
                  <a:cubicBezTo>
                    <a:pt x="263" y="0"/>
                    <a:pt x="340" y="84"/>
                    <a:pt x="340" y="189"/>
                  </a:cubicBezTo>
                  <a:cubicBezTo>
                    <a:pt x="340" y="293"/>
                    <a:pt x="263" y="377"/>
                    <a:pt x="170" y="377"/>
                  </a:cubicBezTo>
                  <a:cubicBezTo>
                    <a:pt x="76" y="377"/>
                    <a:pt x="0" y="293"/>
                    <a:pt x="0" y="188"/>
                  </a:cubicBezTo>
                </a:path>
              </a:pathLst>
            </a:custGeom>
            <a:solidFill>
              <a:srgbClr val="F68C22">
                <a:alpha val="100000"/>
              </a:srgbClr>
            </a:solidFill>
            <a:ln cap="flat">
              <a:noFill/>
              <a:prstDash val="solid"/>
              <a:miter lim="0"/>
            </a:ln>
          </p:spPr>
          <p:txBody>
            <a:bodyPr rtlCol="0"/>
            <a:lstStyle/>
            <a:p>
              <a:pPr algn="ctr"/>
              <a:endParaRPr lang="zh-CN" altLang="en-US"/>
            </a:p>
          </p:txBody>
        </p:sp>
        <p:sp>
          <p:nvSpPr>
            <p:cNvPr id="460" name="path"/>
            <p:cNvSpPr/>
            <p:nvPr/>
          </p:nvSpPr>
          <p:spPr>
            <a:xfrm>
              <a:off x="9656064" y="218551"/>
              <a:ext cx="215975" cy="216534"/>
            </a:xfrm>
            <a:custGeom>
              <a:avLst/>
              <a:gdLst/>
              <a:ahLst/>
              <a:cxnLst/>
              <a:rect l="0" t="0" r="0" b="0"/>
              <a:pathLst>
                <a:path w="340" h="340">
                  <a:moveTo>
                    <a:pt x="0" y="171"/>
                  </a:moveTo>
                  <a:cubicBezTo>
                    <a:pt x="1" y="264"/>
                    <a:pt x="77" y="340"/>
                    <a:pt x="170" y="340"/>
                  </a:cubicBezTo>
                  <a:cubicBezTo>
                    <a:pt x="264" y="340"/>
                    <a:pt x="340" y="264"/>
                    <a:pt x="340" y="170"/>
                  </a:cubicBezTo>
                  <a:cubicBezTo>
                    <a:pt x="340" y="76"/>
                    <a:pt x="264" y="0"/>
                    <a:pt x="170" y="0"/>
                  </a:cubicBezTo>
                  <a:cubicBezTo>
                    <a:pt x="77" y="0"/>
                    <a:pt x="1" y="76"/>
                    <a:pt x="0" y="171"/>
                  </a:cubicBezTo>
                </a:path>
              </a:pathLst>
            </a:custGeom>
            <a:solidFill>
              <a:srgbClr val="F68C22">
                <a:alpha val="100000"/>
              </a:srgbClr>
            </a:solidFill>
            <a:ln cap="flat">
              <a:noFill/>
              <a:prstDash val="solid"/>
              <a:miter lim="0"/>
            </a:ln>
          </p:spPr>
          <p:txBody>
            <a:bodyPr rtlCol="0"/>
            <a:lstStyle/>
            <a:p>
              <a:pPr algn="ctr"/>
              <a:endParaRPr lang="zh-CN" altLang="en-US"/>
            </a:p>
          </p:txBody>
        </p:sp>
      </p:grpSp>
      <p:sp>
        <p:nvSpPr>
          <p:cNvPr id="462" name="textbox 462"/>
          <p:cNvSpPr/>
          <p:nvPr/>
        </p:nvSpPr>
        <p:spPr>
          <a:xfrm>
            <a:off x="352673" y="161970"/>
            <a:ext cx="11538584" cy="3829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基于不同硬件实现方式的</a:t>
            </a: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AI</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a:t>
            </a:r>
            <a:r>
              <a:rPr sz="2100" kern="0" spc="-4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系统级芯片</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graphicFrame>
        <p:nvGraphicFramePr>
          <p:cNvPr id="466" name="table 466"/>
          <p:cNvGraphicFramePr>
            <a:graphicFrameLocks noGrp="1"/>
          </p:cNvGraphicFramePr>
          <p:nvPr/>
        </p:nvGraphicFramePr>
        <p:xfrm>
          <a:off x="3800792" y="2495689"/>
          <a:ext cx="2661285" cy="1431289"/>
        </p:xfrm>
        <a:graphic>
          <a:graphicData uri="http://schemas.openxmlformats.org/drawingml/2006/table">
            <a:tbl>
              <a:tblPr/>
              <a:tblGrid>
                <a:gridCol w="2661285"/>
              </a:tblGrid>
              <a:tr h="1431289">
                <a:tc>
                  <a:txBody>
                    <a:bodyPr/>
                    <a:lstStyle/>
                    <a:p>
                      <a:pPr algn="l" rtl="0" eaLnBrk="0">
                        <a:lnSpc>
                          <a:spcPct val="102000"/>
                        </a:lnSpc>
                      </a:pPr>
                      <a:endParaRPr lang="en-US" altLang="en-US" sz="700" dirty="0"/>
                    </a:p>
                    <a:p>
                      <a:pPr marL="389255" indent="-280670" algn="l" rtl="0" eaLnBrk="0">
                        <a:lnSpc>
                          <a:spcPct val="101000"/>
                        </a:lnSpc>
                        <a:spcBef>
                          <a:spcPts val="5"/>
                        </a:spcBef>
                      </a:pPr>
                      <a:r>
                        <a:rPr sz="1200" kern="0" spc="-80" dirty="0">
                          <a:solidFill>
                            <a:srgbClr val="595959">
                              <a:alpha val="100000"/>
                            </a:srgbClr>
                          </a:solidFill>
                          <a:latin typeface="Wingdings" panose="05000000000000000000"/>
                          <a:ea typeface="Wingdings" panose="05000000000000000000"/>
                          <a:cs typeface="Wingdings" panose="05000000000000000000"/>
                        </a:rPr>
                        <a:t>.</a:t>
                      </a:r>
                      <a:r>
                        <a:rPr sz="1200" kern="0" spc="570" dirty="0">
                          <a:solidFill>
                            <a:srgbClr val="595959">
                              <a:alpha val="100000"/>
                            </a:srgbClr>
                          </a:solidFill>
                          <a:latin typeface="Wingdings" panose="05000000000000000000"/>
                          <a:ea typeface="Wingdings" panose="05000000000000000000"/>
                          <a:cs typeface="Wingdings" panose="05000000000000000000"/>
                        </a:rPr>
                        <a:t> </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与芯片制造流程相同，包含晶圆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制造</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、光刻</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、掺杂等</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流程</a:t>
                      </a:r>
                      <a:r>
                        <a:rPr sz="12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386080" indent="-277495" algn="l" rtl="0" eaLnBrk="0">
                        <a:lnSpc>
                          <a:spcPct val="106000"/>
                        </a:lnSpc>
                        <a:spcBef>
                          <a:spcPts val="225"/>
                        </a:spcBef>
                      </a:pPr>
                      <a:r>
                        <a:rPr sz="1200" kern="0" spc="-90" dirty="0">
                          <a:solidFill>
                            <a:srgbClr val="595959">
                              <a:alpha val="100000"/>
                            </a:srgbClr>
                          </a:solidFill>
                          <a:latin typeface="Wingdings" panose="05000000000000000000"/>
                          <a:ea typeface="Wingdings" panose="05000000000000000000"/>
                          <a:cs typeface="Wingdings" panose="05000000000000000000"/>
                        </a:rPr>
                        <a:t>.</a:t>
                      </a:r>
                      <a:r>
                        <a:rPr sz="1200" kern="0" spc="530" dirty="0">
                          <a:solidFill>
                            <a:srgbClr val="595959">
                              <a:alpha val="100000"/>
                            </a:srgbClr>
                          </a:solidFill>
                          <a:latin typeface="Wingdings" panose="05000000000000000000"/>
                          <a:ea typeface="Wingdings" panose="05000000000000000000"/>
                          <a:cs typeface="Wingdings" panose="05000000000000000000"/>
                        </a:rPr>
                        <a:t> </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核心挑战</a:t>
                      </a:r>
                      <a:r>
                        <a:rPr sz="12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9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克服不同电路区块之</a:t>
                      </a:r>
                      <a:r>
                        <a:rPr sz="1200" kern="0" spc="-9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200" kern="0" spc="-10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200" kern="0" spc="-2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间制程相容性问题</a:t>
                      </a:r>
                      <a:r>
                        <a:rPr sz="1200" kern="0" spc="-9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，即迁就微缩</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进展较慢的功能区块或在成本上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找到平衡</a:t>
                      </a:r>
                      <a:r>
                        <a:rPr sz="1200" kern="0" spc="-2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txBody>
                  <a:tcPr marL="0" marR="0" marT="0" marB="0" vert="horz">
                    <a:lnL>
                      <a:noFill/>
                    </a:lnL>
                    <a:lnR>
                      <a:noFill/>
                    </a:lnR>
                    <a:lnT w="12700" cap="flat" cmpd="sng" algn="ctr">
                      <a:solidFill>
                        <a:srgbClr val="E07717"/>
                      </a:solidFill>
                      <a:prstDash val="solid"/>
                      <a:round/>
                      <a:headEnd type="none" w="med" len="med"/>
                      <a:tailEnd type="none" w="med" len="med"/>
                    </a:lnT>
                    <a:lnB w="12700" cap="flat" cmpd="sng" algn="ctr">
                      <a:solidFill>
                        <a:srgbClr val="E07717"/>
                      </a:solidFill>
                      <a:prstDash val="solid"/>
                      <a:round/>
                      <a:headEnd type="none" w="med" len="med"/>
                      <a:tailEnd type="none" w="med" len="med"/>
                    </a:lnB>
                  </a:tcPr>
                </a:tc>
              </a:tr>
            </a:tbl>
          </a:graphicData>
        </a:graphic>
      </p:graphicFrame>
      <p:sp>
        <p:nvSpPr>
          <p:cNvPr id="468" name="textbox 468"/>
          <p:cNvSpPr/>
          <p:nvPr/>
        </p:nvSpPr>
        <p:spPr>
          <a:xfrm>
            <a:off x="1295400" y="2563939"/>
            <a:ext cx="2422525" cy="128968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30"/>
              </a:lnSpc>
            </a:pPr>
            <a:r>
              <a:rPr sz="1100" kern="0" spc="-70" dirty="0">
                <a:solidFill>
                  <a:srgbClr val="595959">
                    <a:alpha val="100000"/>
                  </a:srgbClr>
                </a:solidFill>
                <a:latin typeface="Wingdings" panose="05000000000000000000"/>
                <a:ea typeface="Wingdings" panose="05000000000000000000"/>
                <a:cs typeface="Wingdings" panose="05000000000000000000"/>
              </a:rPr>
              <a:t>.</a:t>
            </a:r>
            <a:r>
              <a:rPr sz="1100" kern="0" spc="700" dirty="0">
                <a:solidFill>
                  <a:srgbClr val="595959">
                    <a:alpha val="100000"/>
                  </a:srgbClr>
                </a:solidFill>
                <a:latin typeface="Wingdings" panose="05000000000000000000"/>
                <a:ea typeface="Wingdings" panose="05000000000000000000"/>
                <a:cs typeface="Wingdings" panose="05000000000000000000"/>
              </a:rPr>
              <a:t> </a:t>
            </a:r>
            <a:r>
              <a:rPr sz="11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软硬件协同设计</a:t>
            </a:r>
            <a:endParaRPr lang="en-US" altLang="en-US" sz="1100" dirty="0"/>
          </a:p>
          <a:p>
            <a:pPr marL="290195" indent="-277495" algn="l" rtl="0" eaLnBrk="0">
              <a:lnSpc>
                <a:spcPct val="113000"/>
              </a:lnSpc>
              <a:spcBef>
                <a:spcPts val="405"/>
              </a:spcBef>
            </a:pPr>
            <a:r>
              <a:rPr sz="1200" kern="0" spc="-100" dirty="0">
                <a:solidFill>
                  <a:srgbClr val="595959">
                    <a:alpha val="100000"/>
                  </a:srgbClr>
                </a:solidFill>
                <a:latin typeface="Wingdings" panose="05000000000000000000"/>
                <a:ea typeface="Wingdings" panose="05000000000000000000"/>
                <a:cs typeface="Wingdings" panose="05000000000000000000"/>
              </a:rPr>
              <a:t>.</a:t>
            </a:r>
            <a:r>
              <a:rPr sz="1200" kern="0" spc="600" dirty="0">
                <a:solidFill>
                  <a:srgbClr val="595959">
                    <a:alpha val="100000"/>
                  </a:srgbClr>
                </a:solidFill>
                <a:latin typeface="Wingdings" panose="05000000000000000000"/>
                <a:ea typeface="Wingdings" panose="05000000000000000000"/>
                <a:cs typeface="Wingdings" panose="05000000000000000000"/>
              </a:rPr>
              <a:t> </a:t>
            </a:r>
            <a:r>
              <a:rPr sz="12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芯片硬件设计：包括功能设计</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阶段</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、设计描述和行为级验证</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逻辑综合</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、门级_x0008_验证</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和布局与布线</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algn="l" rtl="0" eaLnBrk="0">
              <a:lnSpc>
                <a:spcPct val="106000"/>
              </a:lnSpc>
            </a:pPr>
            <a:endParaRPr lang="en-US" altLang="en-US" sz="300" dirty="0"/>
          </a:p>
          <a:p>
            <a:pPr marL="12700" algn="l" rtl="0" eaLnBrk="0">
              <a:lnSpc>
                <a:spcPts val="1330"/>
              </a:lnSpc>
              <a:spcBef>
                <a:spcPts val="0"/>
              </a:spcBef>
            </a:pPr>
            <a:r>
              <a:rPr sz="1100" kern="0" spc="-50" dirty="0">
                <a:solidFill>
                  <a:srgbClr val="595959">
                    <a:alpha val="100000"/>
                  </a:srgbClr>
                </a:solidFill>
                <a:latin typeface="Wingdings" panose="05000000000000000000"/>
                <a:ea typeface="Wingdings" panose="05000000000000000000"/>
                <a:cs typeface="Wingdings" panose="05000000000000000000"/>
              </a:rPr>
              <a:t>.</a:t>
            </a:r>
            <a:r>
              <a:rPr sz="1100" kern="0" spc="640" dirty="0">
                <a:solidFill>
                  <a:srgbClr val="595959">
                    <a:alpha val="100000"/>
                  </a:srgbClr>
                </a:solidFill>
                <a:latin typeface="Wingdings" panose="05000000000000000000"/>
                <a:ea typeface="Wingdings" panose="05000000000000000000"/>
                <a:cs typeface="Wingdings" panose="05000000000000000000"/>
              </a:rPr>
              <a:t> </a:t>
            </a:r>
            <a:r>
              <a:rPr sz="11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核心挑战：</a:t>
            </a:r>
            <a:r>
              <a:rPr sz="11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100" kern="0" spc="-5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IP复用</a:t>
            </a:r>
            <a:endParaRPr lang="en-US" altLang="en-US" sz="1100" dirty="0"/>
          </a:p>
        </p:txBody>
      </p:sp>
      <p:sp>
        <p:nvSpPr>
          <p:cNvPr id="470" name="textbox 470"/>
          <p:cNvSpPr/>
          <p:nvPr/>
        </p:nvSpPr>
        <p:spPr>
          <a:xfrm>
            <a:off x="6832752" y="2617813"/>
            <a:ext cx="2232660" cy="1188085"/>
          </a:xfrm>
          <a:prstGeom prst="rect">
            <a:avLst/>
          </a:prstGeom>
        </p:spPr>
        <p:txBody>
          <a:bodyPr vert="horz" wrap="square" lIns="0" tIns="0" rIns="0" bIns="0"/>
          <a:lstStyle/>
          <a:p>
            <a:pPr algn="l" rtl="0" eaLnBrk="0">
              <a:lnSpc>
                <a:spcPct val="85000"/>
              </a:lnSpc>
            </a:pPr>
            <a:endParaRPr lang="en-US" altLang="en-US" sz="100" dirty="0"/>
          </a:p>
          <a:p>
            <a:pPr marL="14605" algn="l" rtl="0" eaLnBrk="0">
              <a:lnSpc>
                <a:spcPct val="103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打线为主的传统封装己无法满足</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需要，</a:t>
            </a:r>
            <a:r>
              <a:rPr sz="1200" kern="0" spc="-1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晶片级封装</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及</a:t>
            </a:r>
            <a:r>
              <a:rPr sz="1200" kern="0" spc="-2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I/O高脚位锡</a:t>
            </a:r>
            <a:r>
              <a:rPr sz="1200"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200" kern="0" spc="2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球封</a:t>
            </a:r>
            <a:r>
              <a:rPr sz="1200" kern="0" spc="-9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CSP</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Chip</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Scale</a:t>
            </a:r>
            <a:endParaRPr lang="en-US" altLang="en-US" sz="1200" dirty="0"/>
          </a:p>
          <a:p>
            <a:pPr marL="12700" indent="8890" algn="l" rtl="0" eaLnBrk="0">
              <a:lnSpc>
                <a:spcPct val="106000"/>
              </a:lnSpc>
              <a:spcBef>
                <a:spcPts val="75"/>
              </a:spcBef>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Packaging</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)等将是未来</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SOC</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封装</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技术的主流</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12700" algn="l" rtl="0" eaLnBrk="0">
              <a:lnSpc>
                <a:spcPct val="87000"/>
              </a:lnSpc>
              <a:spcBef>
                <a:spcPts val="320"/>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核心挑战</a:t>
            </a:r>
            <a:r>
              <a:rPr sz="12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2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更多的端口数目</a:t>
            </a:r>
            <a:r>
              <a:rPr sz="1200" kern="0" spc="-20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p:txBody>
      </p:sp>
      <p:sp>
        <p:nvSpPr>
          <p:cNvPr id="472" name="textbox 472"/>
          <p:cNvSpPr/>
          <p:nvPr/>
        </p:nvSpPr>
        <p:spPr>
          <a:xfrm>
            <a:off x="9306483" y="2635059"/>
            <a:ext cx="2426335" cy="1072514"/>
          </a:xfrm>
          <a:prstGeom prst="rect">
            <a:avLst/>
          </a:prstGeom>
        </p:spPr>
        <p:txBody>
          <a:bodyPr vert="horz" wrap="square" lIns="0" tIns="0" rIns="0" bIns="0"/>
          <a:lstStyle/>
          <a:p>
            <a:pPr algn="l" rtl="0" eaLnBrk="0">
              <a:lnSpc>
                <a:spcPct val="80000"/>
              </a:lnSpc>
            </a:pPr>
            <a:endParaRPr lang="en-US" altLang="en-US" sz="100" dirty="0"/>
          </a:p>
          <a:p>
            <a:pPr marL="288925" indent="-276225" algn="l" rtl="0" eaLnBrk="0">
              <a:lnSpc>
                <a:spcPct val="111000"/>
              </a:lnSpc>
            </a:pPr>
            <a:r>
              <a:rPr sz="1200" kern="0" spc="-80" dirty="0">
                <a:solidFill>
                  <a:srgbClr val="595959">
                    <a:alpha val="100000"/>
                  </a:srgbClr>
                </a:solidFill>
                <a:latin typeface="Wingdings" panose="05000000000000000000"/>
                <a:ea typeface="Wingdings" panose="05000000000000000000"/>
                <a:cs typeface="Wingdings" panose="05000000000000000000"/>
              </a:rPr>
              <a:t>.</a:t>
            </a:r>
            <a:r>
              <a:rPr sz="1200" kern="0" spc="550" dirty="0">
                <a:solidFill>
                  <a:srgbClr val="595959">
                    <a:alpha val="100000"/>
                  </a:srgbClr>
                </a:solidFill>
                <a:latin typeface="Wingdings" panose="05000000000000000000"/>
                <a:ea typeface="Wingdings" panose="05000000000000000000"/>
                <a:cs typeface="Wingdings" panose="05000000000000000000"/>
              </a:rPr>
              <a:t> </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SoC趋势下，测试机</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台走向</a:t>
            </a:r>
            <a:r>
              <a:rPr sz="1200" kern="0" spc="-9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多</a:t>
            </a:r>
            <a:r>
              <a:rPr sz="1200"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200" kern="0" spc="-1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功能单一机型</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，测试各种逻辑</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模拟与存储电路</a:t>
            </a:r>
            <a:r>
              <a:rPr sz="1200"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algn="l" rtl="0" eaLnBrk="0">
              <a:lnSpc>
                <a:spcPct val="110000"/>
              </a:lnSpc>
            </a:pPr>
            <a:endParaRPr lang="en-US" altLang="en-US" sz="300" dirty="0"/>
          </a:p>
          <a:p>
            <a:pPr marL="290195" indent="-278130" algn="l" rtl="0" eaLnBrk="0">
              <a:lnSpc>
                <a:spcPct val="106000"/>
              </a:lnSpc>
              <a:spcBef>
                <a:spcPts val="0"/>
              </a:spcBef>
            </a:pPr>
            <a:r>
              <a:rPr sz="1200" kern="0" spc="-80" dirty="0">
                <a:solidFill>
                  <a:srgbClr val="595959">
                    <a:alpha val="100000"/>
                  </a:srgbClr>
                </a:solidFill>
                <a:latin typeface="Wingdings" panose="05000000000000000000"/>
                <a:ea typeface="Wingdings" panose="05000000000000000000"/>
                <a:cs typeface="Wingdings" panose="05000000000000000000"/>
              </a:rPr>
              <a:t>.</a:t>
            </a:r>
            <a:r>
              <a:rPr sz="1200" kern="0" spc="530" dirty="0">
                <a:solidFill>
                  <a:srgbClr val="595959">
                    <a:alpha val="100000"/>
                  </a:srgbClr>
                </a:solidFill>
                <a:latin typeface="Wingdings" panose="05000000000000000000"/>
                <a:ea typeface="Wingdings" panose="05000000000000000000"/>
                <a:cs typeface="Wingdings" panose="05000000000000000000"/>
              </a:rPr>
              <a:t> </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核心挑战：SoC设计中的</a:t>
            </a:r>
            <a:r>
              <a:rPr sz="1200" kern="0" spc="-8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多</a:t>
            </a:r>
            <a:r>
              <a:rPr sz="1200" kern="0" spc="-9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样</a:t>
            </a:r>
            <a:r>
              <a:rPr sz="1200"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200" kern="0" spc="-1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性</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使得验证更加困难</a:t>
            </a:r>
            <a:r>
              <a:rPr sz="12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p:txBody>
      </p:sp>
      <p:sp>
        <p:nvSpPr>
          <p:cNvPr id="474" name="rect"/>
          <p:cNvSpPr/>
          <p:nvPr/>
        </p:nvSpPr>
        <p:spPr>
          <a:xfrm>
            <a:off x="1071372" y="4447032"/>
            <a:ext cx="1539239" cy="589788"/>
          </a:xfrm>
          <a:prstGeom prst="rect">
            <a:avLst/>
          </a:prstGeom>
          <a:solidFill>
            <a:srgbClr val="23C5C5">
              <a:alpha val="100000"/>
            </a:srgbClr>
          </a:solidFill>
          <a:ln cap="flat">
            <a:noFill/>
            <a:prstDash val="solid"/>
            <a:miter lim="0"/>
          </a:ln>
        </p:spPr>
        <p:txBody>
          <a:bodyPr rtlCol="0"/>
          <a:lstStyle/>
          <a:p>
            <a:pPr algn="ctr"/>
            <a:endParaRPr lang="zh-CN" altLang="en-US"/>
          </a:p>
        </p:txBody>
      </p:sp>
      <p:sp>
        <p:nvSpPr>
          <p:cNvPr id="476" name="textbox 476"/>
          <p:cNvSpPr/>
          <p:nvPr/>
        </p:nvSpPr>
        <p:spPr>
          <a:xfrm>
            <a:off x="4817363" y="1682495"/>
            <a:ext cx="2519679" cy="306704"/>
          </a:xfrm>
          <a:prstGeom prst="rect">
            <a:avLst/>
          </a:prstGeom>
          <a:solidFill>
            <a:srgbClr val="FFFFFF"/>
          </a:solidFill>
        </p:spPr>
        <p:txBody>
          <a:bodyPr vert="horz" wrap="square" lIns="0" tIns="0" rIns="0" bIns="0"/>
          <a:lstStyle/>
          <a:p>
            <a:pPr algn="l" rtl="0" eaLnBrk="0">
              <a:lnSpc>
                <a:spcPct val="118000"/>
              </a:lnSpc>
            </a:pPr>
            <a:endParaRPr lang="en-US" altLang="en-US" sz="300" dirty="0"/>
          </a:p>
          <a:p>
            <a:pPr marL="97790" algn="l" rtl="0" eaLnBrk="0">
              <a:lnSpc>
                <a:spcPct val="88000"/>
              </a:lnSpc>
              <a:spcBef>
                <a:spcPts val="5"/>
              </a:spcBef>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SoC</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芯片制造流程</a:t>
            </a:r>
            <a:endParaRPr lang="en-US" altLang="en-US" sz="1400" dirty="0"/>
          </a:p>
        </p:txBody>
      </p:sp>
      <p:pic>
        <p:nvPicPr>
          <p:cNvPr id="478" name="picture 478"/>
          <p:cNvPicPr>
            <a:picLocks noChangeAspect="1"/>
          </p:cNvPicPr>
          <p:nvPr/>
        </p:nvPicPr>
        <p:blipFill>
          <a:blip r:embed="rId3"/>
          <a:stretch>
            <a:fillRect/>
          </a:stretch>
        </p:blipFill>
        <p:spPr>
          <a:xfrm rot="21600000">
            <a:off x="1792008" y="5488304"/>
            <a:ext cx="2255443" cy="295909"/>
          </a:xfrm>
          <a:prstGeom prst="rect">
            <a:avLst/>
          </a:prstGeom>
        </p:spPr>
      </p:pic>
      <p:sp>
        <p:nvSpPr>
          <p:cNvPr id="480" name="textbox 480"/>
          <p:cNvSpPr/>
          <p:nvPr/>
        </p:nvSpPr>
        <p:spPr>
          <a:xfrm>
            <a:off x="568174" y="2874902"/>
            <a:ext cx="378459" cy="634365"/>
          </a:xfrm>
          <a:prstGeom prst="rect">
            <a:avLst/>
          </a:prstGeom>
        </p:spPr>
        <p:txBody>
          <a:bodyPr vert="horz" wrap="square" lIns="0" tIns="0" rIns="0" bIns="0"/>
          <a:lstStyle/>
          <a:p>
            <a:pPr algn="l" rtl="0" eaLnBrk="0">
              <a:lnSpc>
                <a:spcPct val="77000"/>
              </a:lnSpc>
            </a:pPr>
            <a:endParaRPr lang="en-US" altLang="en-US" sz="100" dirty="0"/>
          </a:p>
          <a:p>
            <a:pPr marL="105410" indent="-92710" algn="l" rtl="0" eaLnBrk="0">
              <a:lnSpc>
                <a:spcPct val="93000"/>
              </a:lnSpc>
            </a:pP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技术</a:t>
            </a:r>
            <a:r>
              <a:rPr sz="1400"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与</a:t>
            </a:r>
            <a:endParaRPr lang="en-US" altLang="en-US" sz="1400" dirty="0"/>
          </a:p>
          <a:p>
            <a:pPr marL="15875" algn="l" rtl="0" eaLnBrk="0">
              <a:lnSpc>
                <a:spcPct val="85000"/>
              </a:lnSpc>
              <a:spcBef>
                <a:spcPts val="250"/>
              </a:spcBef>
            </a:pPr>
            <a:r>
              <a:rPr sz="1400" kern="0" spc="-3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挑战</a:t>
            </a:r>
            <a:endParaRPr lang="en-US" altLang="en-US" sz="1400" dirty="0"/>
          </a:p>
        </p:txBody>
      </p:sp>
      <p:sp>
        <p:nvSpPr>
          <p:cNvPr id="482" name="textbox 482"/>
          <p:cNvSpPr/>
          <p:nvPr/>
        </p:nvSpPr>
        <p:spPr>
          <a:xfrm>
            <a:off x="322423" y="6617162"/>
            <a:ext cx="1476375" cy="15493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5"/>
              </a:lnSpc>
            </a:pPr>
            <a:r>
              <a:rPr sz="800" i="1"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来源：公开资料，</a:t>
            </a: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整理</a:t>
            </a:r>
            <a:endParaRPr lang="en-US" altLang="en-US" sz="800" dirty="0"/>
          </a:p>
        </p:txBody>
      </p:sp>
      <p:sp>
        <p:nvSpPr>
          <p:cNvPr id="484" name="textbox 484"/>
          <p:cNvSpPr/>
          <p:nvPr/>
        </p:nvSpPr>
        <p:spPr>
          <a:xfrm>
            <a:off x="6556299" y="2607754"/>
            <a:ext cx="82550" cy="1197610"/>
          </a:xfrm>
          <a:prstGeom prst="rect">
            <a:avLst/>
          </a:prstGeom>
        </p:spPr>
        <p:txBody>
          <a:bodyPr vert="horz" wrap="square" lIns="0" tIns="0" rIns="0" bIns="0"/>
          <a:lstStyle/>
          <a:p>
            <a:pPr algn="l" rtl="0" eaLnBrk="0">
              <a:lnSpc>
                <a:spcPct val="83000"/>
              </a:lnSpc>
            </a:pPr>
            <a:endParaRPr lang="en-US" altLang="en-US" sz="100" dirty="0"/>
          </a:p>
          <a:p>
            <a:pPr algn="r" rtl="0" eaLnBrk="0">
              <a:lnSpc>
                <a:spcPts val="1330"/>
              </a:lnSpc>
            </a:pPr>
            <a:r>
              <a:rPr sz="300" kern="0" spc="0" dirty="0">
                <a:solidFill>
                  <a:srgbClr val="595959">
                    <a:alpha val="100000"/>
                  </a:srgbClr>
                </a:solidFill>
                <a:latin typeface="Wingdings" panose="05000000000000000000"/>
                <a:ea typeface="Wingdings" panose="05000000000000000000"/>
                <a:cs typeface="Wingdings" panose="05000000000000000000"/>
              </a:rPr>
              <a:t>.</a:t>
            </a:r>
            <a:endParaRPr lang="en-US" altLang="en-US" sz="3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76000"/>
              </a:lnSpc>
            </a:pPr>
            <a:endParaRPr lang="en-US" altLang="en-US" sz="100" dirty="0"/>
          </a:p>
          <a:p>
            <a:pPr algn="r" rtl="0" eaLnBrk="0">
              <a:lnSpc>
                <a:spcPts val="1330"/>
              </a:lnSpc>
            </a:pPr>
            <a:r>
              <a:rPr sz="300" kern="0" spc="0" dirty="0">
                <a:solidFill>
                  <a:srgbClr val="595959">
                    <a:alpha val="100000"/>
                  </a:srgbClr>
                </a:solidFill>
                <a:latin typeface="Wingdings" panose="05000000000000000000"/>
                <a:ea typeface="Wingdings" panose="05000000000000000000"/>
                <a:cs typeface="Wingdings" panose="05000000000000000000"/>
              </a:rPr>
              <a:t>.</a:t>
            </a:r>
            <a:endParaRPr lang="en-US" altLang="en-US" sz="300" dirty="0"/>
          </a:p>
        </p:txBody>
      </p:sp>
      <p:sp>
        <p:nvSpPr>
          <p:cNvPr id="486" name="textbox 486"/>
          <p:cNvSpPr/>
          <p:nvPr/>
        </p:nvSpPr>
        <p:spPr>
          <a:xfrm>
            <a:off x="576061" y="2012484"/>
            <a:ext cx="378459" cy="21399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8000"/>
              </a:lnSpc>
            </a:pP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流程</a:t>
            </a:r>
            <a:endParaRPr lang="en-US" altLang="en-US" sz="1400" dirty="0"/>
          </a:p>
        </p:txBody>
      </p:sp>
      <p:sp>
        <p:nvSpPr>
          <p:cNvPr id="488" name="textbox 488"/>
          <p:cNvSpPr/>
          <p:nvPr/>
        </p:nvSpPr>
        <p:spPr>
          <a:xfrm>
            <a:off x="2255851" y="2003431"/>
            <a:ext cx="375284" cy="207645"/>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85000"/>
              </a:lnSpc>
            </a:pPr>
            <a:r>
              <a:rPr sz="1400" kern="0" spc="-3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设计</a:t>
            </a:r>
            <a:endParaRPr lang="en-US" altLang="en-US" sz="1400" dirty="0"/>
          </a:p>
        </p:txBody>
      </p:sp>
      <p:sp>
        <p:nvSpPr>
          <p:cNvPr id="490" name="textbox 490"/>
          <p:cNvSpPr/>
          <p:nvPr/>
        </p:nvSpPr>
        <p:spPr>
          <a:xfrm>
            <a:off x="5141170" y="2003252"/>
            <a:ext cx="373379" cy="20891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86000"/>
              </a:lnSpc>
            </a:pPr>
            <a:r>
              <a:rPr sz="1400" kern="0" spc="-4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制造</a:t>
            </a:r>
            <a:endParaRPr lang="en-US" altLang="en-US" sz="1400" dirty="0"/>
          </a:p>
        </p:txBody>
      </p:sp>
      <p:sp>
        <p:nvSpPr>
          <p:cNvPr id="492" name="textbox 492"/>
          <p:cNvSpPr/>
          <p:nvPr/>
        </p:nvSpPr>
        <p:spPr>
          <a:xfrm>
            <a:off x="9951279" y="2002539"/>
            <a:ext cx="377825" cy="205104"/>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4000"/>
              </a:lnSpc>
            </a:pP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测试</a:t>
            </a:r>
            <a:endParaRPr lang="en-US" altLang="en-US" sz="1400" dirty="0"/>
          </a:p>
        </p:txBody>
      </p:sp>
      <p:sp>
        <p:nvSpPr>
          <p:cNvPr id="494" name="textbox 494"/>
          <p:cNvSpPr/>
          <p:nvPr/>
        </p:nvSpPr>
        <p:spPr>
          <a:xfrm>
            <a:off x="1636204" y="4661407"/>
            <a:ext cx="342265" cy="179704"/>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84000"/>
              </a:lnSpc>
            </a:pPr>
            <a:r>
              <a:rPr sz="1200" kern="0" spc="10" dirty="0">
                <a:ln w="4358"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CPU</a:t>
            </a:r>
            <a:endParaRPr lang="en-US" altLang="en-US" sz="1200" dirty="0"/>
          </a:p>
        </p:txBody>
      </p:sp>
      <p:pic>
        <p:nvPicPr>
          <p:cNvPr id="496" name="picture 496"/>
          <p:cNvPicPr>
            <a:picLocks noChangeAspect="1"/>
          </p:cNvPicPr>
          <p:nvPr/>
        </p:nvPicPr>
        <p:blipFill>
          <a:blip r:embed="rId4"/>
          <a:stretch>
            <a:fillRect/>
          </a:stretch>
        </p:blipFill>
        <p:spPr>
          <a:xfrm rot="21600000">
            <a:off x="9270542" y="2505214"/>
            <a:ext cx="2451735" cy="13017"/>
          </a:xfrm>
          <a:prstGeom prst="rect">
            <a:avLst/>
          </a:prstGeom>
        </p:spPr>
      </p:pic>
      <p:pic>
        <p:nvPicPr>
          <p:cNvPr id="498" name="picture 498"/>
          <p:cNvPicPr>
            <a:picLocks noChangeAspect="1"/>
          </p:cNvPicPr>
          <p:nvPr/>
        </p:nvPicPr>
        <p:blipFill>
          <a:blip r:embed="rId5"/>
          <a:stretch>
            <a:fillRect/>
          </a:stretch>
        </p:blipFill>
        <p:spPr>
          <a:xfrm rot="21600000">
            <a:off x="9304197" y="3924122"/>
            <a:ext cx="2451735" cy="13017"/>
          </a:xfrm>
          <a:prstGeom prst="rect">
            <a:avLst/>
          </a:prstGeom>
        </p:spPr>
      </p:pic>
      <p:pic>
        <p:nvPicPr>
          <p:cNvPr id="500" name="picture 500"/>
          <p:cNvPicPr>
            <a:picLocks noChangeAspect="1"/>
          </p:cNvPicPr>
          <p:nvPr/>
        </p:nvPicPr>
        <p:blipFill>
          <a:blip r:embed="rId6"/>
          <a:stretch>
            <a:fillRect/>
          </a:stretch>
        </p:blipFill>
        <p:spPr>
          <a:xfrm rot="21600000">
            <a:off x="1262608" y="3904818"/>
            <a:ext cx="2451734" cy="13017"/>
          </a:xfrm>
          <a:prstGeom prst="rect">
            <a:avLst/>
          </a:prstGeom>
        </p:spPr>
      </p:pic>
      <p:pic>
        <p:nvPicPr>
          <p:cNvPr id="502" name="picture 502"/>
          <p:cNvPicPr>
            <a:picLocks noChangeAspect="1"/>
          </p:cNvPicPr>
          <p:nvPr/>
        </p:nvPicPr>
        <p:blipFill>
          <a:blip r:embed="rId7"/>
          <a:stretch>
            <a:fillRect/>
          </a:stretch>
        </p:blipFill>
        <p:spPr>
          <a:xfrm rot="21600000">
            <a:off x="1232128" y="2486545"/>
            <a:ext cx="2451734" cy="13017"/>
          </a:xfrm>
          <a:prstGeom prst="rect">
            <a:avLst/>
          </a:prstGeom>
        </p:spPr>
      </p:pic>
      <p:pic>
        <p:nvPicPr>
          <p:cNvPr id="504" name="picture 504"/>
          <p:cNvPicPr>
            <a:picLocks noChangeAspect="1"/>
          </p:cNvPicPr>
          <p:nvPr/>
        </p:nvPicPr>
        <p:blipFill>
          <a:blip r:embed="rId8"/>
          <a:stretch>
            <a:fillRect/>
          </a:stretch>
        </p:blipFill>
        <p:spPr>
          <a:xfrm rot="21600000">
            <a:off x="1792643" y="5065394"/>
            <a:ext cx="96443" cy="295910"/>
          </a:xfrm>
          <a:prstGeom prst="rect">
            <a:avLst/>
          </a:prstGeom>
        </p:spPr>
      </p:pic>
      <p:sp>
        <p:nvSpPr>
          <p:cNvPr id="506" name="textbox 506"/>
          <p:cNvSpPr/>
          <p:nvPr/>
        </p:nvSpPr>
        <p:spPr>
          <a:xfrm>
            <a:off x="11723814" y="6592315"/>
            <a:ext cx="20002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19</a:t>
            </a:r>
            <a:endParaRPr lang="en-US" altLang="en-US" sz="1200" dirty="0"/>
          </a:p>
        </p:txBody>
      </p:sp>
      <p:pic>
        <p:nvPicPr>
          <p:cNvPr id="508" name="picture 508"/>
          <p:cNvPicPr>
            <a:picLocks noChangeAspect="1"/>
          </p:cNvPicPr>
          <p:nvPr/>
        </p:nvPicPr>
        <p:blipFill>
          <a:blip r:embed="rId9"/>
          <a:stretch>
            <a:fillRect/>
          </a:stretch>
        </p:blipFill>
        <p:spPr>
          <a:xfrm rot="21600000">
            <a:off x="11752757" y="2511882"/>
            <a:ext cx="13017" cy="1384934"/>
          </a:xfrm>
          <a:prstGeom prst="rect">
            <a:avLst/>
          </a:prstGeom>
        </p:spPr>
      </p:pic>
      <p:pic>
        <p:nvPicPr>
          <p:cNvPr id="510" name="picture 510"/>
          <p:cNvPicPr>
            <a:picLocks noChangeAspect="1"/>
          </p:cNvPicPr>
          <p:nvPr/>
        </p:nvPicPr>
        <p:blipFill>
          <a:blip r:embed="rId10"/>
          <a:stretch>
            <a:fillRect/>
          </a:stretch>
        </p:blipFill>
        <p:spPr>
          <a:xfrm rot="21600000">
            <a:off x="9261335" y="2546172"/>
            <a:ext cx="13017" cy="1384934"/>
          </a:xfrm>
          <a:prstGeom prst="rect">
            <a:avLst/>
          </a:prstGeom>
        </p:spPr>
      </p:pic>
      <p:pic>
        <p:nvPicPr>
          <p:cNvPr id="512" name="picture 512"/>
          <p:cNvPicPr>
            <a:picLocks noChangeAspect="1"/>
          </p:cNvPicPr>
          <p:nvPr/>
        </p:nvPicPr>
        <p:blipFill>
          <a:blip r:embed="rId11"/>
          <a:stretch>
            <a:fillRect/>
          </a:stretch>
        </p:blipFill>
        <p:spPr>
          <a:xfrm rot="21600000">
            <a:off x="1222286" y="2526868"/>
            <a:ext cx="13017" cy="1384934"/>
          </a:xfrm>
          <a:prstGeom prst="rect">
            <a:avLst/>
          </a:prstGeom>
        </p:spPr>
      </p:pic>
      <p:pic>
        <p:nvPicPr>
          <p:cNvPr id="514" name="picture 514"/>
          <p:cNvPicPr>
            <a:picLocks noChangeAspect="1"/>
          </p:cNvPicPr>
          <p:nvPr/>
        </p:nvPicPr>
        <p:blipFill>
          <a:blip r:embed="rId12"/>
          <a:stretch>
            <a:fillRect/>
          </a:stretch>
        </p:blipFill>
        <p:spPr>
          <a:xfrm rot="21600000">
            <a:off x="3790950" y="2536012"/>
            <a:ext cx="13017" cy="1384935"/>
          </a:xfrm>
          <a:prstGeom prst="rect">
            <a:avLst/>
          </a:prstGeom>
        </p:spPr>
      </p:pic>
      <p:pic>
        <p:nvPicPr>
          <p:cNvPr id="516" name="picture 516"/>
          <p:cNvPicPr>
            <a:picLocks noChangeAspect="1"/>
          </p:cNvPicPr>
          <p:nvPr/>
        </p:nvPicPr>
        <p:blipFill>
          <a:blip r:embed="rId13"/>
          <a:stretch>
            <a:fillRect/>
          </a:stretch>
        </p:blipFill>
        <p:spPr>
          <a:xfrm rot="21600000">
            <a:off x="3713073" y="2494483"/>
            <a:ext cx="13017" cy="1384934"/>
          </a:xfrm>
          <a:prstGeom prst="rect">
            <a:avLst/>
          </a:prstGeom>
        </p:spPr>
      </p:pic>
      <p:pic>
        <p:nvPicPr>
          <p:cNvPr id="518" name="picture 518"/>
          <p:cNvPicPr>
            <a:picLocks noChangeAspect="1"/>
          </p:cNvPicPr>
          <p:nvPr/>
        </p:nvPicPr>
        <p:blipFill>
          <a:blip r:embed="rId14"/>
          <a:stretch>
            <a:fillRect/>
          </a:stretch>
        </p:blipFill>
        <p:spPr>
          <a:xfrm rot="21600000">
            <a:off x="6449377" y="2513787"/>
            <a:ext cx="13017" cy="138493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rot="21600000">
            <a:off x="457200" y="1744979"/>
            <a:ext cx="4069079" cy="4792979"/>
            <a:chOff x="0" y="0"/>
            <a:chExt cx="4069079" cy="4792979"/>
          </a:xfrm>
        </p:grpSpPr>
        <p:pic>
          <p:nvPicPr>
            <p:cNvPr id="520" name="picture 520"/>
            <p:cNvPicPr>
              <a:picLocks noChangeAspect="1"/>
            </p:cNvPicPr>
            <p:nvPr/>
          </p:nvPicPr>
          <p:blipFill>
            <a:blip r:embed="rId1"/>
            <a:stretch>
              <a:fillRect/>
            </a:stretch>
          </p:blipFill>
          <p:spPr>
            <a:xfrm rot="21600000">
              <a:off x="0" y="0"/>
              <a:ext cx="4069079" cy="4792979"/>
            </a:xfrm>
            <a:prstGeom prst="rect">
              <a:avLst/>
            </a:prstGeom>
          </p:spPr>
        </p:pic>
        <p:sp>
          <p:nvSpPr>
            <p:cNvPr id="522" name="textbox 522"/>
            <p:cNvSpPr/>
            <p:nvPr/>
          </p:nvSpPr>
          <p:spPr>
            <a:xfrm>
              <a:off x="-12700" y="-12700"/>
              <a:ext cx="4094479" cy="4818379"/>
            </a:xfrm>
            <a:prstGeom prst="rect">
              <a:avLst/>
            </a:prstGeom>
          </p:spPr>
          <p:txBody>
            <a:bodyPr vert="horz" wrap="square" lIns="0" tIns="0" rIns="0" bIns="0"/>
            <a:lstStyle/>
            <a:p>
              <a:pPr algn="l" rtl="0" eaLnBrk="0">
                <a:lnSpc>
                  <a:spcPct val="111000"/>
                </a:lnSpc>
              </a:pPr>
              <a:endParaRPr lang="en-US" altLang="en-US" sz="400" dirty="0"/>
            </a:p>
            <a:p>
              <a:pPr marL="728345" algn="l" rtl="0" eaLnBrk="0">
                <a:lnSpc>
                  <a:spcPct val="85000"/>
                </a:lnSpc>
                <a:spcBef>
                  <a:spcPts val="0"/>
                </a:spcBef>
              </a:pP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中国类脑芯片</a:t>
              </a:r>
              <a:r>
                <a:rPr sz="1400" b="1"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发文数量</a:t>
              </a:r>
              <a:endParaRPr lang="en-US" altLang="en-US" sz="1400" dirty="0"/>
            </a:p>
            <a:p>
              <a:pPr marL="1359535" algn="l" rtl="0" eaLnBrk="0">
                <a:lnSpc>
                  <a:spcPts val="1780"/>
                </a:lnSpc>
              </a:pPr>
              <a:r>
                <a:rPr sz="1400" b="1" kern="0" spc="-7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7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2014-2022.01</a:t>
              </a:r>
              <a:r>
                <a:rPr sz="1400" b="1" kern="0" spc="-1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7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p:txBody>
        </p:sp>
      </p:grpSp>
      <p:graphicFrame>
        <p:nvGraphicFramePr>
          <p:cNvPr id="524" name="table 524"/>
          <p:cNvGraphicFramePr>
            <a:graphicFrameLocks noGrp="1"/>
          </p:cNvGraphicFramePr>
          <p:nvPr/>
        </p:nvGraphicFramePr>
        <p:xfrm>
          <a:off x="4676927" y="2118334"/>
          <a:ext cx="3489325" cy="4413250"/>
        </p:xfrm>
        <a:graphic>
          <a:graphicData uri="http://schemas.openxmlformats.org/drawingml/2006/table">
            <a:tbl>
              <a:tblPr/>
              <a:tblGrid>
                <a:gridCol w="1165225"/>
                <a:gridCol w="1158875"/>
                <a:gridCol w="1165225"/>
              </a:tblGrid>
              <a:tr h="429259">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2000"/>
                        </a:lnSpc>
                      </a:pPr>
                      <a:endParaRPr lang="en-US" altLang="en-US" sz="1000" dirty="0"/>
                    </a:p>
                    <a:p>
                      <a:pPr algn="l" rtl="0" eaLnBrk="0">
                        <a:lnSpc>
                          <a:spcPct val="8000"/>
                        </a:lnSpc>
                      </a:pPr>
                      <a:endParaRPr lang="en-US" altLang="en-US" sz="100" dirty="0"/>
                    </a:p>
                    <a:p>
                      <a:pPr marL="393700" algn="l" rtl="0" eaLnBrk="0">
                        <a:lnSpc>
                          <a:spcPct val="82000"/>
                        </a:lnSpc>
                      </a:pPr>
                      <a:r>
                        <a:rPr sz="1400" b="1" kern="0" spc="-80" dirty="0">
                          <a:solidFill>
                            <a:srgbClr val="FFFFFF">
                              <a:alpha val="100000"/>
                            </a:srgbClr>
                          </a:solidFill>
                          <a:latin typeface="Verdana" panose="020B0604030504040204"/>
                          <a:ea typeface="Verdana" panose="020B0604030504040204"/>
                          <a:cs typeface="Verdana" panose="020B0604030504040204"/>
                        </a:rPr>
                        <a:t>DNN</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1000"/>
                        </a:lnSpc>
                      </a:pPr>
                      <a:endParaRPr lang="en-US" altLang="en-US" sz="1000" dirty="0"/>
                    </a:p>
                    <a:p>
                      <a:pPr marL="393700" algn="l" rtl="0" eaLnBrk="0">
                        <a:lnSpc>
                          <a:spcPct val="83000"/>
                        </a:lnSpc>
                        <a:spcBef>
                          <a:spcPts val="5"/>
                        </a:spcBef>
                      </a:pPr>
                      <a:r>
                        <a:rPr sz="1400" b="1" kern="0" spc="-50" dirty="0">
                          <a:solidFill>
                            <a:srgbClr val="FFFFFF">
                              <a:alpha val="100000"/>
                            </a:srgbClr>
                          </a:solidFill>
                          <a:latin typeface="Verdana" panose="020B0604030504040204"/>
                          <a:ea typeface="Verdana" panose="020B0604030504040204"/>
                          <a:cs typeface="Verdana" panose="020B0604030504040204"/>
                        </a:rPr>
                        <a:t>SNN</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r>
              <a:tr h="422909">
                <a:tc>
                  <a:txBody>
                    <a:bodyPr/>
                    <a:lstStyle/>
                    <a:p>
                      <a:pPr algn="l" rtl="0" eaLnBrk="0">
                        <a:lnSpc>
                          <a:spcPct val="105000"/>
                        </a:lnSpc>
                      </a:pPr>
                      <a:endParaRPr lang="en-US" altLang="en-US" sz="800" dirty="0"/>
                    </a:p>
                    <a:p>
                      <a:pPr algn="l" rtl="0" eaLnBrk="0">
                        <a:lnSpc>
                          <a:spcPct val="8000"/>
                        </a:lnSpc>
                      </a:pPr>
                      <a:endParaRPr lang="en-US" altLang="en-US" sz="100" dirty="0"/>
                    </a:p>
                    <a:p>
                      <a:pPr marL="286385" algn="l" rtl="0" eaLnBrk="0">
                        <a:lnSpc>
                          <a:spcPct val="87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训练方式</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8000"/>
                        </a:lnSpc>
                      </a:pPr>
                      <a:endParaRPr lang="en-US" altLang="en-US" sz="800" dirty="0"/>
                    </a:p>
                    <a:p>
                      <a:pPr marL="209550" algn="l" rtl="0" eaLnBrk="0">
                        <a:lnSpc>
                          <a:spcPct val="84000"/>
                        </a:lnSpc>
                        <a:spcBef>
                          <a:spcPts val="5"/>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需大量数据</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5000"/>
                        </a:lnSpc>
                      </a:pPr>
                      <a:endParaRPr lang="en-US" altLang="en-US" sz="800" dirty="0"/>
                    </a:p>
                    <a:p>
                      <a:pPr marL="130175" algn="l" rtl="0" eaLnBrk="0">
                        <a:lnSpc>
                          <a:spcPct val="86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单个数据样本</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422909">
                <a:tc>
                  <a:txBody>
                    <a:bodyPr/>
                    <a:lstStyle/>
                    <a:p>
                      <a:pPr algn="l" rtl="0" eaLnBrk="0">
                        <a:lnSpc>
                          <a:spcPct val="106000"/>
                        </a:lnSpc>
                      </a:pPr>
                      <a:endParaRPr lang="en-US" altLang="en-US" sz="800" dirty="0"/>
                    </a:p>
                    <a:p>
                      <a:pPr marL="288925" algn="l" rtl="0" eaLnBrk="0">
                        <a:lnSpc>
                          <a:spcPct val="86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学习方式</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6000"/>
                        </a:lnSpc>
                      </a:pPr>
                      <a:endParaRPr lang="en-US" altLang="en-US" sz="800" dirty="0"/>
                    </a:p>
                    <a:p>
                      <a:pPr marL="280670" algn="l" rtl="0" eaLnBrk="0">
                        <a:lnSpc>
                          <a:spcPct val="86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监督学习</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6000"/>
                        </a:lnSpc>
                      </a:pPr>
                      <a:endParaRPr lang="en-US" altLang="en-US" sz="800" dirty="0"/>
                    </a:p>
                    <a:p>
                      <a:pPr marL="205105" algn="l" rtl="0" eaLnBrk="0">
                        <a:lnSpc>
                          <a:spcPct val="86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无监督学习</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457200">
                <a:tc>
                  <a:txBody>
                    <a:bodyPr/>
                    <a:lstStyle/>
                    <a:p>
                      <a:pPr algn="l" rtl="0" eaLnBrk="0">
                        <a:lnSpc>
                          <a:spcPct val="107000"/>
                        </a:lnSpc>
                      </a:pPr>
                      <a:endParaRPr lang="en-US" altLang="en-US" sz="900" dirty="0"/>
                    </a:p>
                    <a:p>
                      <a:pPr marL="286385" algn="l" rtl="0" eaLnBrk="0">
                        <a:lnSpc>
                          <a:spcPct val="86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输入类型</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4000"/>
                        </a:lnSpc>
                      </a:pPr>
                      <a:endParaRPr lang="en-US" altLang="en-US" sz="300" dirty="0"/>
                    </a:p>
                    <a:p>
                      <a:pPr marL="441325" indent="-304165" algn="l" rtl="0" eaLnBrk="0">
                        <a:lnSpc>
                          <a:spcPct val="93000"/>
                        </a:lnSpc>
                        <a:spcBef>
                          <a:spcPts val="0"/>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图像帧或数据</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阵列</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7000"/>
                        </a:lnSpc>
                      </a:pPr>
                      <a:endParaRPr lang="en-US" altLang="en-US" sz="900" dirty="0"/>
                    </a:p>
                    <a:p>
                      <a:pPr algn="l" rtl="0" eaLnBrk="0">
                        <a:lnSpc>
                          <a:spcPct val="6000"/>
                        </a:lnSpc>
                      </a:pPr>
                      <a:endParaRPr lang="en-US" altLang="en-US" sz="100" dirty="0"/>
                    </a:p>
                    <a:p>
                      <a:pPr marL="431165" algn="l" rtl="0" eaLnBrk="0">
                        <a:lnSpc>
                          <a:spcPct val="86000"/>
                        </a:lnSpc>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脉冲</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457200">
                <a:tc>
                  <a:txBody>
                    <a:bodyPr/>
                    <a:lstStyle/>
                    <a:p>
                      <a:pPr algn="l" rtl="0" eaLnBrk="0">
                        <a:lnSpc>
                          <a:spcPct val="108000"/>
                        </a:lnSpc>
                      </a:pPr>
                      <a:endParaRPr lang="en-US" altLang="en-US" sz="900" dirty="0"/>
                    </a:p>
                    <a:p>
                      <a:pPr algn="l" rtl="0" eaLnBrk="0">
                        <a:lnSpc>
                          <a:spcPct val="6000"/>
                        </a:lnSpc>
                      </a:pPr>
                      <a:endParaRPr lang="en-US" altLang="en-US" sz="100" dirty="0"/>
                    </a:p>
                    <a:p>
                      <a:pPr marL="447675" algn="l" rtl="0" eaLnBrk="0">
                        <a:lnSpc>
                          <a:spcPct val="85000"/>
                        </a:lnSpc>
                      </a:pPr>
                      <a:r>
                        <a:rPr sz="12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时延</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7000"/>
                        </a:lnSpc>
                      </a:pPr>
                      <a:endParaRPr lang="en-US" altLang="en-US" sz="900" dirty="0"/>
                    </a:p>
                    <a:p>
                      <a:pPr marL="511175" algn="l" rtl="0" eaLnBrk="0">
                        <a:lnSpc>
                          <a:spcPct val="86000"/>
                        </a:lnSpc>
                        <a:spcBef>
                          <a:spcPts val="0"/>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高</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72000"/>
                        </a:lnSpc>
                      </a:pPr>
                      <a:endParaRPr lang="en-US" altLang="en-US" sz="100" dirty="0"/>
                    </a:p>
                    <a:p>
                      <a:pPr marL="125095" algn="l" rtl="0" eaLnBrk="0">
                        <a:lnSpc>
                          <a:spcPts val="1480"/>
                        </a:lnSpc>
                        <a:spcBef>
                          <a:spcPts val="0"/>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极低（接近实</a:t>
                      </a:r>
                      <a:endParaRPr lang="en-US" altLang="en-US" sz="1200" dirty="0"/>
                    </a:p>
                    <a:p>
                      <a:pPr marL="441325" algn="l" rtl="0" eaLnBrk="0">
                        <a:lnSpc>
                          <a:spcPts val="1480"/>
                        </a:lnSpc>
                      </a:pPr>
                      <a:r>
                        <a:rPr sz="12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时）</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457200">
                <a:tc>
                  <a:txBody>
                    <a:bodyPr/>
                    <a:lstStyle/>
                    <a:p>
                      <a:pPr algn="l" rtl="0" eaLnBrk="0">
                        <a:lnSpc>
                          <a:spcPct val="121000"/>
                        </a:lnSpc>
                      </a:pPr>
                      <a:endParaRPr lang="en-US" altLang="en-US" sz="300" dirty="0"/>
                    </a:p>
                    <a:p>
                      <a:pPr marL="364490" indent="-232410" algn="l" rtl="0" eaLnBrk="0">
                        <a:lnSpc>
                          <a:spcPct val="93000"/>
                        </a:lnSpc>
                        <a:spcBef>
                          <a:spcPts val="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神经元模型复</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杂程度</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7000"/>
                        </a:lnSpc>
                      </a:pPr>
                      <a:endParaRPr lang="en-US" altLang="en-US" sz="900" dirty="0"/>
                    </a:p>
                    <a:p>
                      <a:pPr marL="506095" algn="l" rtl="0" eaLnBrk="0">
                        <a:lnSpc>
                          <a:spcPct val="86000"/>
                        </a:lnSpc>
                        <a:spcBef>
                          <a:spcPts val="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低</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7000"/>
                        </a:lnSpc>
                      </a:pPr>
                      <a:endParaRPr lang="en-US" altLang="en-US" sz="900" dirty="0"/>
                    </a:p>
                    <a:p>
                      <a:pPr marL="511175" algn="l" rtl="0" eaLnBrk="0">
                        <a:lnSpc>
                          <a:spcPct val="86000"/>
                        </a:lnSpc>
                        <a:spcBef>
                          <a:spcPts val="0"/>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高</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457200">
                <a:tc>
                  <a:txBody>
                    <a:bodyPr/>
                    <a:lstStyle/>
                    <a:p>
                      <a:pPr algn="l" rtl="0" eaLnBrk="0">
                        <a:lnSpc>
                          <a:spcPct val="107000"/>
                        </a:lnSpc>
                      </a:pPr>
                      <a:endParaRPr lang="en-US" altLang="en-US" sz="900" dirty="0"/>
                    </a:p>
                    <a:p>
                      <a:pPr algn="l" rtl="0" eaLnBrk="0">
                        <a:lnSpc>
                          <a:spcPct val="8000"/>
                        </a:lnSpc>
                      </a:pPr>
                      <a:endParaRPr lang="en-US" altLang="en-US" sz="100" dirty="0"/>
                    </a:p>
                    <a:p>
                      <a:pPr marL="438150" algn="l" rtl="0" eaLnBrk="0">
                        <a:lnSpc>
                          <a:spcPct val="86000"/>
                        </a:lnSpc>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功耗</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9000"/>
                        </a:lnSpc>
                      </a:pPr>
                      <a:endParaRPr lang="en-US" altLang="en-US" sz="300" dirty="0"/>
                    </a:p>
                    <a:p>
                      <a:pPr marL="126365" indent="13970" algn="l" rtl="0" eaLnBrk="0">
                        <a:lnSpc>
                          <a:spcPct val="92000"/>
                        </a:lnSpc>
                        <a:spcBef>
                          <a:spcPts val="5"/>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由处理器与储</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存器存取决定</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21000"/>
                        </a:lnSpc>
                      </a:pPr>
                      <a:endParaRPr lang="en-US" altLang="en-US" sz="300" dirty="0"/>
                    </a:p>
                    <a:p>
                      <a:pPr marL="353060" indent="-212725" algn="l" rtl="0" eaLnBrk="0">
                        <a:lnSpc>
                          <a:spcPct val="93000"/>
                        </a:lnSpc>
                        <a:spcBef>
                          <a:spcPts val="5"/>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由每个事件功</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耗决定</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422909">
                <a:tc>
                  <a:txBody>
                    <a:bodyPr/>
                    <a:lstStyle/>
                    <a:p>
                      <a:pPr algn="l" rtl="0" eaLnBrk="0">
                        <a:lnSpc>
                          <a:spcPct val="105000"/>
                        </a:lnSpc>
                      </a:pPr>
                      <a:endParaRPr lang="en-US" altLang="en-US" sz="800" dirty="0"/>
                    </a:p>
                    <a:p>
                      <a:pPr marL="286385" algn="l" rtl="0" eaLnBrk="0">
                        <a:lnSpc>
                          <a:spcPct val="87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分类精度</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6000"/>
                        </a:lnSpc>
                      </a:pPr>
                      <a:endParaRPr lang="en-US" altLang="en-US" sz="800" dirty="0"/>
                    </a:p>
                    <a:p>
                      <a:pPr marL="432435" algn="l" rtl="0" eaLnBrk="0">
                        <a:lnSpc>
                          <a:spcPct val="87000"/>
                        </a:lnSpc>
                        <a:spcBef>
                          <a:spcPts val="5"/>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较高</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7000"/>
                        </a:lnSpc>
                      </a:pPr>
                      <a:endParaRPr lang="en-US" altLang="en-US" sz="800" dirty="0"/>
                    </a:p>
                    <a:p>
                      <a:pPr marL="432435" algn="l" rtl="0" eaLnBrk="0">
                        <a:lnSpc>
                          <a:spcPct val="86000"/>
                        </a:lnSpc>
                        <a:spcBef>
                          <a:spcPts val="5"/>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较低</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422909">
                <a:tc>
                  <a:txBody>
                    <a:bodyPr/>
                    <a:lstStyle/>
                    <a:p>
                      <a:pPr algn="l" rtl="0" eaLnBrk="0">
                        <a:lnSpc>
                          <a:spcPct val="105000"/>
                        </a:lnSpc>
                      </a:pPr>
                      <a:endParaRPr lang="en-US" altLang="en-US" sz="800" dirty="0"/>
                    </a:p>
                    <a:p>
                      <a:pPr marL="286385" algn="l" rtl="0" eaLnBrk="0">
                        <a:lnSpc>
                          <a:spcPct val="87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分类速度</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6000"/>
                        </a:lnSpc>
                      </a:pPr>
                      <a:endParaRPr lang="en-US" altLang="en-US" sz="800" dirty="0"/>
                    </a:p>
                    <a:p>
                      <a:pPr marL="506095" algn="l" rtl="0" eaLnBrk="0">
                        <a:lnSpc>
                          <a:spcPct val="86000"/>
                        </a:lnSpc>
                        <a:spcBef>
                          <a:spcPts val="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低</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6000"/>
                        </a:lnSpc>
                      </a:pPr>
                      <a:endParaRPr lang="en-US" altLang="en-US" sz="800" dirty="0"/>
                    </a:p>
                    <a:p>
                      <a:pPr marL="434975" algn="l" rtl="0" eaLnBrk="0">
                        <a:lnSpc>
                          <a:spcPct val="87000"/>
                        </a:lnSpc>
                        <a:spcBef>
                          <a:spcPts val="5"/>
                        </a:spcBef>
                      </a:pP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高较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463550">
                <a:tc>
                  <a:txBody>
                    <a:bodyPr/>
                    <a:lstStyle/>
                    <a:p>
                      <a:pPr algn="l" rtl="0" eaLnBrk="0">
                        <a:lnSpc>
                          <a:spcPct val="107000"/>
                        </a:lnSpc>
                      </a:pPr>
                      <a:endParaRPr lang="en-US" altLang="en-US" sz="900" dirty="0"/>
                    </a:p>
                    <a:p>
                      <a:pPr marL="285115" algn="l" rtl="0" eaLnBrk="0">
                        <a:lnSpc>
                          <a:spcPct val="86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研究阶段</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7000"/>
                        </a:lnSpc>
                      </a:pPr>
                      <a:endParaRPr lang="en-US" altLang="en-US" sz="900" dirty="0"/>
                    </a:p>
                    <a:p>
                      <a:pPr marL="356235" algn="l" rtl="0" eaLnBrk="0">
                        <a:lnSpc>
                          <a:spcPct val="87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较成熟</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2000"/>
                        </a:lnSpc>
                      </a:pPr>
                      <a:endParaRPr lang="en-US" altLang="en-US" sz="300" dirty="0"/>
                    </a:p>
                    <a:p>
                      <a:pPr marL="127000" algn="l" rtl="0" eaLnBrk="0">
                        <a:lnSpc>
                          <a:spcPct val="93000"/>
                        </a:lnSpc>
                        <a:spcBef>
                          <a:spcPts val="0"/>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探索及部分小</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规模试用阶段</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bl>
          </a:graphicData>
        </a:graphic>
      </p:graphicFrame>
      <p:sp>
        <p:nvSpPr>
          <p:cNvPr id="526" name="textbox 526"/>
          <p:cNvSpPr/>
          <p:nvPr/>
        </p:nvSpPr>
        <p:spPr>
          <a:xfrm>
            <a:off x="8474583" y="1957025"/>
            <a:ext cx="3197860" cy="4014470"/>
          </a:xfrm>
          <a:prstGeom prst="rect">
            <a:avLst/>
          </a:prstGeom>
        </p:spPr>
        <p:txBody>
          <a:bodyPr vert="horz" wrap="square" lIns="0" tIns="0" rIns="0" bIns="0"/>
          <a:lstStyle/>
          <a:p>
            <a:pPr algn="l" rtl="0" eaLnBrk="0">
              <a:lnSpc>
                <a:spcPct val="79000"/>
              </a:lnSpc>
            </a:pPr>
            <a:endParaRPr lang="en-US" altLang="en-US" sz="100" dirty="0"/>
          </a:p>
          <a:p>
            <a:pPr marL="1108710" algn="l" rtl="0" eaLnBrk="0">
              <a:lnSpc>
                <a:spcPct val="87000"/>
              </a:lnSpc>
            </a:pP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硬件实现方式</a:t>
            </a:r>
            <a:endParaRPr lang="en-US" altLang="en-US" sz="1400" dirty="0"/>
          </a:p>
          <a:p>
            <a:pPr marL="290195" indent="-278130" algn="l" rtl="0" eaLnBrk="0">
              <a:lnSpc>
                <a:spcPct val="100000"/>
              </a:lnSpc>
              <a:spcBef>
                <a:spcPts val="1240"/>
              </a:spcBef>
            </a:pPr>
            <a:r>
              <a:rPr sz="1200" kern="0" spc="-30" dirty="0">
                <a:solidFill>
                  <a:srgbClr val="1D9ED2">
                    <a:alpha val="100000"/>
                  </a:srgbClr>
                </a:solidFill>
                <a:latin typeface="Wingdings" panose="05000000000000000000"/>
                <a:ea typeface="Wingdings" panose="05000000000000000000"/>
                <a:cs typeface="Wingdings" panose="05000000000000000000"/>
              </a:rPr>
              <a:t>&gt; </a:t>
            </a:r>
            <a:r>
              <a:rPr sz="1200" b="1" kern="0" spc="-30" dirty="0">
                <a:ln w="4358"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忆阻器</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：在紧凑性</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、可靠性</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、耐用性</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、存储</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器保留期限</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、可编程</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状态和能效等方面的特</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性，有利用成为电子突触器件</a:t>
            </a:r>
            <a:r>
              <a:rPr sz="12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290195" indent="-278130" algn="l" rtl="0" eaLnBrk="0">
              <a:lnSpc>
                <a:spcPct val="98000"/>
              </a:lnSpc>
              <a:spcBef>
                <a:spcPts val="1455"/>
              </a:spcBef>
            </a:pPr>
            <a:r>
              <a:rPr sz="1200" kern="0" spc="-30" dirty="0">
                <a:solidFill>
                  <a:srgbClr val="1D9ED2">
                    <a:alpha val="100000"/>
                  </a:srgbClr>
                </a:solidFill>
                <a:latin typeface="Wingdings" panose="05000000000000000000"/>
                <a:ea typeface="Wingdings" panose="05000000000000000000"/>
                <a:cs typeface="Wingdings" panose="05000000000000000000"/>
              </a:rPr>
              <a:t>&gt;</a:t>
            </a:r>
            <a:r>
              <a:rPr sz="1200" kern="0" spc="270" dirty="0">
                <a:solidFill>
                  <a:srgbClr val="1D9ED2">
                    <a:alpha val="100000"/>
                  </a:srgbClr>
                </a:solidFill>
                <a:latin typeface="Wingdings" panose="05000000000000000000"/>
                <a:ea typeface="Wingdings" panose="05000000000000000000"/>
                <a:cs typeface="Wingdings" panose="05000000000000000000"/>
              </a:rPr>
              <a:t> </a:t>
            </a:r>
            <a:r>
              <a:rPr sz="1200" b="1" kern="0" spc="-30" dirty="0">
                <a:ln w="4358"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自旋电子器件</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：其不易失性</a:t>
            </a:r>
            <a:r>
              <a:rPr sz="12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、可塑性及</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振荡</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和随机行为，允许创建模仿生</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物突触和神经</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元关键特征的组件</a:t>
            </a:r>
            <a:r>
              <a:rPr sz="1200"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290195" indent="-278130" algn="l" rtl="0" eaLnBrk="0">
              <a:lnSpc>
                <a:spcPct val="98000"/>
              </a:lnSpc>
              <a:spcBef>
                <a:spcPts val="1525"/>
              </a:spcBef>
            </a:pPr>
            <a:r>
              <a:rPr sz="1200" kern="0" spc="0" dirty="0">
                <a:solidFill>
                  <a:srgbClr val="1D9ED2">
                    <a:alpha val="100000"/>
                  </a:srgbClr>
                </a:solidFill>
                <a:latin typeface="Wingdings" panose="05000000000000000000"/>
                <a:ea typeface="Wingdings" panose="05000000000000000000"/>
                <a:cs typeface="Wingdings" panose="05000000000000000000"/>
              </a:rPr>
              <a:t>&gt; </a:t>
            </a:r>
            <a:r>
              <a:rPr sz="1200" b="1" kern="0" spc="0" dirty="0">
                <a:ln w="4358"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光子器件</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：利用</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半导体放大器中使用的非线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性光学增益介质</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，实</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现神经形态计算所需的</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功能</a:t>
            </a:r>
            <a:r>
              <a:rPr sz="12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292100" indent="-279400" algn="l" rtl="0" eaLnBrk="0">
              <a:lnSpc>
                <a:spcPct val="99000"/>
              </a:lnSpc>
              <a:spcBef>
                <a:spcPts val="1540"/>
              </a:spcBef>
            </a:pPr>
            <a:r>
              <a:rPr sz="1200" kern="0" spc="-30" dirty="0">
                <a:solidFill>
                  <a:srgbClr val="1D9ED2">
                    <a:alpha val="100000"/>
                  </a:srgbClr>
                </a:solidFill>
                <a:latin typeface="Wingdings" panose="05000000000000000000"/>
                <a:ea typeface="Wingdings" panose="05000000000000000000"/>
                <a:cs typeface="Wingdings" panose="05000000000000000000"/>
              </a:rPr>
              <a:t>&gt;</a:t>
            </a:r>
            <a:r>
              <a:rPr sz="1200" kern="0" spc="320" dirty="0">
                <a:solidFill>
                  <a:srgbClr val="1D9ED2">
                    <a:alpha val="100000"/>
                  </a:srgbClr>
                </a:solidFill>
                <a:latin typeface="Wingdings" panose="05000000000000000000"/>
                <a:ea typeface="Wingdings" panose="05000000000000000000"/>
                <a:cs typeface="Wingdings" panose="05000000000000000000"/>
              </a:rPr>
              <a:t> </a:t>
            </a:r>
            <a:r>
              <a:rPr sz="1200" b="1" kern="0" spc="-30" dirty="0">
                <a:ln w="4358"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电化学器件</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：具有高精度</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、现行和对称的电</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导效应，低开关能量和高</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扩展性，使用于</a:t>
            </a:r>
            <a:endParaRPr lang="en-US" altLang="en-US" sz="1200" dirty="0"/>
          </a:p>
          <a:p>
            <a:pPr marL="292100" algn="l" rtl="0" eaLnBrk="0">
              <a:lnSpc>
                <a:spcPct val="87000"/>
              </a:lnSpc>
              <a:spcBef>
                <a:spcPts val="110"/>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SNN的内置定时机制</a:t>
            </a:r>
            <a:r>
              <a:rPr sz="1200"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293370" indent="-280670" algn="l" rtl="0" eaLnBrk="0">
              <a:lnSpc>
                <a:spcPct val="99000"/>
              </a:lnSpc>
              <a:spcBef>
                <a:spcPts val="1545"/>
              </a:spcBef>
            </a:pPr>
            <a:r>
              <a:rPr sz="1200" kern="0" spc="-10" dirty="0">
                <a:solidFill>
                  <a:srgbClr val="1D9ED2">
                    <a:alpha val="100000"/>
                  </a:srgbClr>
                </a:solidFill>
                <a:latin typeface="Wingdings" panose="05000000000000000000"/>
                <a:ea typeface="Wingdings" panose="05000000000000000000"/>
                <a:cs typeface="Wingdings" panose="05000000000000000000"/>
              </a:rPr>
              <a:t>&gt; </a:t>
            </a:r>
            <a:r>
              <a:rPr sz="1200" b="1" kern="0" spc="-10" dirty="0">
                <a:ln w="4358"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二维材料</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：包括过渡金属二</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硫族化合物</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、石</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墨烯等，可开发成为人工突触</a:t>
            </a:r>
            <a:r>
              <a:rPr sz="12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algn="l" rtl="0" eaLnBrk="0">
              <a:lnSpc>
                <a:spcPct val="101000"/>
              </a:lnSpc>
            </a:pPr>
            <a:endParaRPr lang="en-US" altLang="en-US" sz="1200" dirty="0"/>
          </a:p>
          <a:p>
            <a:pPr algn="l" rtl="0" eaLnBrk="0">
              <a:lnSpc>
                <a:spcPct val="6000"/>
              </a:lnSpc>
            </a:pPr>
            <a:endParaRPr lang="en-US" altLang="en-US" sz="100" dirty="0"/>
          </a:p>
          <a:p>
            <a:pPr marL="12700" algn="l" rtl="0" eaLnBrk="0">
              <a:lnSpc>
                <a:spcPts val="1330"/>
              </a:lnSpc>
            </a:pPr>
            <a:r>
              <a:rPr sz="1100" kern="0" spc="-30" dirty="0">
                <a:solidFill>
                  <a:srgbClr val="1D9ED2">
                    <a:alpha val="100000"/>
                  </a:srgbClr>
                </a:solidFill>
                <a:latin typeface="Wingdings" panose="05000000000000000000"/>
                <a:ea typeface="Wingdings" panose="05000000000000000000"/>
                <a:cs typeface="Wingdings" panose="05000000000000000000"/>
              </a:rPr>
              <a:t>&gt;</a:t>
            </a:r>
            <a:r>
              <a:rPr sz="1100" kern="0" spc="310" dirty="0">
                <a:solidFill>
                  <a:srgbClr val="1D9ED2">
                    <a:alpha val="100000"/>
                  </a:srgbClr>
                </a:solidFill>
                <a:latin typeface="Wingdings" panose="05000000000000000000"/>
                <a:ea typeface="Wingdings" panose="05000000000000000000"/>
                <a:cs typeface="Wingdings" panose="05000000000000000000"/>
              </a:rPr>
              <a:t> </a:t>
            </a:r>
            <a:r>
              <a:rPr sz="1100" b="1" kern="0" spc="-30" dirty="0">
                <a:ln w="4358"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1100" b="1" kern="0" spc="16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100" b="1" kern="0" spc="-30" dirty="0">
                <a:ln w="4358"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endParaRPr lang="en-US" altLang="en-US" sz="1100" dirty="0"/>
          </a:p>
        </p:txBody>
      </p:sp>
      <p:sp>
        <p:nvSpPr>
          <p:cNvPr id="528" name="textbox 528"/>
          <p:cNvSpPr/>
          <p:nvPr/>
        </p:nvSpPr>
        <p:spPr>
          <a:xfrm>
            <a:off x="446153" y="757697"/>
            <a:ext cx="11252200" cy="901064"/>
          </a:xfrm>
          <a:prstGeom prst="rect">
            <a:avLst/>
          </a:prstGeom>
        </p:spPr>
        <p:txBody>
          <a:bodyPr vert="horz" wrap="square" lIns="0" tIns="0" rIns="0" bIns="0"/>
          <a:lstStyle/>
          <a:p>
            <a:pPr algn="l" rtl="0" eaLnBrk="0">
              <a:lnSpc>
                <a:spcPct val="86000"/>
              </a:lnSpc>
            </a:pPr>
            <a:endParaRPr lang="en-US" altLang="en-US" sz="100" dirty="0"/>
          </a:p>
          <a:p>
            <a:pPr marL="288925" indent="-276225" algn="l" rtl="0" eaLnBrk="0">
              <a:lnSpc>
                <a:spcPct val="10000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CPU/GPU/GFPGA/ASIC及SoC是目前用的较多的AI芯片，此类AI芯片大多是基于深度学习，也就是</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深度神经网络（</a:t>
            </a:r>
            <a:r>
              <a:rPr sz="1400" b="1" kern="0" spc="-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DNN</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3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以并行方式进</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行计算的芯片，此类AI芯片又被称为</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深度学习加速器</a:t>
            </a:r>
            <a:r>
              <a:rPr sz="1400" b="1" kern="0" spc="-26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12700" algn="l" rtl="0" eaLnBrk="0">
              <a:lnSpc>
                <a:spcPts val="178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如今，模仿大脑结构的芯片具有更高的效率和更低的功耗，这类基</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于神经形态计算，也就是</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脉冲神经网络（</a:t>
            </a:r>
            <a:r>
              <a:rPr sz="1400" b="1" kern="0" spc="-1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SNN)</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的芯片为</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类脑芯片</a:t>
            </a:r>
            <a:r>
              <a:rPr sz="1400" b="1" kern="0" spc="-2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12700" algn="l" rtl="0" eaLnBrk="0">
              <a:lnSpc>
                <a:spcPts val="1690"/>
              </a:lnSpc>
              <a:spcBef>
                <a:spcPts val="65"/>
              </a:spcBef>
            </a:pPr>
            <a:r>
              <a:rPr sz="1400" kern="0" spc="0" dirty="0">
                <a:solidFill>
                  <a:srgbClr val="595959">
                    <a:alpha val="100000"/>
                  </a:srgbClr>
                </a:solidFill>
                <a:latin typeface="Wingdings" panose="05000000000000000000"/>
                <a:ea typeface="Wingdings" panose="05000000000000000000"/>
                <a:cs typeface="Wingdings" panose="05000000000000000000"/>
              </a:rPr>
              <a:t>&gt;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目前，部分企业产品已</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进入小批量试用阶段</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,类脑芯片最快将于</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2023年</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成熟</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，能效比有望较当前芯片提高2-3个数量级。</a:t>
            </a:r>
            <a:endParaRPr lang="en-US" altLang="en-US" sz="1400" dirty="0"/>
          </a:p>
        </p:txBody>
      </p:sp>
      <p:sp>
        <p:nvSpPr>
          <p:cNvPr id="530" name="textbox 530"/>
          <p:cNvSpPr/>
          <p:nvPr/>
        </p:nvSpPr>
        <p:spPr>
          <a:xfrm>
            <a:off x="356191" y="160611"/>
            <a:ext cx="4742179" cy="349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7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基于不同计算范式的</a:t>
            </a: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AI</a:t>
            </a:r>
            <a:r>
              <a:rPr sz="2100" kern="0" spc="7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a:t>
            </a:r>
            <a:r>
              <a:rPr sz="2100" kern="0" spc="-32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7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类脑芯片</a:t>
            </a:r>
            <a:endParaRPr lang="en-US" altLang="en-US" sz="2100" dirty="0"/>
          </a:p>
        </p:txBody>
      </p:sp>
      <p:sp>
        <p:nvSpPr>
          <p:cNvPr id="534" name="textbox 534"/>
          <p:cNvSpPr/>
          <p:nvPr/>
        </p:nvSpPr>
        <p:spPr>
          <a:xfrm>
            <a:off x="5279640" y="1787273"/>
            <a:ext cx="2247264" cy="21082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87000"/>
              </a:lnSpc>
            </a:pPr>
            <a:r>
              <a:rPr sz="1400" b="1" kern="0" spc="-4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4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DNN与SN</a:t>
            </a:r>
            <a:r>
              <a:rPr sz="1400" b="1" kern="0" spc="-5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N对比</a:t>
            </a:r>
            <a:endParaRPr lang="en-US" altLang="en-US" sz="1400" dirty="0"/>
          </a:p>
        </p:txBody>
      </p:sp>
      <p:sp>
        <p:nvSpPr>
          <p:cNvPr id="536" name="textbox 536"/>
          <p:cNvSpPr/>
          <p:nvPr/>
        </p:nvSpPr>
        <p:spPr>
          <a:xfrm>
            <a:off x="9593550" y="1723900"/>
            <a:ext cx="1804035" cy="212725"/>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8000"/>
              </a:lnSpc>
            </a:pPr>
            <a:r>
              <a:rPr lang="en-US" sz="1400" b="1"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类脑芯片的</a:t>
            </a:r>
            <a:endParaRPr lang="en-US" altLang="en-US" sz="1400" dirty="0"/>
          </a:p>
        </p:txBody>
      </p:sp>
      <p:sp>
        <p:nvSpPr>
          <p:cNvPr id="538" name="textbox 538"/>
          <p:cNvSpPr/>
          <p:nvPr/>
        </p:nvSpPr>
        <p:spPr>
          <a:xfrm>
            <a:off x="325497" y="6604513"/>
            <a:ext cx="1476375" cy="15493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5"/>
              </a:lnSpc>
            </a:pPr>
            <a:r>
              <a:rPr sz="800" i="1"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来源：公开资料，</a:t>
            </a: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整理</a:t>
            </a:r>
            <a:endParaRPr lang="en-US" altLang="en-US" sz="800" dirty="0"/>
          </a:p>
        </p:txBody>
      </p:sp>
      <p:sp>
        <p:nvSpPr>
          <p:cNvPr id="540" name="textbox 540"/>
          <p:cNvSpPr/>
          <p:nvPr/>
        </p:nvSpPr>
        <p:spPr>
          <a:xfrm>
            <a:off x="11720169" y="6603796"/>
            <a:ext cx="20637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20</a:t>
            </a:r>
            <a:endParaRPr lang="en-US" alt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 name="picture 542"/>
          <p:cNvPicPr>
            <a:picLocks noChangeAspect="1"/>
          </p:cNvPicPr>
          <p:nvPr/>
        </p:nvPicPr>
        <p:blipFill>
          <a:blip r:embed="rId1"/>
          <a:stretch>
            <a:fillRect/>
          </a:stretch>
        </p:blipFill>
        <p:spPr>
          <a:xfrm rot="21600000">
            <a:off x="7304404" y="3988434"/>
            <a:ext cx="1462405" cy="986155"/>
          </a:xfrm>
          <a:prstGeom prst="rect">
            <a:avLst/>
          </a:prstGeom>
        </p:spPr>
      </p:pic>
      <p:graphicFrame>
        <p:nvGraphicFramePr>
          <p:cNvPr id="544" name="table 544"/>
          <p:cNvGraphicFramePr>
            <a:graphicFrameLocks noGrp="1"/>
          </p:cNvGraphicFramePr>
          <p:nvPr/>
        </p:nvGraphicFramePr>
        <p:xfrm>
          <a:off x="7304404" y="2143125"/>
          <a:ext cx="4561205" cy="4171949"/>
        </p:xfrm>
        <a:graphic>
          <a:graphicData uri="http://schemas.openxmlformats.org/drawingml/2006/table">
            <a:tbl>
              <a:tblPr/>
              <a:tblGrid>
                <a:gridCol w="1522730"/>
                <a:gridCol w="1863725"/>
                <a:gridCol w="1174750"/>
              </a:tblGrid>
              <a:tr h="560069">
                <a:tc>
                  <a:txBody>
                    <a:bodyPr/>
                    <a:lstStyle/>
                    <a:p>
                      <a:pPr algn="l" rtl="0" eaLnBrk="0">
                        <a:lnSpc>
                          <a:spcPct val="124000"/>
                        </a:lnSpc>
                      </a:pPr>
                      <a:endParaRPr lang="en-US" altLang="en-US" sz="1000" dirty="0"/>
                    </a:p>
                    <a:p>
                      <a:pPr algn="l" rtl="0" eaLnBrk="0">
                        <a:lnSpc>
                          <a:spcPct val="9000"/>
                        </a:lnSpc>
                      </a:pPr>
                      <a:endParaRPr lang="en-US" altLang="en-US" sz="100" dirty="0"/>
                    </a:p>
                    <a:p>
                      <a:pPr marL="501015" algn="l" rtl="0" eaLnBrk="0">
                        <a:lnSpc>
                          <a:spcPct val="86000"/>
                        </a:lnSpc>
                      </a:pPr>
                      <a:r>
                        <a:rPr sz="1400" kern="0" spc="0" dirty="0">
                          <a:ln w="5103" cap="flat" cmpd="sng">
                            <a:solidFill>
                              <a:srgbClr val="FFFFFF">
                                <a:alpha val="100000"/>
                              </a:srgbClr>
                            </a:solidFill>
                            <a:prstDash val="solid"/>
                            <a:bevel/>
                          </a:ln>
                          <a:solidFill>
                            <a:srgbClr val="FFFFFF">
                              <a:alpha val="100000"/>
                            </a:srgbClr>
                          </a:solidFill>
                          <a:latin typeface="Microsoft Sans Serif" panose="020B0604020202020204"/>
                          <a:ea typeface="Microsoft Sans Serif" panose="020B0604020202020204"/>
                          <a:cs typeface="Microsoft Sans Serif" panose="020B0604020202020204"/>
                        </a:rPr>
                        <a:t>AI</a:t>
                      </a:r>
                      <a:r>
                        <a:rPr sz="1400" kern="0" spc="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芯片</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solidFill>
                      <a:srgbClr val="4EBADC"/>
                    </a:solidFill>
                  </a:tcPr>
                </a:tc>
                <a:tc>
                  <a:txBody>
                    <a:bodyPr/>
                    <a:lstStyle/>
                    <a:p>
                      <a:pPr algn="l" rtl="0" eaLnBrk="0">
                        <a:lnSpc>
                          <a:spcPct val="122000"/>
                        </a:lnSpc>
                      </a:pPr>
                      <a:endParaRPr lang="en-US" altLang="en-US" sz="1000" dirty="0"/>
                    </a:p>
                    <a:p>
                      <a:pPr marL="403860" algn="l" rtl="0" eaLnBrk="0">
                        <a:lnSpc>
                          <a:spcPct val="87000"/>
                        </a:lnSpc>
                        <a:spcBef>
                          <a:spcPts val="5"/>
                        </a:spcBef>
                      </a:pPr>
                      <a:r>
                        <a:rPr sz="1400"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可实现的功能</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solidFill>
                      <a:srgbClr val="4EBADC"/>
                    </a:solidFill>
                  </a:tcPr>
                </a:tc>
                <a:tc>
                  <a:txBody>
                    <a:bodyPr/>
                    <a:lstStyle/>
                    <a:p>
                      <a:pPr algn="l" rtl="0" eaLnBrk="0">
                        <a:lnSpc>
                          <a:spcPct val="125000"/>
                        </a:lnSpc>
                      </a:pPr>
                      <a:endParaRPr lang="en-US" altLang="en-US" sz="1000" dirty="0"/>
                    </a:p>
                    <a:p>
                      <a:pPr marL="236855" algn="l" rtl="0" eaLnBrk="0">
                        <a:lnSpc>
                          <a:spcPct val="85000"/>
                        </a:lnSpc>
                        <a:spcBef>
                          <a:spcPts val="5"/>
                        </a:spcBef>
                      </a:pP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人类特征</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solidFill>
                      <a:srgbClr val="4EBADC"/>
                    </a:solidFill>
                  </a:tcPr>
                </a:tc>
              </a:tr>
              <a:tr h="1130300">
                <a:tc>
                  <a:txBody>
                    <a:bodyPr/>
                    <a:lstStyle/>
                    <a:p>
                      <a:pPr algn="l" rtl="0" eaLnBrk="0">
                        <a:lnSpc>
                          <a:spcPct val="102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marL="240665" algn="l" rtl="0" eaLnBrk="0">
                        <a:lnSpc>
                          <a:spcPct val="87000"/>
                        </a:lnSpc>
                        <a:spcBef>
                          <a:spcPts val="5"/>
                        </a:spcBef>
                      </a:pP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传感器</a:t>
                      </a:r>
                      <a:r>
                        <a:rPr sz="1400" kern="0" spc="-10" dirty="0">
                          <a:solidFill>
                            <a:srgbClr val="000000">
                              <a:alpha val="100000"/>
                            </a:srgbClr>
                          </a:solidFill>
                          <a:latin typeface="Microsoft Sans Serif" panose="020B0604020202020204"/>
                          <a:ea typeface="Microsoft Sans Serif" panose="020B0604020202020204"/>
                          <a:cs typeface="Microsoft Sans Serif" panose="020B0604020202020204"/>
                        </a:rPr>
                        <a:t>AI</a:t>
                      </a: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芯片</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a:txBody>
                    <a:bodyPr/>
                    <a:lstStyle/>
                    <a:p>
                      <a:pPr algn="l" rtl="0" eaLnBrk="0">
                        <a:lnSpc>
                          <a:spcPct val="119000"/>
                        </a:lnSpc>
                      </a:pPr>
                      <a:endParaRPr lang="en-US" altLang="en-US" sz="1000" dirty="0"/>
                    </a:p>
                    <a:p>
                      <a:pPr algn="l" rtl="0" eaLnBrk="0">
                        <a:lnSpc>
                          <a:spcPct val="119000"/>
                        </a:lnSpc>
                      </a:pPr>
                      <a:endParaRPr lang="en-US" altLang="en-US" sz="1000" dirty="0"/>
                    </a:p>
                    <a:p>
                      <a:pPr algn="l" rtl="0" eaLnBrk="0">
                        <a:lnSpc>
                          <a:spcPct val="9000"/>
                        </a:lnSpc>
                      </a:pPr>
                      <a:endParaRPr lang="en-US" altLang="en-US" sz="100" dirty="0"/>
                    </a:p>
                    <a:p>
                      <a:pPr marL="669925" indent="-534035" algn="l" rtl="0" eaLnBrk="0">
                        <a:lnSpc>
                          <a:spcPct val="93000"/>
                        </a:lnSpc>
                      </a:pPr>
                      <a:r>
                        <a:rPr sz="14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感知：视觉</a:t>
                      </a:r>
                      <a:r>
                        <a:rPr sz="14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、听觉</a:t>
                      </a:r>
                      <a:r>
                        <a:rPr sz="1400" kern="0" spc="-1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触觉等</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a:txBody>
                    <a:bodyPr/>
                    <a:lstStyle/>
                    <a:p>
                      <a:pPr algn="l" rtl="0" eaLnBrk="0">
                        <a:lnSpc>
                          <a:spcPct val="103000"/>
                        </a:lnSpc>
                      </a:pPr>
                      <a:endParaRPr lang="en-US" altLang="en-US" sz="1000" dirty="0"/>
                    </a:p>
                    <a:p>
                      <a:pPr algn="l" rtl="0" eaLnBrk="0">
                        <a:lnSpc>
                          <a:spcPct val="103000"/>
                        </a:lnSpc>
                      </a:pPr>
                      <a:endParaRPr lang="en-US" altLang="en-US" sz="1000" dirty="0"/>
                    </a:p>
                    <a:p>
                      <a:pPr algn="l" rtl="0" eaLnBrk="0">
                        <a:lnSpc>
                          <a:spcPct val="104000"/>
                        </a:lnSpc>
                      </a:pPr>
                      <a:endParaRPr lang="en-US" altLang="en-US" sz="1000" dirty="0"/>
                    </a:p>
                    <a:p>
                      <a:pPr marL="415925" algn="l" rtl="0" eaLnBrk="0">
                        <a:lnSpc>
                          <a:spcPct val="85000"/>
                        </a:lnSpc>
                        <a:spcBef>
                          <a:spcPts val="5"/>
                        </a:spcBef>
                      </a:pPr>
                      <a:r>
                        <a:rPr sz="14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人体</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r>
              <a:tr h="1321435">
                <a:tc>
                  <a:txBody>
                    <a:bodyPr/>
                    <a:lstStyle/>
                    <a:p>
                      <a:pPr algn="l" rtl="0" eaLnBrk="0">
                        <a:lnSpc>
                          <a:spcPct val="149000"/>
                        </a:lnSpc>
                      </a:pPr>
                      <a:endParaRPr lang="en-US" altLang="en-US" sz="1000" dirty="0"/>
                    </a:p>
                    <a:p>
                      <a:pPr algn="l" rtl="0" eaLnBrk="0">
                        <a:lnSpc>
                          <a:spcPct val="150000"/>
                        </a:lnSpc>
                      </a:pPr>
                      <a:endParaRPr lang="en-US" altLang="en-US" sz="1000" dirty="0"/>
                    </a:p>
                    <a:p>
                      <a:pPr marL="417195" indent="-269875" algn="l" rtl="0" eaLnBrk="0">
                        <a:lnSpc>
                          <a:spcPct val="94000"/>
                        </a:lnSpc>
                        <a:spcBef>
                          <a:spcPts val="5"/>
                        </a:spcBef>
                      </a:pPr>
                      <a:r>
                        <a:rPr sz="1400" kern="0" spc="-20" dirty="0">
                          <a:ln w="5103" cap="flat" cmpd="sng">
                            <a:solidFill>
                              <a:srgbClr val="FF0000">
                                <a:alpha val="100000"/>
                              </a:srgbClr>
                            </a:solidFill>
                            <a:prstDash val="solid"/>
                            <a:bevel/>
                          </a:ln>
                          <a:solidFill>
                            <a:srgbClr val="FF0000">
                              <a:alpha val="100000"/>
                            </a:srgbClr>
                          </a:solidFill>
                          <a:latin typeface="微软雅黑" panose="020B0503020204020204" charset="-122"/>
                          <a:ea typeface="微软雅黑" panose="020B0503020204020204" charset="-122"/>
                          <a:cs typeface="微软雅黑" panose="020B0503020204020204" charset="-122"/>
                        </a:rPr>
                        <a:t>类脑芯片及深度</a:t>
                      </a:r>
                      <a:r>
                        <a:rPr sz="1400" kern="0" spc="-20" dirty="0">
                          <a:solidFill>
                            <a:srgbClr val="FF0000">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FF0000">
                                <a:alpha val="100000"/>
                              </a:srgbClr>
                            </a:solidFill>
                            <a:prstDash val="solid"/>
                            <a:bevel/>
                          </a:ln>
                          <a:solidFill>
                            <a:srgbClr val="FF0000">
                              <a:alpha val="100000"/>
                            </a:srgbClr>
                          </a:solidFill>
                          <a:latin typeface="微软雅黑" panose="020B0503020204020204" charset="-122"/>
                          <a:ea typeface="微软雅黑" panose="020B0503020204020204" charset="-122"/>
                          <a:cs typeface="微软雅黑" panose="020B0503020204020204" charset="-122"/>
                        </a:rPr>
                        <a:t>学习芯片</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a:txBody>
                    <a:bodyPr/>
                    <a:lstStyle/>
                    <a:p>
                      <a:pPr algn="l" rtl="0" eaLnBrk="0">
                        <a:lnSpc>
                          <a:spcPct val="100000"/>
                        </a:lnSpc>
                      </a:pPr>
                      <a:endParaRPr lang="en-US" altLang="en-US" sz="1000" dirty="0"/>
                    </a:p>
                    <a:p>
                      <a:pPr algn="l" rtl="0" eaLnBrk="0">
                        <a:lnSpc>
                          <a:spcPct val="100000"/>
                        </a:lnSpc>
                      </a:pPr>
                      <a:endParaRPr lang="en-US" altLang="en-US" sz="1000" dirty="0"/>
                    </a:p>
                    <a:p>
                      <a:pPr algn="l" rtl="0" eaLnBrk="0">
                        <a:lnSpc>
                          <a:spcPct val="101000"/>
                        </a:lnSpc>
                      </a:pPr>
                      <a:endParaRPr lang="en-US" altLang="en-US" sz="1000" dirty="0"/>
                    </a:p>
                    <a:p>
                      <a:pPr marL="139065" algn="r" rtl="0" eaLnBrk="0">
                        <a:lnSpc>
                          <a:spcPct val="93000"/>
                        </a:lnSpc>
                        <a:spcBef>
                          <a:spcPts val="0"/>
                        </a:spcBef>
                      </a:pPr>
                      <a:r>
                        <a:rPr sz="14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识别</a:t>
                      </a:r>
                      <a:r>
                        <a:rPr sz="1400" kern="0" spc="-2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、分类</a:t>
                      </a:r>
                      <a:r>
                        <a:rPr sz="1400" kern="0" spc="-1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、决策</a:t>
                      </a:r>
                      <a:r>
                        <a:rPr sz="1400" kern="0" spc="-1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预测</a:t>
                      </a:r>
                      <a:r>
                        <a:rPr sz="1400" kern="0" spc="-1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、分析</a:t>
                      </a:r>
                      <a:r>
                        <a:rPr sz="1400" kern="0" spc="-2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、推理</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a:txBody>
                    <a:bodyPr/>
                    <a:lstStyle/>
                    <a:p>
                      <a:pPr algn="l" rtl="0" eaLnBrk="0">
                        <a:lnSpc>
                          <a:spcPct val="123000"/>
                        </a:lnSpc>
                      </a:pPr>
                      <a:endParaRPr lang="en-US" altLang="en-US" sz="1000" dirty="0"/>
                    </a:p>
                    <a:p>
                      <a:pPr algn="l" rtl="0" eaLnBrk="0">
                        <a:lnSpc>
                          <a:spcPct val="123000"/>
                        </a:lnSpc>
                      </a:pPr>
                      <a:endParaRPr lang="en-US" altLang="en-US" sz="1000" dirty="0"/>
                    </a:p>
                    <a:p>
                      <a:pPr algn="l" rtl="0" eaLnBrk="0">
                        <a:lnSpc>
                          <a:spcPct val="124000"/>
                        </a:lnSpc>
                      </a:pPr>
                      <a:endParaRPr lang="en-US" altLang="en-US" sz="1000" dirty="0"/>
                    </a:p>
                    <a:p>
                      <a:pPr algn="l" rtl="0" eaLnBrk="0">
                        <a:lnSpc>
                          <a:spcPct val="8000"/>
                        </a:lnSpc>
                      </a:pPr>
                      <a:endParaRPr lang="en-US" altLang="en-US" sz="100" dirty="0"/>
                    </a:p>
                    <a:p>
                      <a:pPr marL="415925" algn="l" rtl="0" eaLnBrk="0">
                        <a:lnSpc>
                          <a:spcPct val="87000"/>
                        </a:lnSpc>
                      </a:pPr>
                      <a:r>
                        <a:rPr sz="14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人脑</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r>
              <a:tr h="1160144">
                <a:tc>
                  <a:txBody>
                    <a:bodyPr/>
                    <a:lstStyle/>
                    <a:p>
                      <a:pPr algn="l" rtl="0" eaLnBrk="0">
                        <a:lnSpc>
                          <a:spcPct val="123000"/>
                        </a:lnSpc>
                      </a:pPr>
                      <a:endParaRPr lang="en-US" altLang="en-US" sz="1000" dirty="0"/>
                    </a:p>
                    <a:p>
                      <a:pPr algn="l" rtl="0" eaLnBrk="0">
                        <a:lnSpc>
                          <a:spcPct val="123000"/>
                        </a:lnSpc>
                      </a:pPr>
                      <a:endParaRPr lang="en-US" altLang="en-US" sz="1000" dirty="0"/>
                    </a:p>
                    <a:p>
                      <a:pPr marL="257810" indent="-109220" algn="l" rtl="0" eaLnBrk="0">
                        <a:lnSpc>
                          <a:spcPct val="93000"/>
                        </a:lnSpc>
                        <a:spcBef>
                          <a:spcPts val="5"/>
                        </a:spcBef>
                      </a:pPr>
                      <a:r>
                        <a:rPr sz="14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未来带意识</a:t>
                      </a:r>
                      <a:r>
                        <a:rPr sz="1400" kern="0" spc="-1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、带   </a:t>
                      </a:r>
                      <a:r>
                        <a:rPr sz="14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自主性的芯片</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a:txBody>
                    <a:bodyPr/>
                    <a:lstStyle/>
                    <a:p>
                      <a:pPr algn="l" rtl="0" eaLnBrk="0">
                        <a:lnSpc>
                          <a:spcPct val="122000"/>
                        </a:lnSpc>
                      </a:pPr>
                      <a:endParaRPr lang="en-US" altLang="en-US" sz="1000" dirty="0"/>
                    </a:p>
                    <a:p>
                      <a:pPr algn="l" rtl="0" eaLnBrk="0">
                        <a:lnSpc>
                          <a:spcPct val="122000"/>
                        </a:lnSpc>
                      </a:pPr>
                      <a:endParaRPr lang="en-US" altLang="en-US" sz="1000" dirty="0"/>
                    </a:p>
                    <a:p>
                      <a:pPr algn="l" rtl="0" eaLnBrk="0">
                        <a:lnSpc>
                          <a:spcPct val="9000"/>
                        </a:lnSpc>
                      </a:pPr>
                      <a:endParaRPr lang="en-US" altLang="en-US" sz="100" dirty="0"/>
                    </a:p>
                    <a:p>
                      <a:pPr marL="760095" indent="-624205" algn="l" rtl="0" eaLnBrk="0">
                        <a:lnSpc>
                          <a:spcPct val="94000"/>
                        </a:lnSpc>
                      </a:pPr>
                      <a:r>
                        <a:rPr sz="14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情感</a:t>
                      </a:r>
                      <a:r>
                        <a:rPr sz="1400" kern="0" spc="-2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、想象力</a:t>
                      </a:r>
                      <a:r>
                        <a:rPr sz="1400" kern="0" spc="-2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、创造 </a:t>
                      </a:r>
                      <a:r>
                        <a:rPr sz="14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力等</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a:txBody>
                    <a:bodyPr/>
                    <a:lstStyle/>
                    <a:p>
                      <a:pPr algn="l" rtl="0" eaLnBrk="0">
                        <a:lnSpc>
                          <a:spcPct val="105000"/>
                        </a:lnSpc>
                      </a:pPr>
                      <a:endParaRPr lang="en-US" altLang="en-US" sz="1000" dirty="0"/>
                    </a:p>
                    <a:p>
                      <a:pPr algn="l" rtl="0" eaLnBrk="0">
                        <a:lnSpc>
                          <a:spcPct val="105000"/>
                        </a:lnSpc>
                      </a:pPr>
                      <a:endParaRPr lang="en-US" altLang="en-US" sz="1000" dirty="0"/>
                    </a:p>
                    <a:p>
                      <a:pPr algn="l" rtl="0" eaLnBrk="0">
                        <a:lnSpc>
                          <a:spcPct val="106000"/>
                        </a:lnSpc>
                      </a:pPr>
                      <a:endParaRPr lang="en-US" altLang="en-US" sz="1000" dirty="0"/>
                    </a:p>
                    <a:p>
                      <a:pPr algn="l" rtl="0" eaLnBrk="0">
                        <a:lnSpc>
                          <a:spcPct val="7000"/>
                        </a:lnSpc>
                      </a:pPr>
                      <a:endParaRPr lang="en-US" altLang="en-US" sz="100" dirty="0"/>
                    </a:p>
                    <a:p>
                      <a:pPr marL="415925" algn="l" rtl="0" eaLnBrk="0">
                        <a:lnSpc>
                          <a:spcPct val="85000"/>
                        </a:lnSpc>
                      </a:pPr>
                      <a:r>
                        <a:rPr sz="14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人性</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r>
            </a:tbl>
          </a:graphicData>
        </a:graphic>
      </p:graphicFrame>
      <p:grpSp>
        <p:nvGrpSpPr>
          <p:cNvPr id="30" name="group 30"/>
          <p:cNvGrpSpPr/>
          <p:nvPr/>
        </p:nvGrpSpPr>
        <p:grpSpPr>
          <a:xfrm rot="21600000">
            <a:off x="1112519" y="3125723"/>
            <a:ext cx="1671827" cy="719327"/>
            <a:chOff x="0" y="0"/>
            <a:chExt cx="1671827" cy="719327"/>
          </a:xfrm>
        </p:grpSpPr>
        <p:sp>
          <p:nvSpPr>
            <p:cNvPr id="546" name="path"/>
            <p:cNvSpPr/>
            <p:nvPr/>
          </p:nvSpPr>
          <p:spPr>
            <a:xfrm>
              <a:off x="0" y="353567"/>
              <a:ext cx="1671827" cy="365759"/>
            </a:xfrm>
            <a:custGeom>
              <a:avLst/>
              <a:gdLst/>
              <a:ahLst/>
              <a:cxnLst/>
              <a:rect l="0" t="0" r="0" b="0"/>
              <a:pathLst>
                <a:path w="2632" h="575">
                  <a:moveTo>
                    <a:pt x="0" y="0"/>
                  </a:moveTo>
                  <a:lnTo>
                    <a:pt x="2632" y="0"/>
                  </a:lnTo>
                  <a:lnTo>
                    <a:pt x="2632" y="575"/>
                  </a:lnTo>
                  <a:lnTo>
                    <a:pt x="0" y="575"/>
                  </a:lnTo>
                  <a:lnTo>
                    <a:pt x="0" y="0"/>
                  </a:lnTo>
                  <a:close/>
                </a:path>
              </a:pathLst>
            </a:custGeom>
            <a:solidFill>
              <a:srgbClr val="23C5C5">
                <a:alpha val="100000"/>
              </a:srgbClr>
            </a:solidFill>
            <a:ln cap="flat">
              <a:noFill/>
              <a:prstDash val="solid"/>
              <a:miter lim="0"/>
            </a:ln>
          </p:spPr>
          <p:txBody>
            <a:bodyPr rtlCol="0"/>
            <a:lstStyle/>
            <a:p>
              <a:pPr algn="ctr"/>
              <a:endParaRPr lang="zh-CN" altLang="en-US"/>
            </a:p>
          </p:txBody>
        </p:sp>
        <p:sp>
          <p:nvSpPr>
            <p:cNvPr id="548" name="path"/>
            <p:cNvSpPr/>
            <p:nvPr/>
          </p:nvSpPr>
          <p:spPr>
            <a:xfrm>
              <a:off x="0" y="0"/>
              <a:ext cx="1671827" cy="365760"/>
            </a:xfrm>
            <a:custGeom>
              <a:avLst/>
              <a:gdLst/>
              <a:ahLst/>
              <a:cxnLst/>
              <a:rect l="0" t="0" r="0" b="0"/>
              <a:pathLst>
                <a:path w="2632" h="576">
                  <a:moveTo>
                    <a:pt x="0" y="0"/>
                  </a:moveTo>
                  <a:lnTo>
                    <a:pt x="2632" y="0"/>
                  </a:lnTo>
                  <a:lnTo>
                    <a:pt x="2632" y="576"/>
                  </a:lnTo>
                  <a:lnTo>
                    <a:pt x="0" y="576"/>
                  </a:lnTo>
                  <a:lnTo>
                    <a:pt x="0" y="0"/>
                  </a:lnTo>
                  <a:close/>
                </a:path>
              </a:pathLst>
            </a:custGeom>
            <a:solidFill>
              <a:srgbClr val="3DD8D4">
                <a:alpha val="100000"/>
              </a:srgbClr>
            </a:solidFill>
            <a:ln cap="flat">
              <a:noFill/>
              <a:prstDash val="solid"/>
              <a:miter lim="0"/>
            </a:ln>
          </p:spPr>
          <p:txBody>
            <a:bodyPr rtlCol="0"/>
            <a:lstStyle/>
            <a:p>
              <a:pPr algn="ctr"/>
              <a:endParaRPr lang="zh-CN" altLang="en-US"/>
            </a:p>
          </p:txBody>
        </p:sp>
      </p:grpSp>
      <p:grpSp>
        <p:nvGrpSpPr>
          <p:cNvPr id="32" name="group 32"/>
          <p:cNvGrpSpPr/>
          <p:nvPr/>
        </p:nvGrpSpPr>
        <p:grpSpPr>
          <a:xfrm rot="21600000">
            <a:off x="1112519" y="3845052"/>
            <a:ext cx="3276599" cy="2464307"/>
            <a:chOff x="0" y="0"/>
            <a:chExt cx="3276599" cy="2464307"/>
          </a:xfrm>
        </p:grpSpPr>
        <p:sp>
          <p:nvSpPr>
            <p:cNvPr id="550" name="path"/>
            <p:cNvSpPr/>
            <p:nvPr/>
          </p:nvSpPr>
          <p:spPr>
            <a:xfrm>
              <a:off x="0" y="1315211"/>
              <a:ext cx="3268979" cy="1149096"/>
            </a:xfrm>
            <a:custGeom>
              <a:avLst/>
              <a:gdLst/>
              <a:ahLst/>
              <a:cxnLst/>
              <a:rect l="0" t="0" r="0" b="0"/>
              <a:pathLst>
                <a:path w="5147" h="1809">
                  <a:moveTo>
                    <a:pt x="0" y="0"/>
                  </a:moveTo>
                  <a:lnTo>
                    <a:pt x="5147" y="0"/>
                  </a:lnTo>
                  <a:lnTo>
                    <a:pt x="5147" y="1809"/>
                  </a:lnTo>
                  <a:lnTo>
                    <a:pt x="0" y="1809"/>
                  </a:lnTo>
                  <a:lnTo>
                    <a:pt x="0" y="0"/>
                  </a:lnTo>
                  <a:close/>
                </a:path>
              </a:pathLst>
            </a:custGeom>
            <a:solidFill>
              <a:srgbClr val="1D9ED2">
                <a:alpha val="100000"/>
              </a:srgbClr>
            </a:solidFill>
            <a:ln cap="flat">
              <a:noFill/>
              <a:prstDash val="solid"/>
              <a:miter lim="0"/>
            </a:ln>
          </p:spPr>
          <p:txBody>
            <a:bodyPr rtlCol="0"/>
            <a:lstStyle/>
            <a:p>
              <a:pPr algn="ctr"/>
              <a:endParaRPr lang="zh-CN" altLang="en-US"/>
            </a:p>
          </p:txBody>
        </p:sp>
        <p:sp>
          <p:nvSpPr>
            <p:cNvPr id="552" name="path"/>
            <p:cNvSpPr/>
            <p:nvPr/>
          </p:nvSpPr>
          <p:spPr>
            <a:xfrm>
              <a:off x="6096" y="606551"/>
              <a:ext cx="3268979" cy="708659"/>
            </a:xfrm>
            <a:custGeom>
              <a:avLst/>
              <a:gdLst/>
              <a:ahLst/>
              <a:cxnLst/>
              <a:rect l="0" t="0" r="0" b="0"/>
              <a:pathLst>
                <a:path w="5147" h="1115">
                  <a:moveTo>
                    <a:pt x="0" y="0"/>
                  </a:moveTo>
                  <a:lnTo>
                    <a:pt x="5147" y="0"/>
                  </a:lnTo>
                  <a:lnTo>
                    <a:pt x="5147" y="1115"/>
                  </a:lnTo>
                  <a:lnTo>
                    <a:pt x="0" y="1115"/>
                  </a:lnTo>
                  <a:lnTo>
                    <a:pt x="0" y="0"/>
                  </a:lnTo>
                  <a:close/>
                </a:path>
              </a:pathLst>
            </a:custGeom>
            <a:solidFill>
              <a:srgbClr val="4EBADC">
                <a:alpha val="100000"/>
              </a:srgbClr>
            </a:solidFill>
            <a:ln cap="flat">
              <a:noFill/>
              <a:prstDash val="solid"/>
              <a:miter lim="0"/>
            </a:ln>
          </p:spPr>
          <p:txBody>
            <a:bodyPr rtlCol="0"/>
            <a:lstStyle/>
            <a:p>
              <a:pPr algn="ctr"/>
              <a:endParaRPr lang="zh-CN" altLang="en-US"/>
            </a:p>
          </p:txBody>
        </p:sp>
        <p:sp>
          <p:nvSpPr>
            <p:cNvPr id="554" name="path"/>
            <p:cNvSpPr/>
            <p:nvPr/>
          </p:nvSpPr>
          <p:spPr>
            <a:xfrm>
              <a:off x="7619" y="0"/>
              <a:ext cx="3268979" cy="606552"/>
            </a:xfrm>
            <a:custGeom>
              <a:avLst/>
              <a:gdLst/>
              <a:ahLst/>
              <a:cxnLst/>
              <a:rect l="0" t="0" r="0" b="0"/>
              <a:pathLst>
                <a:path w="5147" h="955">
                  <a:moveTo>
                    <a:pt x="0" y="0"/>
                  </a:moveTo>
                  <a:lnTo>
                    <a:pt x="5147" y="0"/>
                  </a:lnTo>
                  <a:lnTo>
                    <a:pt x="5147" y="955"/>
                  </a:lnTo>
                  <a:lnTo>
                    <a:pt x="0" y="955"/>
                  </a:lnTo>
                  <a:lnTo>
                    <a:pt x="0" y="0"/>
                  </a:lnTo>
                  <a:close/>
                </a:path>
              </a:pathLst>
            </a:custGeom>
            <a:solidFill>
              <a:srgbClr val="F68C22">
                <a:alpha val="100000"/>
              </a:srgbClr>
            </a:solidFill>
            <a:ln cap="flat">
              <a:noFill/>
              <a:prstDash val="solid"/>
              <a:miter lim="0"/>
            </a:ln>
          </p:spPr>
          <p:txBody>
            <a:bodyPr rtlCol="0"/>
            <a:lstStyle/>
            <a:p>
              <a:pPr algn="ctr"/>
              <a:endParaRPr lang="zh-CN" altLang="en-US"/>
            </a:p>
          </p:txBody>
        </p:sp>
      </p:grpSp>
      <p:sp>
        <p:nvSpPr>
          <p:cNvPr id="556" name="rect"/>
          <p:cNvSpPr/>
          <p:nvPr/>
        </p:nvSpPr>
        <p:spPr>
          <a:xfrm>
            <a:off x="2784347" y="3034283"/>
            <a:ext cx="1597152" cy="810768"/>
          </a:xfrm>
          <a:prstGeom prst="rect">
            <a:avLst/>
          </a:prstGeom>
          <a:solidFill>
            <a:srgbClr val="F7A159">
              <a:alpha val="100000"/>
            </a:srgbClr>
          </a:solidFill>
          <a:ln cap="flat">
            <a:noFill/>
            <a:prstDash val="solid"/>
            <a:miter lim="0"/>
          </a:ln>
        </p:spPr>
        <p:txBody>
          <a:bodyPr rtlCol="0"/>
          <a:lstStyle/>
          <a:p>
            <a:pPr algn="ctr"/>
            <a:endParaRPr lang="zh-CN" altLang="en-US"/>
          </a:p>
        </p:txBody>
      </p:sp>
      <p:graphicFrame>
        <p:nvGraphicFramePr>
          <p:cNvPr id="558" name="table 558"/>
          <p:cNvGraphicFramePr>
            <a:graphicFrameLocks noGrp="1"/>
          </p:cNvGraphicFramePr>
          <p:nvPr/>
        </p:nvGraphicFramePr>
        <p:xfrm>
          <a:off x="1106169" y="2150745"/>
          <a:ext cx="3290570" cy="4157979"/>
        </p:xfrm>
        <a:graphic>
          <a:graphicData uri="http://schemas.openxmlformats.org/drawingml/2006/table">
            <a:tbl>
              <a:tblPr/>
              <a:tblGrid>
                <a:gridCol w="1523365"/>
                <a:gridCol w="422275"/>
                <a:gridCol w="1344930"/>
              </a:tblGrid>
              <a:tr h="557529">
                <a:tc>
                  <a:txBody>
                    <a:bodyPr/>
                    <a:lstStyle/>
                    <a:p>
                      <a:pPr algn="l" rtl="0" eaLnBrk="0">
                        <a:lnSpc>
                          <a:spcPct val="100000"/>
                        </a:lnSpc>
                      </a:pPr>
                      <a:endParaRPr lang="en-US" altLang="en-US" sz="1000" dirty="0"/>
                    </a:p>
                  </a:txBody>
                  <a:tcPr marL="0" marR="0" marT="0" marB="0" vert="horz">
                    <a:lnL w="12700" cap="flat" cmpd="sng" algn="ctr">
                      <a:solidFill>
                        <a:srgbClr val="1D9ED2"/>
                      </a:solidFill>
                      <a:prstDash val="solid"/>
                      <a:round/>
                      <a:headEnd type="none" w="med" len="med"/>
                      <a:tailEnd type="none" w="med" len="med"/>
                    </a:lnL>
                    <a:lnR>
                      <a:noFill/>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gridSpan="2">
                  <a:txBody>
                    <a:bodyPr/>
                    <a:lstStyle/>
                    <a:p>
                      <a:pPr algn="l" rtl="0" eaLnBrk="0">
                        <a:lnSpc>
                          <a:spcPct val="100000"/>
                        </a:lnSpc>
                      </a:pPr>
                      <a:endParaRPr lang="en-US" altLang="en-US" sz="1000" dirty="0"/>
                    </a:p>
                  </a:txBody>
                  <a:tcPr marL="0" marR="0" marT="0" marB="0" vert="horz">
                    <a:lnL>
                      <a:noFill/>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hMerge="1">
                  <a:tcPr marL="0" marR="0" marT="0" marB="0" vert="horz">
                    <a:lnL>
                      <a:noFill/>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r>
              <a:tr h="550544">
                <a:tc gridSpan="3">
                  <a:txBody>
                    <a:bodyPr/>
                    <a:lstStyle/>
                    <a:p>
                      <a:pPr algn="l" rtl="0" eaLnBrk="0">
                        <a:lnSpc>
                          <a:spcPct val="100000"/>
                        </a:lnSpc>
                      </a:pPr>
                      <a:endParaRPr lang="en-US" altLang="en-US" sz="10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hMerge="1">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hMerge="1">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r>
              <a:tr h="573405">
                <a:tc gridSpan="2">
                  <a:txBody>
                    <a:bodyPr/>
                    <a:lstStyle/>
                    <a:p>
                      <a:pPr algn="l" rtl="0" eaLnBrk="0">
                        <a:lnSpc>
                          <a:spcPct val="195000"/>
                        </a:lnSpc>
                      </a:pPr>
                      <a:endParaRPr lang="en-US" altLang="en-US" sz="1000" dirty="0"/>
                    </a:p>
                    <a:p>
                      <a:pPr marL="650240" algn="l" rtl="0" eaLnBrk="0">
                        <a:lnSpc>
                          <a:spcPct val="85000"/>
                        </a:lnSpc>
                        <a:spcBef>
                          <a:spcPts val="5"/>
                        </a:spcBef>
                      </a:pP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AI</a:t>
                      </a:r>
                      <a:r>
                        <a:rPr sz="1400" kern="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SoC</a:t>
                      </a:r>
                      <a:endParaRPr lang="en-US" altLang="en-US" sz="1400" dirty="0"/>
                    </a:p>
                  </a:txBody>
                  <a:tcPr marL="0" marR="0" marT="0" marB="0" vert="horz">
                    <a:lnL w="12700" cap="flat" cmpd="sng" algn="ctr">
                      <a:solidFill>
                        <a:srgbClr val="1D9ED2"/>
                      </a:solidFill>
                      <a:prstDash val="solid"/>
                      <a:round/>
                      <a:headEnd type="none" w="med" len="med"/>
                      <a:tailEnd type="none" w="med" len="med"/>
                    </a:lnL>
                    <a:lnR>
                      <a:noFill/>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hMerge="1">
                  <a:tcPr marL="0" marR="0" marT="0" marB="0" vert="horz">
                    <a:lnL w="12700" cap="flat" cmpd="sng" algn="ctr">
                      <a:solidFill>
                        <a:srgbClr val="1D9ED2"/>
                      </a:solidFill>
                      <a:prstDash val="solid"/>
                      <a:round/>
                      <a:headEnd type="none" w="med" len="med"/>
                      <a:tailEnd type="none" w="med" len="med"/>
                    </a:lnL>
                    <a:lnR>
                      <a:noFill/>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a:txBody>
                    <a:bodyPr/>
                    <a:lstStyle/>
                    <a:p>
                      <a:pPr algn="l" rtl="0" eaLnBrk="0">
                        <a:lnSpc>
                          <a:spcPct val="132000"/>
                        </a:lnSpc>
                      </a:pPr>
                      <a:endParaRPr lang="en-US" altLang="en-US" sz="300" dirty="0"/>
                    </a:p>
                    <a:p>
                      <a:pPr marL="266700" algn="l" rtl="0" eaLnBrk="0">
                        <a:lnSpc>
                          <a:spcPct val="85000"/>
                        </a:lnSpc>
                        <a:spcBef>
                          <a:spcPts val="0"/>
                        </a:spcBef>
                      </a:pPr>
                      <a:r>
                        <a:rPr sz="1400"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FPGA</a:t>
                      </a:r>
                      <a:endParaRPr lang="en-US" altLang="en-US" sz="1400" dirty="0"/>
                    </a:p>
                  </a:txBody>
                  <a:tcPr marL="0" marR="0" marT="0" marB="0" vert="horz">
                    <a:lnL>
                      <a:noFill/>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r>
              <a:tr h="2476500">
                <a:tc gridSpan="3">
                  <a:txBody>
                    <a:bodyPr/>
                    <a:lstStyle/>
                    <a:p>
                      <a:pPr algn="l" rtl="0" eaLnBrk="0">
                        <a:lnSpc>
                          <a:spcPct val="145000"/>
                        </a:lnSpc>
                      </a:pPr>
                      <a:endParaRPr lang="en-US" altLang="en-US" sz="1000" dirty="0"/>
                    </a:p>
                    <a:p>
                      <a:pPr marL="948055" algn="l" rtl="0" eaLnBrk="0">
                        <a:lnSpc>
                          <a:spcPct val="86000"/>
                        </a:lnSpc>
                        <a:spcBef>
                          <a:spcPts val="0"/>
                        </a:spcBef>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嵌入式专用AI芯片</a:t>
                      </a:r>
                      <a:endParaRPr lang="en-US" altLang="en-US" sz="1400" dirty="0"/>
                    </a:p>
                    <a:p>
                      <a:pPr algn="l" rtl="0" eaLnBrk="0">
                        <a:lnSpc>
                          <a:spcPct val="134000"/>
                        </a:lnSpc>
                      </a:pPr>
                      <a:endParaRPr lang="en-US" altLang="en-US" sz="1000" dirty="0"/>
                    </a:p>
                    <a:p>
                      <a:pPr algn="l" rtl="0" eaLnBrk="0">
                        <a:lnSpc>
                          <a:spcPct val="134000"/>
                        </a:lnSpc>
                      </a:pPr>
                      <a:endParaRPr lang="en-US" altLang="en-US" sz="1000" dirty="0"/>
                    </a:p>
                    <a:p>
                      <a:pPr marL="1116965" algn="l" rtl="0" eaLnBrk="0">
                        <a:lnSpc>
                          <a:spcPct val="87000"/>
                        </a:lnSpc>
                        <a:spcBef>
                          <a:spcPts val="420"/>
                        </a:spcBef>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物联网AI芯片</a:t>
                      </a:r>
                      <a:endParaRPr lang="en-US" altLang="en-US" sz="1400" dirty="0"/>
                    </a:p>
                    <a:p>
                      <a:pPr algn="l" rtl="0" eaLnBrk="0">
                        <a:lnSpc>
                          <a:spcPct val="124000"/>
                        </a:lnSpc>
                      </a:pPr>
                      <a:endParaRPr lang="en-US" altLang="en-US" sz="1000" dirty="0"/>
                    </a:p>
                    <a:p>
                      <a:pPr algn="l" rtl="0" eaLnBrk="0">
                        <a:lnSpc>
                          <a:spcPct val="124000"/>
                        </a:lnSpc>
                      </a:pPr>
                      <a:endParaRPr lang="en-US" altLang="en-US" sz="1000" dirty="0"/>
                    </a:p>
                    <a:p>
                      <a:pPr algn="l" rtl="0" eaLnBrk="0">
                        <a:lnSpc>
                          <a:spcPct val="124000"/>
                        </a:lnSpc>
                      </a:pPr>
                      <a:endParaRPr lang="en-US" altLang="en-US" sz="1000" dirty="0"/>
                    </a:p>
                    <a:p>
                      <a:pPr marL="868045" algn="l" rtl="0" eaLnBrk="0">
                        <a:lnSpc>
                          <a:spcPct val="77000"/>
                        </a:lnSpc>
                        <a:spcBef>
                          <a:spcPts val="420"/>
                        </a:spcBef>
                      </a:pPr>
                      <a:r>
                        <a:rPr sz="14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自供电</a:t>
                      </a:r>
                      <a:r>
                        <a:rPr sz="1400" kern="0" spc="-11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、生物接口等</a:t>
                      </a:r>
                      <a:endParaRPr lang="en-US" altLang="en-US" sz="1400" dirty="0"/>
                    </a:p>
                    <a:p>
                      <a:pPr marL="1290320" algn="l" rtl="0" eaLnBrk="0">
                        <a:lnSpc>
                          <a:spcPts val="1700"/>
                        </a:lnSpc>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新型芯片</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a:noFill/>
                    </a:lnB>
                  </a:tcPr>
                </a:tc>
                <a:tc hMerge="1">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a:noFill/>
                    </a:lnB>
                  </a:tcPr>
                </a:tc>
                <a:tc hMerge="1">
                  <a:tcPr marL="0" marR="0" marT="0" marB="0" vert="horz">
                    <a:lnL w="12700" cap="flat" cmpd="sng" algn="ctr">
                      <a:solidFill>
                        <a:srgbClr val="1D9ED2"/>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a:noFill/>
                    </a:lnB>
                  </a:tcPr>
                </a:tc>
              </a:tr>
            </a:tbl>
          </a:graphicData>
        </a:graphic>
      </p:graphicFrame>
      <p:sp>
        <p:nvSpPr>
          <p:cNvPr id="560" name="textbox 560"/>
          <p:cNvSpPr/>
          <p:nvPr/>
        </p:nvSpPr>
        <p:spPr>
          <a:xfrm>
            <a:off x="394718" y="757697"/>
            <a:ext cx="11393169" cy="901700"/>
          </a:xfrm>
          <a:prstGeom prst="rect">
            <a:avLst/>
          </a:prstGeom>
        </p:spPr>
        <p:txBody>
          <a:bodyPr vert="horz" wrap="square" lIns="0" tIns="0" rIns="0" bIns="0"/>
          <a:lstStyle/>
          <a:p>
            <a:pPr algn="l" rtl="0" eaLnBrk="0">
              <a:lnSpc>
                <a:spcPct val="82000"/>
              </a:lnSpc>
            </a:pPr>
            <a:endParaRPr lang="en-US" altLang="en-US" sz="100" dirty="0"/>
          </a:p>
          <a:p>
            <a:pPr marL="291465" indent="-278765" algn="l" rtl="0" eaLnBrk="0">
              <a:lnSpc>
                <a:spcPct val="10100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现在用于深度学习的AI芯片（包括CPU</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、FPGA</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、ASIC）为了实现深度学习的庞大乘积累加运算和并行计算的高性能，芯片面积越做越</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大</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，带来了成本和散热等问题。AI芯片软件编程的成熟度</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、芯片的安全，神经网络的稳定性等问题也未能得到很好的解</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决，</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因此，在现有基础</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上进行改进和完善此类AI芯片仍是当前主要的研究方向。</a:t>
            </a:r>
            <a:endParaRPr lang="en-US" altLang="en-US" sz="1400" dirty="0"/>
          </a:p>
          <a:p>
            <a:pPr marL="12700" algn="l" rtl="0" eaLnBrk="0">
              <a:lnSpc>
                <a:spcPts val="1690"/>
              </a:lnSpc>
              <a:spcBef>
                <a:spcPts val="115"/>
              </a:spcBef>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最终，AI芯片将近一步提高智能，</a:t>
            </a:r>
            <a:r>
              <a:rPr sz="1400"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向着更接近人脑的高度智能方向不断发展，并向着边缘逐步移动以获得更低的能耗</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p:txBody>
      </p:sp>
      <p:sp>
        <p:nvSpPr>
          <p:cNvPr id="562" name="textbox 562"/>
          <p:cNvSpPr/>
          <p:nvPr/>
        </p:nvSpPr>
        <p:spPr>
          <a:xfrm>
            <a:off x="318300" y="165958"/>
            <a:ext cx="11572875" cy="37909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AI</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芯片发展：</a:t>
            </a:r>
            <a:r>
              <a:rPr sz="2100" kern="0" spc="-30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向着更低功耗</a:t>
            </a:r>
            <a:r>
              <a:rPr sz="2100" kern="0" spc="-37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、更接近人脑</a:t>
            </a:r>
            <a:r>
              <a:rPr sz="2100" kern="0" spc="-36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、更靠近边缘的方向</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sp>
        <p:nvSpPr>
          <p:cNvPr id="566" name="textbox 566"/>
          <p:cNvSpPr/>
          <p:nvPr/>
        </p:nvSpPr>
        <p:spPr>
          <a:xfrm>
            <a:off x="344380" y="2137404"/>
            <a:ext cx="730250" cy="4270375"/>
          </a:xfrm>
          <a:prstGeom prst="rect">
            <a:avLst/>
          </a:prstGeom>
        </p:spPr>
        <p:txBody>
          <a:bodyPr vert="horz" wrap="square" lIns="0" tIns="0" rIns="0" bIns="0"/>
          <a:lstStyle/>
          <a:p>
            <a:pPr algn="l" rtl="0" eaLnBrk="0">
              <a:lnSpc>
                <a:spcPct val="81000"/>
              </a:lnSpc>
            </a:pPr>
            <a:endParaRPr lang="en-US" altLang="en-US" sz="100" dirty="0"/>
          </a:p>
          <a:p>
            <a:pPr marL="156210" algn="l" rtl="0" eaLnBrk="0">
              <a:lnSpc>
                <a:spcPct val="83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1000</a:t>
            </a:r>
            <a:endParaRPr lang="en-US" altLang="en-US" sz="1400" dirty="0"/>
          </a:p>
          <a:p>
            <a:pPr algn="l" rtl="0" eaLnBrk="0">
              <a:lnSpc>
                <a:spcPct val="113000"/>
              </a:lnSpc>
            </a:pPr>
            <a:endParaRPr lang="en-US" altLang="en-US" sz="1000" dirty="0"/>
          </a:p>
          <a:p>
            <a:pPr algn="l" rtl="0" eaLnBrk="0">
              <a:lnSpc>
                <a:spcPct val="113000"/>
              </a:lnSpc>
            </a:pPr>
            <a:endParaRPr lang="en-US" altLang="en-US" sz="1000" dirty="0"/>
          </a:p>
          <a:p>
            <a:pPr marL="211455" algn="l" rtl="0" eaLnBrk="0">
              <a:lnSpc>
                <a:spcPct val="83000"/>
              </a:lnSpc>
              <a:spcBef>
                <a:spcPts val="42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100</a:t>
            </a:r>
            <a:endParaRPr lang="en-US" altLang="en-US" sz="1400" dirty="0"/>
          </a:p>
          <a:p>
            <a:pPr algn="l" rtl="0" eaLnBrk="0">
              <a:lnSpc>
                <a:spcPct val="113000"/>
              </a:lnSpc>
            </a:pPr>
            <a:endParaRPr lang="en-US" altLang="en-US" sz="1000" dirty="0"/>
          </a:p>
          <a:p>
            <a:pPr algn="l" rtl="0" eaLnBrk="0">
              <a:lnSpc>
                <a:spcPct val="113000"/>
              </a:lnSpc>
            </a:pPr>
            <a:endParaRPr lang="en-US" altLang="en-US" sz="1000" dirty="0"/>
          </a:p>
          <a:p>
            <a:pPr marL="267335" algn="l" rtl="0" eaLnBrk="0">
              <a:lnSpc>
                <a:spcPct val="83000"/>
              </a:lnSpc>
              <a:spcBef>
                <a:spcPts val="42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10</a:t>
            </a:r>
            <a:endParaRPr lang="en-US" altLang="en-US" sz="1400" dirty="0"/>
          </a:p>
          <a:p>
            <a:pPr algn="l" rtl="0" eaLnBrk="0">
              <a:lnSpc>
                <a:spcPct val="114000"/>
              </a:lnSpc>
            </a:pPr>
            <a:endParaRPr lang="en-US" altLang="en-US" sz="1000" dirty="0"/>
          </a:p>
          <a:p>
            <a:pPr algn="l" rtl="0" eaLnBrk="0">
              <a:lnSpc>
                <a:spcPct val="114000"/>
              </a:lnSpc>
            </a:pPr>
            <a:endParaRPr lang="en-US" altLang="en-US" sz="1000" dirty="0"/>
          </a:p>
          <a:p>
            <a:pPr marL="322580" algn="l" rtl="0" eaLnBrk="0">
              <a:lnSpc>
                <a:spcPct val="81000"/>
              </a:lnSpc>
              <a:spcBef>
                <a:spcPts val="42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1</a:t>
            </a:r>
            <a:endParaRPr lang="en-US" altLang="en-US" sz="1400" dirty="0"/>
          </a:p>
          <a:p>
            <a:pPr algn="l" rtl="0" eaLnBrk="0">
              <a:lnSpc>
                <a:spcPct val="187000"/>
              </a:lnSpc>
            </a:pPr>
            <a:endParaRPr lang="en-US" altLang="en-US" sz="1000" dirty="0"/>
          </a:p>
          <a:p>
            <a:pPr marL="234950" algn="l" rtl="0" eaLnBrk="0">
              <a:lnSpc>
                <a:spcPts val="1075"/>
              </a:lnSpc>
              <a:spcBef>
                <a:spcPts val="425"/>
              </a:spcBef>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0.1</a:t>
            </a:r>
            <a:endParaRPr lang="en-US" altLang="en-US" sz="1400" dirty="0"/>
          </a:p>
          <a:p>
            <a:pPr marL="123190" indent="55880" algn="l" rtl="0" eaLnBrk="0">
              <a:lnSpc>
                <a:spcPct val="169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0.01</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0.001</a:t>
            </a:r>
            <a:endParaRPr lang="en-US" altLang="en-US" sz="1400" dirty="0"/>
          </a:p>
          <a:p>
            <a:pPr algn="l" rtl="0" eaLnBrk="0">
              <a:lnSpc>
                <a:spcPct val="111000"/>
              </a:lnSpc>
            </a:pPr>
            <a:endParaRPr lang="en-US" altLang="en-US" sz="1000" dirty="0"/>
          </a:p>
          <a:p>
            <a:pPr algn="l" rtl="0" eaLnBrk="0">
              <a:lnSpc>
                <a:spcPct val="112000"/>
              </a:lnSpc>
            </a:pPr>
            <a:endParaRPr lang="en-US" altLang="en-US" sz="1000" dirty="0"/>
          </a:p>
          <a:p>
            <a:pPr marL="67945" algn="l" rtl="0" eaLnBrk="0">
              <a:lnSpc>
                <a:spcPct val="83000"/>
              </a:lnSpc>
              <a:spcBef>
                <a:spcPts val="42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0.0001</a:t>
            </a:r>
            <a:endParaRPr lang="en-US" altLang="en-US" sz="1400" dirty="0"/>
          </a:p>
          <a:p>
            <a:pPr algn="l" rtl="0" eaLnBrk="0">
              <a:lnSpc>
                <a:spcPct val="113000"/>
              </a:lnSpc>
            </a:pPr>
            <a:endParaRPr lang="en-US" altLang="en-US" sz="1000" dirty="0"/>
          </a:p>
          <a:p>
            <a:pPr algn="l" rtl="0" eaLnBrk="0">
              <a:lnSpc>
                <a:spcPct val="113000"/>
              </a:lnSpc>
            </a:pPr>
            <a:endParaRPr lang="en-US" altLang="en-US" sz="1000" dirty="0"/>
          </a:p>
          <a:p>
            <a:pPr algn="l" rtl="0" eaLnBrk="0">
              <a:lnSpc>
                <a:spcPct val="117000"/>
              </a:lnSpc>
            </a:pPr>
            <a:endParaRPr lang="en-US" altLang="en-US" sz="300" dirty="0"/>
          </a:p>
          <a:p>
            <a:pPr marL="12700" algn="l" rtl="0" eaLnBrk="0">
              <a:lnSpc>
                <a:spcPct val="83000"/>
              </a:lnSpc>
              <a:spcBef>
                <a:spcPts val="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0.00001</a:t>
            </a:r>
            <a:endParaRPr lang="en-US" altLang="en-US" sz="1400" dirty="0"/>
          </a:p>
        </p:txBody>
      </p:sp>
      <p:sp>
        <p:nvSpPr>
          <p:cNvPr id="568" name="textbox 568"/>
          <p:cNvSpPr/>
          <p:nvPr/>
        </p:nvSpPr>
        <p:spPr>
          <a:xfrm>
            <a:off x="6244843" y="1896871"/>
            <a:ext cx="219709" cy="4424045"/>
          </a:xfrm>
          <a:prstGeom prst="rect">
            <a:avLst/>
          </a:prstGeom>
        </p:spPr>
        <p:txBody>
          <a:bodyPr vert="eaVert" wrap="square" lIns="0" tIns="0" rIns="0" bIns="0"/>
          <a:lstStyle/>
          <a:p>
            <a:pPr algn="l" rtl="0" eaLnBrk="0">
              <a:lnSpc>
                <a:spcPct val="87000"/>
              </a:lnSpc>
            </a:pPr>
            <a:endParaRPr lang="en-US" altLang="en-US" sz="100" dirty="0"/>
          </a:p>
          <a:p>
            <a:pPr marL="12700" algn="l" rtl="0" eaLnBrk="0">
              <a:lnSpc>
                <a:spcPct val="89000"/>
              </a:lnSpc>
              <a:tabLst>
                <a:tab pos="918210" algn="l"/>
              </a:tabLst>
            </a:pP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1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人工智能芯片发展趋势</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endParaRPr lang="en-US" altLang="en-US" sz="1400" dirty="0"/>
          </a:p>
        </p:txBody>
      </p:sp>
      <p:sp>
        <p:nvSpPr>
          <p:cNvPr id="570" name="textbox 570"/>
          <p:cNvSpPr/>
          <p:nvPr/>
        </p:nvSpPr>
        <p:spPr>
          <a:xfrm>
            <a:off x="385340" y="1784213"/>
            <a:ext cx="3171189" cy="25209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78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功耗（W)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：AI芯片功耗</a:t>
            </a:r>
            <a:endParaRPr lang="en-US" altLang="en-US" sz="1400" dirty="0"/>
          </a:p>
        </p:txBody>
      </p:sp>
      <p:sp>
        <p:nvSpPr>
          <p:cNvPr id="572" name="rect"/>
          <p:cNvSpPr/>
          <p:nvPr/>
        </p:nvSpPr>
        <p:spPr>
          <a:xfrm>
            <a:off x="1112519" y="2514600"/>
            <a:ext cx="1671827" cy="365759"/>
          </a:xfrm>
          <a:prstGeom prst="rect">
            <a:avLst/>
          </a:prstGeom>
          <a:solidFill>
            <a:srgbClr val="353FBC">
              <a:alpha val="100000"/>
            </a:srgbClr>
          </a:solidFill>
          <a:ln cap="flat">
            <a:noFill/>
            <a:prstDash val="solid"/>
            <a:miter lim="0"/>
          </a:ln>
        </p:spPr>
        <p:txBody>
          <a:bodyPr rtlCol="0"/>
          <a:lstStyle/>
          <a:p>
            <a:pPr algn="ctr"/>
            <a:endParaRPr lang="zh-CN" altLang="en-US"/>
          </a:p>
        </p:txBody>
      </p:sp>
      <p:sp>
        <p:nvSpPr>
          <p:cNvPr id="574" name="textbox 574"/>
          <p:cNvSpPr/>
          <p:nvPr/>
        </p:nvSpPr>
        <p:spPr>
          <a:xfrm>
            <a:off x="2773679" y="2426207"/>
            <a:ext cx="1623694" cy="291465"/>
          </a:xfrm>
          <a:prstGeom prst="rect">
            <a:avLst/>
          </a:prstGeom>
          <a:solidFill>
            <a:srgbClr val="4B5AC9"/>
          </a:solidFill>
        </p:spPr>
        <p:txBody>
          <a:bodyPr vert="horz" wrap="square" lIns="0" tIns="0" rIns="0" bIns="0"/>
          <a:lstStyle/>
          <a:p>
            <a:pPr algn="l" rtl="0" eaLnBrk="0">
              <a:lnSpc>
                <a:spcPct val="122000"/>
              </a:lnSpc>
            </a:pPr>
            <a:endParaRPr lang="en-US" altLang="en-US" sz="300" dirty="0"/>
          </a:p>
          <a:p>
            <a:pPr marL="572770" algn="l" rtl="0" eaLnBrk="0">
              <a:lnSpc>
                <a:spcPct val="85000"/>
              </a:lnSpc>
              <a:spcBef>
                <a:spcPts val="5"/>
              </a:spcBef>
            </a:pPr>
            <a:r>
              <a:rPr sz="1400"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GPU</a:t>
            </a:r>
            <a:endParaRPr lang="en-US" altLang="en-US" sz="1400" dirty="0"/>
          </a:p>
        </p:txBody>
      </p:sp>
      <p:grpSp>
        <p:nvGrpSpPr>
          <p:cNvPr id="34" name="group 34"/>
          <p:cNvGrpSpPr/>
          <p:nvPr/>
        </p:nvGrpSpPr>
        <p:grpSpPr>
          <a:xfrm rot="21600000">
            <a:off x="4657090" y="2345690"/>
            <a:ext cx="962659" cy="479425"/>
            <a:chOff x="0" y="0"/>
            <a:chExt cx="962659" cy="479425"/>
          </a:xfrm>
        </p:grpSpPr>
        <p:sp>
          <p:nvSpPr>
            <p:cNvPr id="576" name="path"/>
            <p:cNvSpPr/>
            <p:nvPr/>
          </p:nvSpPr>
          <p:spPr>
            <a:xfrm>
              <a:off x="0" y="0"/>
              <a:ext cx="962659" cy="479425"/>
            </a:xfrm>
            <a:custGeom>
              <a:avLst/>
              <a:gdLst/>
              <a:ahLst/>
              <a:cxnLst/>
              <a:rect l="0" t="0" r="0" b="0"/>
              <a:pathLst>
                <a:path w="1515" h="755">
                  <a:moveTo>
                    <a:pt x="0" y="376"/>
                  </a:moveTo>
                  <a:cubicBezTo>
                    <a:pt x="0" y="169"/>
                    <a:pt x="339" y="0"/>
                    <a:pt x="757" y="0"/>
                  </a:cubicBezTo>
                  <a:cubicBezTo>
                    <a:pt x="1176" y="0"/>
                    <a:pt x="1515" y="169"/>
                    <a:pt x="1515" y="377"/>
                  </a:cubicBezTo>
                  <a:cubicBezTo>
                    <a:pt x="1515" y="585"/>
                    <a:pt x="1176" y="755"/>
                    <a:pt x="757" y="755"/>
                  </a:cubicBezTo>
                  <a:cubicBezTo>
                    <a:pt x="339" y="755"/>
                    <a:pt x="0" y="585"/>
                    <a:pt x="0" y="376"/>
                  </a:cubicBezTo>
                </a:path>
              </a:pathLst>
            </a:custGeom>
            <a:solidFill>
              <a:srgbClr val="1D9ED2">
                <a:alpha val="100000"/>
              </a:srgbClr>
            </a:solidFill>
            <a:ln cap="flat">
              <a:noFill/>
              <a:prstDash val="solid"/>
              <a:miter lim="0"/>
            </a:ln>
          </p:spPr>
          <p:txBody>
            <a:bodyPr rtlCol="0"/>
            <a:lstStyle/>
            <a:p>
              <a:pPr algn="ctr"/>
              <a:endParaRPr lang="zh-CN" altLang="en-US"/>
            </a:p>
          </p:txBody>
        </p:sp>
        <p:sp>
          <p:nvSpPr>
            <p:cNvPr id="578" name="textbox 578"/>
            <p:cNvSpPr/>
            <p:nvPr/>
          </p:nvSpPr>
          <p:spPr>
            <a:xfrm>
              <a:off x="-12700" y="-12700"/>
              <a:ext cx="988060" cy="525780"/>
            </a:xfrm>
            <a:prstGeom prst="rect">
              <a:avLst/>
            </a:prstGeom>
          </p:spPr>
          <p:txBody>
            <a:bodyPr vert="horz" wrap="square" lIns="0" tIns="0" rIns="0" bIns="0"/>
            <a:lstStyle/>
            <a:p>
              <a:pPr algn="l" rtl="0" eaLnBrk="0">
                <a:lnSpc>
                  <a:spcPct val="115000"/>
                </a:lnSpc>
              </a:pPr>
              <a:endParaRPr lang="en-US" altLang="en-US" sz="1000" dirty="0"/>
            </a:p>
            <a:p>
              <a:pPr algn="l" rtl="0" eaLnBrk="0">
                <a:lnSpc>
                  <a:spcPct val="10000"/>
                </a:lnSpc>
              </a:pPr>
              <a:endParaRPr lang="en-US" altLang="en-US" sz="100" dirty="0"/>
            </a:p>
            <a:p>
              <a:pPr marL="325755" algn="l" rtl="0" eaLnBrk="0">
                <a:lnSpc>
                  <a:spcPct val="85000"/>
                </a:lnSpc>
              </a:pPr>
              <a:r>
                <a:rPr sz="1400" kern="0" spc="-5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云端</a:t>
              </a:r>
              <a:endParaRPr lang="en-US" altLang="en-US" sz="1400" dirty="0"/>
            </a:p>
          </p:txBody>
        </p:sp>
      </p:grpSp>
      <p:grpSp>
        <p:nvGrpSpPr>
          <p:cNvPr id="36" name="group 36"/>
          <p:cNvGrpSpPr/>
          <p:nvPr/>
        </p:nvGrpSpPr>
        <p:grpSpPr>
          <a:xfrm rot="21600000">
            <a:off x="4641850" y="4968240"/>
            <a:ext cx="962659" cy="479424"/>
            <a:chOff x="0" y="0"/>
            <a:chExt cx="962659" cy="479424"/>
          </a:xfrm>
        </p:grpSpPr>
        <p:sp>
          <p:nvSpPr>
            <p:cNvPr id="580" name="path"/>
            <p:cNvSpPr/>
            <p:nvPr/>
          </p:nvSpPr>
          <p:spPr>
            <a:xfrm>
              <a:off x="0" y="0"/>
              <a:ext cx="962659" cy="479424"/>
            </a:xfrm>
            <a:custGeom>
              <a:avLst/>
              <a:gdLst/>
              <a:ahLst/>
              <a:cxnLst/>
              <a:rect l="0" t="0" r="0" b="0"/>
              <a:pathLst>
                <a:path w="1515" h="754">
                  <a:moveTo>
                    <a:pt x="0" y="376"/>
                  </a:moveTo>
                  <a:cubicBezTo>
                    <a:pt x="0" y="169"/>
                    <a:pt x="339" y="0"/>
                    <a:pt x="757" y="0"/>
                  </a:cubicBezTo>
                  <a:cubicBezTo>
                    <a:pt x="1176" y="0"/>
                    <a:pt x="1515" y="169"/>
                    <a:pt x="1515" y="377"/>
                  </a:cubicBezTo>
                  <a:cubicBezTo>
                    <a:pt x="1515" y="585"/>
                    <a:pt x="1176" y="754"/>
                    <a:pt x="757" y="754"/>
                  </a:cubicBezTo>
                  <a:cubicBezTo>
                    <a:pt x="339" y="754"/>
                    <a:pt x="0" y="585"/>
                    <a:pt x="0" y="376"/>
                  </a:cubicBezTo>
                </a:path>
              </a:pathLst>
            </a:custGeom>
            <a:solidFill>
              <a:srgbClr val="1D9ED2">
                <a:alpha val="100000"/>
              </a:srgbClr>
            </a:solidFill>
            <a:ln cap="flat">
              <a:noFill/>
              <a:prstDash val="solid"/>
              <a:miter lim="0"/>
            </a:ln>
          </p:spPr>
          <p:txBody>
            <a:bodyPr rtlCol="0"/>
            <a:lstStyle/>
            <a:p>
              <a:pPr algn="ctr"/>
              <a:endParaRPr lang="zh-CN" altLang="en-US"/>
            </a:p>
          </p:txBody>
        </p:sp>
        <p:sp>
          <p:nvSpPr>
            <p:cNvPr id="582" name="textbox 582"/>
            <p:cNvSpPr/>
            <p:nvPr/>
          </p:nvSpPr>
          <p:spPr>
            <a:xfrm>
              <a:off x="-12700" y="-12700"/>
              <a:ext cx="988060" cy="526415"/>
            </a:xfrm>
            <a:prstGeom prst="rect">
              <a:avLst/>
            </a:prstGeom>
          </p:spPr>
          <p:txBody>
            <a:bodyPr vert="horz" wrap="square" lIns="0" tIns="0" rIns="0" bIns="0"/>
            <a:lstStyle/>
            <a:p>
              <a:pPr algn="l" rtl="0" eaLnBrk="0">
                <a:lnSpc>
                  <a:spcPct val="106000"/>
                </a:lnSpc>
              </a:pPr>
              <a:endParaRPr lang="en-US" altLang="en-US" sz="700" dirty="0"/>
            </a:p>
            <a:p>
              <a:pPr marL="337185" algn="l" rtl="0" eaLnBrk="0">
                <a:lnSpc>
                  <a:spcPct val="85000"/>
                </a:lnSpc>
                <a:spcBef>
                  <a:spcPts val="5"/>
                </a:spcBef>
              </a:pPr>
              <a:r>
                <a:rPr sz="1400"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边缘</a:t>
              </a:r>
              <a:endParaRPr lang="en-US" altLang="en-US" sz="1400" dirty="0"/>
            </a:p>
          </p:txBody>
        </p:sp>
      </p:grpSp>
      <p:sp>
        <p:nvSpPr>
          <p:cNvPr id="584" name="textbox 584"/>
          <p:cNvSpPr/>
          <p:nvPr/>
        </p:nvSpPr>
        <p:spPr>
          <a:xfrm>
            <a:off x="8402481" y="1815265"/>
            <a:ext cx="2332354" cy="21209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87000"/>
              </a:lnSpc>
            </a:pP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：AI芯片</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与人类智能</a:t>
            </a:r>
            <a:endParaRPr lang="en-US" altLang="en-US" sz="1400" dirty="0"/>
          </a:p>
        </p:txBody>
      </p:sp>
      <p:sp>
        <p:nvSpPr>
          <p:cNvPr id="586" name="path"/>
          <p:cNvSpPr/>
          <p:nvPr/>
        </p:nvSpPr>
        <p:spPr>
          <a:xfrm>
            <a:off x="5070348" y="2878835"/>
            <a:ext cx="143255" cy="2036064"/>
          </a:xfrm>
          <a:custGeom>
            <a:avLst/>
            <a:gdLst/>
            <a:ahLst/>
            <a:cxnLst/>
            <a:rect l="0" t="0" r="0" b="0"/>
            <a:pathLst>
              <a:path w="225" h="3206">
                <a:moveTo>
                  <a:pt x="0" y="3093"/>
                </a:moveTo>
                <a:lnTo>
                  <a:pt x="55" y="3093"/>
                </a:lnTo>
                <a:lnTo>
                  <a:pt x="55" y="0"/>
                </a:lnTo>
                <a:lnTo>
                  <a:pt x="170" y="0"/>
                </a:lnTo>
                <a:lnTo>
                  <a:pt x="170" y="3093"/>
                </a:lnTo>
                <a:lnTo>
                  <a:pt x="225" y="3093"/>
                </a:lnTo>
                <a:lnTo>
                  <a:pt x="112" y="3206"/>
                </a:lnTo>
                <a:lnTo>
                  <a:pt x="0" y="3093"/>
                </a:lnTo>
              </a:path>
            </a:pathLst>
          </a:custGeom>
          <a:solidFill>
            <a:srgbClr val="1D9ED2">
              <a:alpha val="100000"/>
            </a:srgbClr>
          </a:solidFill>
          <a:ln cap="flat">
            <a:noFill/>
            <a:prstDash val="solid"/>
            <a:miter lim="0"/>
          </a:ln>
        </p:spPr>
        <p:txBody>
          <a:bodyPr rtlCol="0"/>
          <a:lstStyle/>
          <a:p>
            <a:pPr algn="ctr"/>
            <a:endParaRPr lang="zh-CN" altLang="en-US"/>
          </a:p>
        </p:txBody>
      </p:sp>
      <p:sp>
        <p:nvSpPr>
          <p:cNvPr id="588" name="textbox 588"/>
          <p:cNvSpPr/>
          <p:nvPr/>
        </p:nvSpPr>
        <p:spPr>
          <a:xfrm>
            <a:off x="1262868" y="2551928"/>
            <a:ext cx="1235075" cy="25209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780"/>
              </a:lnSpc>
            </a:pP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CPU</a:t>
            </a:r>
            <a:r>
              <a:rPr sz="1400"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\云端</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ASIC</a:t>
            </a:r>
            <a:endParaRPr lang="en-US" altLang="en-US" sz="1400" dirty="0"/>
          </a:p>
        </p:txBody>
      </p:sp>
      <p:sp>
        <p:nvSpPr>
          <p:cNvPr id="590" name="textbox 590"/>
          <p:cNvSpPr/>
          <p:nvPr/>
        </p:nvSpPr>
        <p:spPr>
          <a:xfrm>
            <a:off x="301709" y="6596207"/>
            <a:ext cx="1984375" cy="15493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5"/>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来源：公开资料及专家访谈，整理</a:t>
            </a:r>
            <a:endParaRPr lang="en-US" altLang="en-US" sz="800" dirty="0"/>
          </a:p>
        </p:txBody>
      </p:sp>
      <p:sp>
        <p:nvSpPr>
          <p:cNvPr id="592" name="textbox 592"/>
          <p:cNvSpPr/>
          <p:nvPr/>
        </p:nvSpPr>
        <p:spPr>
          <a:xfrm>
            <a:off x="1658095" y="3196701"/>
            <a:ext cx="788034" cy="210184"/>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7000"/>
              </a:lnSpc>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车用</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ASIC</a:t>
            </a:r>
            <a:endParaRPr lang="en-US" altLang="en-US" sz="1400" dirty="0"/>
          </a:p>
        </p:txBody>
      </p:sp>
      <p:pic>
        <p:nvPicPr>
          <p:cNvPr id="594" name="picture 594"/>
          <p:cNvPicPr>
            <a:picLocks noChangeAspect="1"/>
          </p:cNvPicPr>
          <p:nvPr/>
        </p:nvPicPr>
        <p:blipFill>
          <a:blip r:embed="rId2"/>
          <a:stretch>
            <a:fillRect/>
          </a:stretch>
        </p:blipFill>
        <p:spPr>
          <a:xfrm rot="21600000">
            <a:off x="5506720" y="3695610"/>
            <a:ext cx="487768" cy="246557"/>
          </a:xfrm>
          <a:prstGeom prst="rect">
            <a:avLst/>
          </a:prstGeom>
        </p:spPr>
      </p:pic>
      <p:pic>
        <p:nvPicPr>
          <p:cNvPr id="596" name="picture 596"/>
          <p:cNvPicPr>
            <a:picLocks noChangeAspect="1"/>
          </p:cNvPicPr>
          <p:nvPr/>
        </p:nvPicPr>
        <p:blipFill>
          <a:blip r:embed="rId3"/>
          <a:stretch>
            <a:fillRect/>
          </a:stretch>
        </p:blipFill>
        <p:spPr>
          <a:xfrm rot="21600000">
            <a:off x="6714401" y="3695610"/>
            <a:ext cx="487768" cy="246557"/>
          </a:xfrm>
          <a:prstGeom prst="rect">
            <a:avLst/>
          </a:prstGeom>
        </p:spPr>
      </p:pic>
      <p:sp>
        <p:nvSpPr>
          <p:cNvPr id="598" name="textbox 598"/>
          <p:cNvSpPr/>
          <p:nvPr/>
        </p:nvSpPr>
        <p:spPr>
          <a:xfrm>
            <a:off x="11715661" y="6595490"/>
            <a:ext cx="206375" cy="1758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2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21</a:t>
            </a:r>
            <a:endParaRPr lang="en-US" altLang="en-US"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0" name="table 600"/>
          <p:cNvGraphicFramePr>
            <a:graphicFrameLocks noGrp="1"/>
          </p:cNvGraphicFramePr>
          <p:nvPr/>
        </p:nvGraphicFramePr>
        <p:xfrm>
          <a:off x="378459" y="2126500"/>
          <a:ext cx="6451600" cy="4304664"/>
        </p:xfrm>
        <a:graphic>
          <a:graphicData uri="http://schemas.openxmlformats.org/drawingml/2006/table">
            <a:tbl>
              <a:tblPr/>
              <a:tblGrid>
                <a:gridCol w="1064260"/>
                <a:gridCol w="896620"/>
                <a:gridCol w="897255"/>
                <a:gridCol w="896620"/>
                <a:gridCol w="896619"/>
                <a:gridCol w="897255"/>
                <a:gridCol w="902970"/>
              </a:tblGrid>
              <a:tr h="525144">
                <a:tc>
                  <a:txBody>
                    <a:bodyPr/>
                    <a:lstStyle/>
                    <a:p>
                      <a:pPr algn="l" rtl="0" eaLnBrk="0">
                        <a:lnSpc>
                          <a:spcPct val="100000"/>
                        </a:lnSpc>
                      </a:pPr>
                      <a:endParaRPr lang="en-US" altLang="en-US" sz="10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D9ED2"/>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gridSpan="3">
                  <a:txBody>
                    <a:bodyPr/>
                    <a:lstStyle/>
                    <a:p>
                      <a:pPr algn="l" rtl="0" eaLnBrk="0">
                        <a:lnSpc>
                          <a:spcPct val="111000"/>
                        </a:lnSpc>
                      </a:pPr>
                      <a:endParaRPr lang="en-US" altLang="en-US" sz="1000" dirty="0"/>
                    </a:p>
                    <a:p>
                      <a:pPr algn="l" rtl="0" eaLnBrk="0">
                        <a:lnSpc>
                          <a:spcPct val="9000"/>
                        </a:lnSpc>
                      </a:pPr>
                      <a:endParaRPr lang="en-US" altLang="en-US" sz="100" dirty="0"/>
                    </a:p>
                    <a:p>
                      <a:pPr marL="992505" algn="l" rtl="0" eaLnBrk="0">
                        <a:lnSpc>
                          <a:spcPct val="86000"/>
                        </a:lnSpc>
                      </a:pPr>
                      <a:r>
                        <a:rPr sz="1400" b="1"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标准芯片</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D9ED2"/>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D9ED2"/>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D9ED2"/>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gridSpan="3">
                  <a:txBody>
                    <a:bodyPr/>
                    <a:lstStyle/>
                    <a:p>
                      <a:pPr algn="l" rtl="0" eaLnBrk="0">
                        <a:lnSpc>
                          <a:spcPct val="105000"/>
                        </a:lnSpc>
                      </a:pPr>
                      <a:endParaRPr lang="en-US" altLang="en-US" sz="900" dirty="0"/>
                    </a:p>
                    <a:p>
                      <a:pPr marL="645795" algn="l" rtl="0" eaLnBrk="0">
                        <a:lnSpc>
                          <a:spcPts val="1850"/>
                        </a:lnSpc>
                      </a:pPr>
                      <a:r>
                        <a:rPr sz="1400" b="1" kern="0" spc="-4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专用芯片（</a:t>
                      </a:r>
                      <a:r>
                        <a:rPr sz="1400" b="1" kern="0" spc="-40" dirty="0">
                          <a:solidFill>
                            <a:srgbClr val="FFFFFF">
                              <a:alpha val="100000"/>
                            </a:srgbClr>
                          </a:solidFill>
                          <a:latin typeface="Verdana" panose="020B0604030504040204"/>
                          <a:ea typeface="Verdana" panose="020B0604030504040204"/>
                          <a:cs typeface="Verdana" panose="020B0604030504040204"/>
                        </a:rPr>
                        <a:t>ASIC)</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1D9ED2"/>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r>
              <a:tr h="541019">
                <a:tc>
                  <a:txBody>
                    <a:bodyPr/>
                    <a:lstStyle/>
                    <a:p>
                      <a:pPr algn="l" rtl="0" eaLnBrk="0">
                        <a:lnSpc>
                          <a:spcPct val="100000"/>
                        </a:lnSpc>
                      </a:pPr>
                      <a:endParaRPr lang="en-US" altLang="en-US" sz="10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12000"/>
                        </a:lnSpc>
                      </a:pPr>
                      <a:endParaRPr lang="en-US" altLang="en-US" sz="400" dirty="0"/>
                    </a:p>
                    <a:p>
                      <a:pPr marL="280035" algn="l" rtl="0" eaLnBrk="0">
                        <a:lnSpc>
                          <a:spcPct val="78000"/>
                        </a:lnSpc>
                        <a:spcBef>
                          <a:spcPts val="5"/>
                        </a:spcBef>
                      </a:pPr>
                      <a:r>
                        <a:rPr sz="14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多核</a:t>
                      </a:r>
                      <a:endParaRPr lang="en-US" altLang="en-US" sz="1400" dirty="0"/>
                    </a:p>
                    <a:p>
                      <a:pPr marL="276860" algn="l" rtl="0" eaLnBrk="0">
                        <a:lnSpc>
                          <a:spcPts val="1700"/>
                        </a:lnSpc>
                      </a:pPr>
                      <a:r>
                        <a:rPr sz="1400" kern="0" spc="-40" dirty="0">
                          <a:solidFill>
                            <a:srgbClr val="000000">
                              <a:alpha val="100000"/>
                            </a:srgbClr>
                          </a:solidFill>
                          <a:latin typeface="Verdana" panose="020B0604030504040204"/>
                          <a:ea typeface="Verdana" panose="020B0604030504040204"/>
                          <a:cs typeface="Verdana" panose="020B0604030504040204"/>
                        </a:rPr>
                        <a:t>CPU</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EBADC"/>
                    </a:solidFill>
                  </a:tcPr>
                </a:tc>
                <a:tc>
                  <a:txBody>
                    <a:bodyPr/>
                    <a:lstStyle/>
                    <a:p>
                      <a:pPr algn="l" rtl="0" eaLnBrk="0">
                        <a:lnSpc>
                          <a:spcPct val="135000"/>
                        </a:lnSpc>
                      </a:pPr>
                      <a:endParaRPr lang="en-US" altLang="en-US" sz="1000" dirty="0"/>
                    </a:p>
                    <a:p>
                      <a:pPr algn="l" rtl="0" eaLnBrk="0">
                        <a:lnSpc>
                          <a:spcPct val="9000"/>
                        </a:lnSpc>
                      </a:pPr>
                      <a:endParaRPr lang="en-US" altLang="en-US" sz="100" dirty="0"/>
                    </a:p>
                    <a:p>
                      <a:pPr marL="270510" algn="l" rtl="0" eaLnBrk="0">
                        <a:lnSpc>
                          <a:spcPct val="83000"/>
                        </a:lnSpc>
                      </a:pPr>
                      <a:r>
                        <a:rPr sz="1400" kern="0" spc="-40" dirty="0">
                          <a:solidFill>
                            <a:srgbClr val="000000">
                              <a:alpha val="100000"/>
                            </a:srgbClr>
                          </a:solidFill>
                          <a:latin typeface="Verdana" panose="020B0604030504040204"/>
                          <a:ea typeface="Verdana" panose="020B0604030504040204"/>
                          <a:cs typeface="Verdana" panose="020B0604030504040204"/>
                        </a:rPr>
                        <a:t>GPU</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EBADC"/>
                    </a:solidFill>
                  </a:tcPr>
                </a:tc>
                <a:tc>
                  <a:txBody>
                    <a:bodyPr/>
                    <a:lstStyle/>
                    <a:p>
                      <a:pPr algn="l" rtl="0" eaLnBrk="0">
                        <a:lnSpc>
                          <a:spcPct val="135000"/>
                        </a:lnSpc>
                      </a:pPr>
                      <a:endParaRPr lang="en-US" altLang="en-US" sz="1000" dirty="0"/>
                    </a:p>
                    <a:p>
                      <a:pPr algn="l" rtl="0" eaLnBrk="0">
                        <a:lnSpc>
                          <a:spcPct val="9000"/>
                        </a:lnSpc>
                      </a:pPr>
                      <a:endParaRPr lang="en-US" altLang="en-US" sz="100" dirty="0"/>
                    </a:p>
                    <a:p>
                      <a:pPr marL="231140" algn="l" rtl="0" eaLnBrk="0">
                        <a:lnSpc>
                          <a:spcPct val="83000"/>
                        </a:lnSpc>
                      </a:pPr>
                      <a:r>
                        <a:rPr sz="1400" kern="0" spc="-40" dirty="0">
                          <a:solidFill>
                            <a:srgbClr val="000000">
                              <a:alpha val="100000"/>
                            </a:srgbClr>
                          </a:solidFill>
                          <a:latin typeface="Verdana" panose="020B0604030504040204"/>
                          <a:ea typeface="Verdana" panose="020B0604030504040204"/>
                          <a:cs typeface="Verdana" panose="020B0604030504040204"/>
                        </a:rPr>
                        <a:t>FPGA</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EBADC"/>
                    </a:solidFill>
                  </a:tcPr>
                </a:tc>
                <a:tc>
                  <a:txBody>
                    <a:bodyPr/>
                    <a:lstStyle/>
                    <a:p>
                      <a:pPr algn="l" rtl="0" eaLnBrk="0">
                        <a:lnSpc>
                          <a:spcPct val="114000"/>
                        </a:lnSpc>
                      </a:pPr>
                      <a:endParaRPr lang="en-US" altLang="en-US" sz="1000" dirty="0"/>
                    </a:p>
                    <a:p>
                      <a:pPr marL="97790" algn="l" rtl="0" eaLnBrk="0">
                        <a:lnSpc>
                          <a:spcPct val="86000"/>
                        </a:lnSpc>
                        <a:spcBef>
                          <a:spcPts val="5"/>
                        </a:spcBef>
                      </a:pPr>
                      <a:r>
                        <a:rPr sz="14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数字芯片</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EBADC"/>
                    </a:solidFill>
                  </a:tcPr>
                </a:tc>
                <a:tc>
                  <a:txBody>
                    <a:bodyPr/>
                    <a:lstStyle/>
                    <a:p>
                      <a:pPr algn="l" rtl="0" eaLnBrk="0">
                        <a:lnSpc>
                          <a:spcPct val="115000"/>
                        </a:lnSpc>
                      </a:pPr>
                      <a:endParaRPr lang="en-US" altLang="en-US" sz="1000" dirty="0"/>
                    </a:p>
                    <a:p>
                      <a:pPr algn="l" rtl="0" eaLnBrk="0">
                        <a:lnSpc>
                          <a:spcPct val="6000"/>
                        </a:lnSpc>
                      </a:pPr>
                      <a:endParaRPr lang="en-US" altLang="en-US" sz="100" dirty="0"/>
                    </a:p>
                    <a:p>
                      <a:pPr marL="96520" algn="l" rtl="0" eaLnBrk="0">
                        <a:lnSpc>
                          <a:spcPct val="86000"/>
                        </a:lnSpc>
                      </a:pP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模拟芯片</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EBADC"/>
                    </a:solidFill>
                  </a:tcPr>
                </a:tc>
                <a:tc>
                  <a:txBody>
                    <a:bodyPr/>
                    <a:lstStyle/>
                    <a:p>
                      <a:pPr algn="l" rtl="0" eaLnBrk="0">
                        <a:lnSpc>
                          <a:spcPct val="115000"/>
                        </a:lnSpc>
                      </a:pPr>
                      <a:endParaRPr lang="en-US" altLang="en-US" sz="1000" dirty="0"/>
                    </a:p>
                    <a:p>
                      <a:pPr algn="l" rtl="0" eaLnBrk="0">
                        <a:lnSpc>
                          <a:spcPct val="10000"/>
                        </a:lnSpc>
                      </a:pPr>
                      <a:endParaRPr lang="en-US" altLang="en-US" sz="100" dirty="0"/>
                    </a:p>
                    <a:p>
                      <a:pPr marL="98425" algn="l" rtl="0" eaLnBrk="0">
                        <a:lnSpc>
                          <a:spcPct val="86000"/>
                        </a:lnSpc>
                      </a:pPr>
                      <a:r>
                        <a:rPr sz="14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超导芯片</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1D9ED2"/>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EBADC"/>
                    </a:solidFill>
                  </a:tcPr>
                </a:tc>
              </a:tr>
              <a:tr h="601980">
                <a:tc>
                  <a:txBody>
                    <a:bodyPr/>
                    <a:lstStyle/>
                    <a:p>
                      <a:pPr algn="l" rtl="0" eaLnBrk="0">
                        <a:lnSpc>
                          <a:spcPct val="133000"/>
                        </a:lnSpc>
                      </a:pPr>
                      <a:endParaRPr lang="en-US" altLang="en-US" sz="1000" dirty="0"/>
                    </a:p>
                    <a:p>
                      <a:pPr algn="l" rtl="0" eaLnBrk="0">
                        <a:lnSpc>
                          <a:spcPct val="8000"/>
                        </a:lnSpc>
                      </a:pPr>
                      <a:endParaRPr lang="en-US" altLang="en-US" sz="100" dirty="0"/>
                    </a:p>
                    <a:p>
                      <a:pPr marL="186055" algn="l" rtl="0" eaLnBrk="0">
                        <a:lnSpc>
                          <a:spcPct val="87000"/>
                        </a:lnSpc>
                      </a:pP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深度学习</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634365">
                <a:tc>
                  <a:txBody>
                    <a:bodyPr/>
                    <a:lstStyle/>
                    <a:p>
                      <a:pPr algn="l" rtl="0" eaLnBrk="0">
                        <a:lnSpc>
                          <a:spcPct val="108000"/>
                        </a:lnSpc>
                      </a:pPr>
                      <a:endParaRPr lang="en-US" altLang="en-US" sz="700" dirty="0"/>
                    </a:p>
                    <a:p>
                      <a:pPr marL="363855" indent="-180975" algn="l" rtl="0" eaLnBrk="0">
                        <a:lnSpc>
                          <a:spcPct val="93000"/>
                        </a:lnSpc>
                        <a:spcBef>
                          <a:spcPts val="5"/>
                        </a:spcBef>
                      </a:pPr>
                      <a:r>
                        <a:rPr sz="1400" b="1"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神经形态</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4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计算</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1393190">
                <a:tc>
                  <a:txBody>
                    <a:bodyPr/>
                    <a:lstStyle/>
                    <a:p>
                      <a:pPr algn="l" rtl="0" eaLnBrk="0">
                        <a:lnSpc>
                          <a:spcPct val="182000"/>
                        </a:lnSpc>
                      </a:pPr>
                      <a:endParaRPr lang="en-US" altLang="en-US" sz="1000" dirty="0"/>
                    </a:p>
                    <a:p>
                      <a:pPr algn="l" rtl="0" eaLnBrk="0">
                        <a:lnSpc>
                          <a:spcPct val="7000"/>
                        </a:lnSpc>
                      </a:pPr>
                      <a:endParaRPr lang="en-US" altLang="en-US" sz="100" dirty="0"/>
                    </a:p>
                    <a:p>
                      <a:pPr marL="93345" indent="22225" algn="r" rtl="0" eaLnBrk="0">
                        <a:lnSpc>
                          <a:spcPct val="96000"/>
                        </a:lnSpc>
                      </a:pPr>
                      <a:r>
                        <a:rPr sz="1400" b="1" kern="0" spc="-5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自然计算</a:t>
                      </a:r>
                      <a:r>
                        <a:rPr sz="1400" b="1"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5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仿生计算</a:t>
                      </a:r>
                      <a:r>
                        <a:rPr sz="1400" b="1" kern="0" spc="-11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储备池计</a:t>
                      </a:r>
                      <a:endParaRPr lang="en-US" altLang="en-US" sz="1400" dirty="0"/>
                    </a:p>
                    <a:p>
                      <a:pPr marL="453390" algn="l" rtl="0" eaLnBrk="0">
                        <a:lnSpc>
                          <a:spcPct val="87000"/>
                        </a:lnSpc>
                        <a:spcBef>
                          <a:spcPts val="215"/>
                        </a:spcBef>
                      </a:pPr>
                      <a:r>
                        <a:rPr sz="1400" b="1"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算</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608965">
                <a:tc>
                  <a:txBody>
                    <a:bodyPr/>
                    <a:lstStyle/>
                    <a:p>
                      <a:pPr algn="l" rtl="0" eaLnBrk="0">
                        <a:lnSpc>
                          <a:spcPct val="134000"/>
                        </a:lnSpc>
                      </a:pPr>
                      <a:endParaRPr lang="en-US" altLang="en-US" sz="1000" dirty="0"/>
                    </a:p>
                    <a:p>
                      <a:pPr marL="186055" algn="l" rtl="0" eaLnBrk="0">
                        <a:lnSpc>
                          <a:spcPct val="87000"/>
                        </a:lnSpc>
                        <a:spcBef>
                          <a:spcPts val="5"/>
                        </a:spcBef>
                      </a:pP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量子计算</a:t>
                      </a:r>
                      <a:endParaRPr lang="en-US" altLang="en-US" sz="1400" dirty="0"/>
                    </a:p>
                  </a:txBody>
                  <a:tcPr marL="0" marR="0" marT="0" marB="0" vert="horz">
                    <a:lnL w="12700" cap="flat" cmpd="sng" algn="ctr">
                      <a:solidFill>
                        <a:srgbClr val="1D9ED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1D9ED2"/>
                      </a:solidFill>
                      <a:prstDash val="solid"/>
                      <a:round/>
                      <a:headEnd type="none" w="med" len="med"/>
                      <a:tailEnd type="none" w="med" len="med"/>
                    </a:lnB>
                    <a:solidFill>
                      <a:srgbClr val="1D9ED2"/>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1D9ED2"/>
                      </a:solidFill>
                      <a:prstDash val="solid"/>
                      <a:round/>
                      <a:headEnd type="none" w="med" len="med"/>
                      <a:tailEnd type="none" w="med" len="med"/>
                    </a:lnB>
                    <a:solidFill>
                      <a:srgbClr val="CFEDF8"/>
                    </a:solidFill>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1D9ED2"/>
                      </a:solidFill>
                      <a:prstDash val="solid"/>
                      <a:round/>
                      <a:headEnd type="none" w="med" len="med"/>
                      <a:tailEnd type="none" w="med" len="med"/>
                    </a:lnB>
                  </a:tcPr>
                </a:tc>
                <a:tc>
                  <a:txBody>
                    <a:bodyPr/>
                    <a:lstStyle/>
                    <a:p>
                      <a:pPr algn="l" rtl="0" eaLnBrk="0">
                        <a:lnSpc>
                          <a:spcPct val="100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1D9ED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1D9ED2"/>
                      </a:solidFill>
                      <a:prstDash val="solid"/>
                      <a:round/>
                      <a:headEnd type="none" w="med" len="med"/>
                      <a:tailEnd type="none" w="med" len="med"/>
                    </a:lnB>
                    <a:solidFill>
                      <a:srgbClr val="CFEDF8"/>
                    </a:solidFill>
                  </a:tcPr>
                </a:tc>
              </a:tr>
            </a:tbl>
          </a:graphicData>
        </a:graphic>
      </p:graphicFrame>
      <p:sp>
        <p:nvSpPr>
          <p:cNvPr id="602" name="textbox 602"/>
          <p:cNvSpPr/>
          <p:nvPr/>
        </p:nvSpPr>
        <p:spPr>
          <a:xfrm>
            <a:off x="429084" y="778574"/>
            <a:ext cx="11140440" cy="869950"/>
          </a:xfrm>
          <a:prstGeom prst="rect">
            <a:avLst/>
          </a:prstGeom>
        </p:spPr>
        <p:txBody>
          <a:bodyPr vert="horz" wrap="square" lIns="0" tIns="0" rIns="0" bIns="0"/>
          <a:lstStyle/>
          <a:p>
            <a:pPr algn="l" rtl="0" eaLnBrk="0">
              <a:lnSpc>
                <a:spcPct val="89000"/>
              </a:lnSpc>
            </a:pPr>
            <a:endParaRPr lang="en-US" altLang="en-US" sz="100" dirty="0"/>
          </a:p>
          <a:p>
            <a:pPr marL="290195" indent="-278130" algn="l" rtl="0" eaLnBrk="0">
              <a:lnSpc>
                <a:spcPct val="95000"/>
              </a:lnSpc>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AI硬件加速技术已经逐渐走向成熟</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。未来可能更多的创新会来自电路和器件级技术的结合，</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比如</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存内</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计算</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类脑计算</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；或者是针对特殊的计</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算模式或者新模型，</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比如稀疏化计算和</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近似计算</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，对图网络的加速；或者是针对数据而不是模型的特征来优化</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架构。</a:t>
            </a:r>
            <a:endParaRPr lang="en-US" altLang="en-US" sz="1400" dirty="0"/>
          </a:p>
          <a:p>
            <a:pPr marL="301625" indent="-288925" algn="l" rtl="0" eaLnBrk="0">
              <a:lnSpc>
                <a:spcPct val="102000"/>
              </a:lnSpc>
              <a:spcBef>
                <a:spcPts val="20"/>
              </a:spcBef>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同时，如果算法不发生大的变化，按照现在AI加速的主要方法和半导体技术发展的趋势</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，或将在不远的将来达到数字电路的极限（约1到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10</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TFlops</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/W</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往后则要靠</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近似计算</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模拟</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计算</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，甚至是材料或基础研究上的创新。</a:t>
            </a:r>
            <a:endParaRPr lang="en-US" altLang="en-US" sz="1400" dirty="0"/>
          </a:p>
        </p:txBody>
      </p:sp>
      <p:grpSp>
        <p:nvGrpSpPr>
          <p:cNvPr id="38" name="group 38"/>
          <p:cNvGrpSpPr/>
          <p:nvPr/>
        </p:nvGrpSpPr>
        <p:grpSpPr>
          <a:xfrm rot="21600000">
            <a:off x="6921500" y="1716405"/>
            <a:ext cx="4855209" cy="1856739"/>
            <a:chOff x="0" y="0"/>
            <a:chExt cx="4855209" cy="1856739"/>
          </a:xfrm>
        </p:grpSpPr>
        <p:pic>
          <p:nvPicPr>
            <p:cNvPr id="604" name="picture 604"/>
            <p:cNvPicPr>
              <a:picLocks noChangeAspect="1"/>
            </p:cNvPicPr>
            <p:nvPr/>
          </p:nvPicPr>
          <p:blipFill>
            <a:blip r:embed="rId1"/>
            <a:stretch>
              <a:fillRect/>
            </a:stretch>
          </p:blipFill>
          <p:spPr>
            <a:xfrm rot="21600000">
              <a:off x="3809" y="9524"/>
              <a:ext cx="4851400" cy="1847214"/>
            </a:xfrm>
            <a:prstGeom prst="rect">
              <a:avLst/>
            </a:prstGeom>
          </p:spPr>
        </p:pic>
        <p:pic>
          <p:nvPicPr>
            <p:cNvPr id="606" name="picture 606"/>
            <p:cNvPicPr>
              <a:picLocks noChangeAspect="1"/>
            </p:cNvPicPr>
            <p:nvPr/>
          </p:nvPicPr>
          <p:blipFill>
            <a:blip r:embed="rId2"/>
            <a:stretch>
              <a:fillRect/>
            </a:stretch>
          </p:blipFill>
          <p:spPr>
            <a:xfrm rot="21600000">
              <a:off x="0" y="0"/>
              <a:ext cx="1268730" cy="325119"/>
            </a:xfrm>
            <a:prstGeom prst="rect">
              <a:avLst/>
            </a:prstGeom>
          </p:spPr>
        </p:pic>
        <p:sp>
          <p:nvSpPr>
            <p:cNvPr id="608" name="textbox 608"/>
            <p:cNvSpPr/>
            <p:nvPr/>
          </p:nvSpPr>
          <p:spPr>
            <a:xfrm>
              <a:off x="103888" y="60892"/>
              <a:ext cx="4571365" cy="1737995"/>
            </a:xfrm>
            <a:prstGeom prst="rect">
              <a:avLst/>
            </a:prstGeom>
          </p:spPr>
          <p:txBody>
            <a:bodyPr vert="horz" wrap="square" lIns="0" tIns="0" rIns="0" bIns="0"/>
            <a:lstStyle/>
            <a:p>
              <a:pPr algn="l" rtl="0" eaLnBrk="0">
                <a:lnSpc>
                  <a:spcPct val="80000"/>
                </a:lnSpc>
              </a:pPr>
              <a:endParaRPr lang="en-US" altLang="en-US" sz="100" dirty="0"/>
            </a:p>
            <a:p>
              <a:pPr marL="179070" algn="l" rtl="0" eaLnBrk="0">
                <a:lnSpc>
                  <a:spcPct val="87000"/>
                </a:lnSpc>
              </a:pPr>
              <a:r>
                <a:rPr sz="1400" b="1"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存内计算</a:t>
              </a:r>
              <a:endParaRPr lang="en-US" altLang="en-US" sz="1400" dirty="0"/>
            </a:p>
            <a:p>
              <a:pPr marL="288925" indent="-276860" algn="l" rtl="0" eaLnBrk="0">
                <a:lnSpc>
                  <a:spcPct val="98000"/>
                </a:lnSpc>
                <a:spcBef>
                  <a:spcPts val="250"/>
                </a:spcBef>
              </a:pPr>
              <a:r>
                <a:rPr sz="1400" kern="0" spc="-50" dirty="0">
                  <a:solidFill>
                    <a:srgbClr val="1D9ED2">
                      <a:alpha val="100000"/>
                    </a:srgbClr>
                  </a:solidFill>
                  <a:latin typeface="Wingdings" panose="05000000000000000000"/>
                  <a:ea typeface="Wingdings" panose="05000000000000000000"/>
                  <a:cs typeface="Wingdings" panose="05000000000000000000"/>
                </a:rPr>
                <a:t>. </a:t>
              </a:r>
              <a:r>
                <a:rPr sz="1400" b="1" kern="0" spc="-5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核心问题</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：传统冯诺伊曼架构中，计算与内存是分离的</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单元，</a:t>
              </a:r>
              <a:r>
                <a:rPr sz="1400" kern="0" spc="-2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内存主要使用的DRAM方案性能提</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升速度远远慢</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于处理器速度，造成了阻碍性能提升的“</a:t>
              </a:r>
              <a:r>
                <a:rPr sz="1400" kern="0" spc="-2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内存墙</a:t>
              </a:r>
              <a:r>
                <a:rPr sz="1400" b="1" kern="0" spc="-14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直</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接在存储内做计算可有</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效解决。</a:t>
              </a:r>
              <a:endParaRPr lang="en-US" altLang="en-US" sz="1400" dirty="0"/>
            </a:p>
            <a:p>
              <a:pPr marL="288925" indent="-276225" algn="l" rtl="0" eaLnBrk="0">
                <a:lnSpc>
                  <a:spcPct val="102000"/>
                </a:lnSpc>
                <a:spcBef>
                  <a:spcPts val="45"/>
                </a:spcBef>
              </a:pPr>
              <a:r>
                <a:rPr sz="1400" kern="0" spc="-70" dirty="0">
                  <a:solidFill>
                    <a:srgbClr val="1D9ED2">
                      <a:alpha val="100000"/>
                    </a:srgbClr>
                  </a:solidFill>
                  <a:latin typeface="Wingdings" panose="05000000000000000000"/>
                  <a:ea typeface="Wingdings" panose="05000000000000000000"/>
                  <a:cs typeface="Wingdings" panose="05000000000000000000"/>
                </a:rPr>
                <a:t>.</a:t>
              </a:r>
              <a:r>
                <a:rPr sz="1400" kern="0" spc="280" dirty="0">
                  <a:solidFill>
                    <a:srgbClr val="1D9ED2">
                      <a:alpha val="100000"/>
                    </a:srgbClr>
                  </a:solidFill>
                  <a:latin typeface="Wingdings" panose="05000000000000000000"/>
                  <a:ea typeface="Wingdings" panose="05000000000000000000"/>
                  <a:cs typeface="Wingdings" panose="05000000000000000000"/>
                </a:rPr>
                <a:t> </a:t>
              </a:r>
              <a:r>
                <a:rPr sz="1400" b="1" kern="0" spc="-7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实现方法</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1</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7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改动存储模块</a:t>
              </a:r>
              <a:r>
                <a:rPr sz="1400" b="1" kern="0" spc="-8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电路</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：优势是容易和现有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工艺进行集成，缺点是带来的性能提升</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有限；2</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引入</a:t>
              </a:r>
              <a:r>
                <a:rPr sz="1400" b="1"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新的存储器件</a:t>
              </a:r>
              <a:r>
                <a:rPr sz="1400" b="1" kern="0" spc="-8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，实现在存储阵列内完成计算。</a:t>
              </a:r>
              <a:endParaRPr lang="en-US" altLang="en-US" sz="1400" dirty="0"/>
            </a:p>
          </p:txBody>
        </p:sp>
      </p:grpSp>
      <p:grpSp>
        <p:nvGrpSpPr>
          <p:cNvPr id="40" name="group 40"/>
          <p:cNvGrpSpPr/>
          <p:nvPr/>
        </p:nvGrpSpPr>
        <p:grpSpPr>
          <a:xfrm rot="21600000">
            <a:off x="6921779" y="3616325"/>
            <a:ext cx="4854930" cy="1454150"/>
            <a:chOff x="0" y="0"/>
            <a:chExt cx="4854930" cy="1454150"/>
          </a:xfrm>
        </p:grpSpPr>
        <p:pic>
          <p:nvPicPr>
            <p:cNvPr id="610" name="picture 610"/>
            <p:cNvPicPr>
              <a:picLocks noChangeAspect="1"/>
            </p:cNvPicPr>
            <p:nvPr/>
          </p:nvPicPr>
          <p:blipFill>
            <a:blip r:embed="rId3"/>
            <a:stretch>
              <a:fillRect/>
            </a:stretch>
          </p:blipFill>
          <p:spPr>
            <a:xfrm rot="21600000">
              <a:off x="3530" y="9270"/>
              <a:ext cx="4851400" cy="1444879"/>
            </a:xfrm>
            <a:prstGeom prst="rect">
              <a:avLst/>
            </a:prstGeom>
          </p:spPr>
        </p:pic>
        <p:pic>
          <p:nvPicPr>
            <p:cNvPr id="612" name="picture 612"/>
            <p:cNvPicPr>
              <a:picLocks noChangeAspect="1"/>
            </p:cNvPicPr>
            <p:nvPr/>
          </p:nvPicPr>
          <p:blipFill>
            <a:blip r:embed="rId4"/>
            <a:stretch>
              <a:fillRect/>
            </a:stretch>
          </p:blipFill>
          <p:spPr>
            <a:xfrm rot="21600000">
              <a:off x="0" y="0"/>
              <a:ext cx="1268412" cy="325437"/>
            </a:xfrm>
            <a:prstGeom prst="rect">
              <a:avLst/>
            </a:prstGeom>
          </p:spPr>
        </p:pic>
        <p:sp>
          <p:nvSpPr>
            <p:cNvPr id="614" name="textbox 614"/>
            <p:cNvSpPr/>
            <p:nvPr/>
          </p:nvSpPr>
          <p:spPr>
            <a:xfrm>
              <a:off x="103608" y="52955"/>
              <a:ext cx="4635500" cy="1384300"/>
            </a:xfrm>
            <a:prstGeom prst="rect">
              <a:avLst/>
            </a:prstGeom>
          </p:spPr>
          <p:txBody>
            <a:bodyPr vert="horz" wrap="square" lIns="0" tIns="0" rIns="0" bIns="0"/>
            <a:lstStyle/>
            <a:p>
              <a:pPr algn="l" rtl="0" eaLnBrk="0">
                <a:lnSpc>
                  <a:spcPct val="80000"/>
                </a:lnSpc>
              </a:pPr>
              <a:endParaRPr lang="en-US" altLang="en-US" sz="100" dirty="0"/>
            </a:p>
            <a:p>
              <a:pPr marL="107950" algn="l" rtl="0" eaLnBrk="0">
                <a:lnSpc>
                  <a:spcPct val="87000"/>
                </a:lnSpc>
              </a:pPr>
              <a:r>
                <a:rPr sz="1400" b="1"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模拟计算</a:t>
              </a:r>
              <a:endParaRPr lang="en-US" altLang="en-US" sz="1400" dirty="0"/>
            </a:p>
            <a:p>
              <a:pPr marL="290195" indent="-278130" algn="l" rtl="0" eaLnBrk="0">
                <a:lnSpc>
                  <a:spcPct val="101000"/>
                </a:lnSpc>
                <a:spcBef>
                  <a:spcPts val="700"/>
                </a:spcBef>
              </a:pPr>
              <a:r>
                <a:rPr sz="1400" kern="0" spc="-50" dirty="0">
                  <a:solidFill>
                    <a:srgbClr val="1D9ED2">
                      <a:alpha val="100000"/>
                    </a:srgbClr>
                  </a:solidFill>
                  <a:latin typeface="Wingdings" panose="05000000000000000000"/>
                  <a:ea typeface="Wingdings" panose="05000000000000000000"/>
                  <a:cs typeface="Wingdings" panose="05000000000000000000"/>
                </a:rPr>
                <a:t>. </a:t>
              </a:r>
              <a:r>
                <a:rPr sz="1400" b="1" kern="0" spc="-5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核心问题</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：传统模拟架构通过模数/数模转换器将模拟信</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号与数字表示形式进行相互转换</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，带来</a:t>
              </a:r>
              <a:r>
                <a:rPr sz="1400" b="1"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信号</a:t>
              </a:r>
              <a:r>
                <a:rPr sz="1400" b="1" kern="0" spc="-3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损耗</a:t>
              </a:r>
              <a:r>
                <a:rPr sz="1400" b="1" kern="0" spc="-23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3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功率</a:t>
              </a:r>
              <a:r>
                <a:rPr sz="1400" b="1"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消耗</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和</a:t>
              </a:r>
              <a:r>
                <a:rPr sz="1400" b="1"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时延</a:t>
              </a:r>
              <a:r>
                <a:rPr sz="1400" b="1" kern="0" spc="-25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290195" indent="-278130" algn="l" rtl="0" eaLnBrk="0">
                <a:lnSpc>
                  <a:spcPct val="99000"/>
                </a:lnSpc>
                <a:spcBef>
                  <a:spcPts val="125"/>
                </a:spcBef>
              </a:pPr>
              <a:r>
                <a:rPr sz="1400" kern="0" spc="-60" dirty="0">
                  <a:solidFill>
                    <a:srgbClr val="1D9ED2">
                      <a:alpha val="100000"/>
                    </a:srgbClr>
                  </a:solidFill>
                  <a:latin typeface="Wingdings" panose="05000000000000000000"/>
                  <a:ea typeface="Wingdings" panose="05000000000000000000"/>
                  <a:cs typeface="Wingdings" panose="05000000000000000000"/>
                </a:rPr>
                <a:t>.</a:t>
              </a:r>
              <a:r>
                <a:rPr sz="1400" kern="0" spc="280" dirty="0">
                  <a:solidFill>
                    <a:srgbClr val="1D9ED2">
                      <a:alpha val="100000"/>
                    </a:srgbClr>
                  </a:solidFill>
                  <a:latin typeface="Wingdings" panose="05000000000000000000"/>
                  <a:ea typeface="Wingdings" panose="05000000000000000000"/>
                  <a:cs typeface="Wingdings" panose="05000000000000000000"/>
                </a:rPr>
                <a:t> </a:t>
              </a:r>
              <a:r>
                <a:rPr sz="1400" b="1" kern="0" spc="-6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实现方法</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：在AI芯片中使用模拟计算技术，将</a:t>
              </a:r>
              <a:r>
                <a:rPr sz="1400" b="1" kern="0" spc="-7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深度学习</a:t>
              </a:r>
              <a:r>
                <a:rPr sz="1400" b="1"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算法运算放在模拟域内完成</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，提高</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能效。</a:t>
              </a:r>
              <a:endParaRPr lang="en-US" altLang="en-US" sz="1400" dirty="0"/>
            </a:p>
          </p:txBody>
        </p:sp>
      </p:grpSp>
      <p:pic>
        <p:nvPicPr>
          <p:cNvPr id="616" name="picture 616"/>
          <p:cNvPicPr>
            <a:picLocks noChangeAspect="1"/>
          </p:cNvPicPr>
          <p:nvPr/>
        </p:nvPicPr>
        <p:blipFill>
          <a:blip r:embed="rId5"/>
          <a:stretch>
            <a:fillRect/>
          </a:stretch>
        </p:blipFill>
        <p:spPr>
          <a:xfrm rot="21600000">
            <a:off x="6922414" y="5106034"/>
            <a:ext cx="1268412" cy="325437"/>
          </a:xfrm>
          <a:prstGeom prst="rect">
            <a:avLst/>
          </a:prstGeom>
        </p:spPr>
      </p:pic>
      <p:graphicFrame>
        <p:nvGraphicFramePr>
          <p:cNvPr id="618" name="table 618"/>
          <p:cNvGraphicFramePr>
            <a:graphicFrameLocks noGrp="1"/>
          </p:cNvGraphicFramePr>
          <p:nvPr/>
        </p:nvGraphicFramePr>
        <p:xfrm>
          <a:off x="6922414" y="5106034"/>
          <a:ext cx="4853940" cy="1325244"/>
        </p:xfrm>
        <a:graphic>
          <a:graphicData uri="http://schemas.openxmlformats.org/drawingml/2006/table">
            <a:tbl>
              <a:tblPr/>
              <a:tblGrid>
                <a:gridCol w="4853940"/>
              </a:tblGrid>
              <a:tr h="1318894">
                <a:tc>
                  <a:txBody>
                    <a:bodyPr/>
                    <a:lstStyle/>
                    <a:p>
                      <a:pPr algn="l" rtl="0" eaLnBrk="0">
                        <a:lnSpc>
                          <a:spcPct val="106000"/>
                        </a:lnSpc>
                      </a:pPr>
                      <a:endParaRPr lang="en-US" altLang="en-US" sz="400" dirty="0"/>
                    </a:p>
                    <a:p>
                      <a:pPr marL="214630" algn="l" rtl="0" eaLnBrk="0">
                        <a:lnSpc>
                          <a:spcPct val="87000"/>
                        </a:lnSpc>
                        <a:spcBef>
                          <a:spcPts val="5"/>
                        </a:spcBef>
                      </a:pP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量子计算</a:t>
                      </a:r>
                      <a:endParaRPr lang="en-US" altLang="en-US" sz="1400" dirty="0"/>
                    </a:p>
                    <a:p>
                      <a:pPr marL="114935" algn="l" rtl="0" eaLnBrk="0">
                        <a:lnSpc>
                          <a:spcPct val="100000"/>
                        </a:lnSpc>
                        <a:spcBef>
                          <a:spcPts val="860"/>
                        </a:spcBef>
                      </a:pPr>
                      <a:r>
                        <a:rPr sz="1400" kern="0" spc="-80" dirty="0">
                          <a:solidFill>
                            <a:srgbClr val="1D9ED2">
                              <a:alpha val="100000"/>
                            </a:srgbClr>
                          </a:solidFill>
                          <a:latin typeface="Wingdings" panose="05000000000000000000"/>
                          <a:ea typeface="Wingdings" panose="05000000000000000000"/>
                          <a:cs typeface="Wingdings" panose="05000000000000000000"/>
                        </a:rPr>
                        <a:t>.</a:t>
                      </a:r>
                      <a:r>
                        <a:rPr sz="1400" kern="0" spc="270" dirty="0">
                          <a:solidFill>
                            <a:srgbClr val="1D9ED2">
                              <a:alpha val="100000"/>
                            </a:srgbClr>
                          </a:solidFill>
                          <a:latin typeface="Wingdings" panose="05000000000000000000"/>
                          <a:ea typeface="Wingdings" panose="05000000000000000000"/>
                          <a:cs typeface="Wingdings" panose="05000000000000000000"/>
                        </a:rPr>
                        <a:t> </a:t>
                      </a:r>
                      <a:r>
                        <a:rPr sz="1400" b="1" kern="0" spc="-8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核心问题</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：AI计算对大</a:t>
                      </a:r>
                      <a:r>
                        <a:rPr sz="1400" b="1" kern="0" spc="-8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算力</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的需求。</a:t>
                      </a:r>
                      <a:endParaRPr lang="en-US" altLang="en-US" sz="1400" dirty="0"/>
                    </a:p>
                    <a:p>
                      <a:pPr marL="391160" indent="-276225" algn="l" rtl="0" eaLnBrk="0">
                        <a:lnSpc>
                          <a:spcPct val="99000"/>
                        </a:lnSpc>
                        <a:spcBef>
                          <a:spcPts val="30"/>
                        </a:spcBef>
                      </a:pPr>
                      <a:r>
                        <a:rPr sz="1400" kern="0" spc="-70" dirty="0">
                          <a:solidFill>
                            <a:srgbClr val="1D9ED2">
                              <a:alpha val="100000"/>
                            </a:srgbClr>
                          </a:solidFill>
                          <a:latin typeface="Wingdings" panose="05000000000000000000"/>
                          <a:ea typeface="Wingdings" panose="05000000000000000000"/>
                          <a:cs typeface="Wingdings" panose="05000000000000000000"/>
                        </a:rPr>
                        <a:t>.</a:t>
                      </a:r>
                      <a:r>
                        <a:rPr sz="1400" kern="0" spc="280" dirty="0">
                          <a:solidFill>
                            <a:srgbClr val="1D9ED2">
                              <a:alpha val="100000"/>
                            </a:srgbClr>
                          </a:solidFill>
                          <a:latin typeface="Wingdings" panose="05000000000000000000"/>
                          <a:ea typeface="Wingdings" panose="05000000000000000000"/>
                          <a:cs typeface="Wingdings" panose="05000000000000000000"/>
                        </a:rPr>
                        <a:t> </a:t>
                      </a:r>
                      <a:r>
                        <a:rPr sz="1400" b="1" kern="0" spc="-7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实现方法</a:t>
                      </a:r>
                      <a:r>
                        <a:rPr sz="1400" b="1" kern="0" spc="-1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7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完全新型的计算模式</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，理论模型为图灵机</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从计算效率上，</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由于量子力学叠加性，配合量子力学演</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化的并行性，处理速度远超传统计算机，提供更强算力</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txBody>
                  <a:tcPr marL="0" marR="0" marT="0" marB="0" vert="horz">
                    <a:lnL w="6350" cap="flat" cmpd="sng" algn="ctr">
                      <a:solidFill>
                        <a:srgbClr val="1D9ED2"/>
                      </a:solidFill>
                      <a:prstDash val="solid"/>
                      <a:round/>
                      <a:headEnd type="none" w="med" len="med"/>
                      <a:tailEnd type="none" w="med" len="med"/>
                    </a:lnL>
                    <a:lnR w="6350" cap="flat" cmpd="sng" algn="ctr">
                      <a:solidFill>
                        <a:srgbClr val="1D9ED2"/>
                      </a:solidFill>
                      <a:prstDash val="solid"/>
                      <a:round/>
                      <a:headEnd type="none" w="med" len="med"/>
                      <a:tailEnd type="none" w="med" len="med"/>
                    </a:lnR>
                    <a:lnT w="6350" cap="flat" cmpd="sng" algn="ctr">
                      <a:solidFill>
                        <a:srgbClr val="1D9ED2"/>
                      </a:solidFill>
                      <a:prstDash val="solid"/>
                      <a:round/>
                      <a:headEnd type="none" w="med" len="med"/>
                      <a:tailEnd type="none" w="med" len="med"/>
                    </a:lnT>
                    <a:lnB w="6350" cap="flat" cmpd="sng" algn="ctr">
                      <a:solidFill>
                        <a:srgbClr val="1D9ED2"/>
                      </a:solidFill>
                      <a:prstDash val="solid"/>
                      <a:round/>
                      <a:headEnd type="none" w="med" len="med"/>
                      <a:tailEnd type="none" w="med" len="med"/>
                    </a:lnB>
                  </a:tcPr>
                </a:tc>
              </a:tr>
            </a:tbl>
          </a:graphicData>
        </a:graphic>
      </p:graphicFrame>
      <p:sp>
        <p:nvSpPr>
          <p:cNvPr id="620" name="textbox 620"/>
          <p:cNvSpPr/>
          <p:nvPr/>
        </p:nvSpPr>
        <p:spPr>
          <a:xfrm>
            <a:off x="342087" y="137876"/>
            <a:ext cx="11548744" cy="43624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915"/>
              </a:lnSpc>
            </a:pPr>
            <a:r>
              <a:rPr sz="2300" kern="0" spc="0" dirty="0">
                <a:ln w="83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AI芯片发展：计算范式创新方向及其硬件实现</a:t>
            </a:r>
            <a:r>
              <a:rPr sz="2300" kern="0" spc="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300" kern="0" spc="-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300" dirty="0"/>
          </a:p>
        </p:txBody>
      </p:sp>
      <p:pic>
        <p:nvPicPr>
          <p:cNvPr id="622" name="picture 622"/>
          <p:cNvPicPr>
            <a:picLocks noChangeAspect="1"/>
          </p:cNvPicPr>
          <p:nvPr/>
        </p:nvPicPr>
        <p:blipFill>
          <a:blip r:embed="rId6"/>
          <a:stretch>
            <a:fillRect/>
          </a:stretch>
        </p:blipFill>
        <p:spPr>
          <a:xfrm rot="21600000">
            <a:off x="10634853" y="205740"/>
            <a:ext cx="1260347" cy="326135"/>
          </a:xfrm>
          <a:prstGeom prst="rect">
            <a:avLst/>
          </a:prstGeom>
        </p:spPr>
      </p:pic>
      <p:sp>
        <p:nvSpPr>
          <p:cNvPr id="624" name="textbox 624"/>
          <p:cNvSpPr/>
          <p:nvPr/>
        </p:nvSpPr>
        <p:spPr>
          <a:xfrm>
            <a:off x="2220362" y="1814960"/>
            <a:ext cx="3053079" cy="211454"/>
          </a:xfrm>
          <a:prstGeom prst="rect">
            <a:avLst/>
          </a:prstGeom>
        </p:spPr>
        <p:txBody>
          <a:bodyPr vert="horz" wrap="square" lIns="0" tIns="0" rIns="0" bIns="0"/>
          <a:lstStyle/>
          <a:p>
            <a:pPr algn="l" rtl="0" eaLnBrk="0">
              <a:lnSpc>
                <a:spcPct val="86000"/>
              </a:lnSpc>
            </a:pPr>
            <a:r>
              <a:rPr lang="en-US"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计算范式</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及其硬件实现方法</a:t>
            </a:r>
            <a:endParaRPr lang="en-US" altLang="en-US" sz="1400" dirty="0"/>
          </a:p>
        </p:txBody>
      </p:sp>
      <p:sp>
        <p:nvSpPr>
          <p:cNvPr id="626" name="textbox 626"/>
          <p:cNvSpPr/>
          <p:nvPr/>
        </p:nvSpPr>
        <p:spPr>
          <a:xfrm>
            <a:off x="325497" y="6607320"/>
            <a:ext cx="1984375" cy="15493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5"/>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来源：公开资料及专家访谈，整理</a:t>
            </a:r>
            <a:endParaRPr lang="en-US" altLang="en-US" sz="800" dirty="0"/>
          </a:p>
        </p:txBody>
      </p:sp>
      <p:sp>
        <p:nvSpPr>
          <p:cNvPr id="628" name="textbox 628"/>
          <p:cNvSpPr/>
          <p:nvPr/>
        </p:nvSpPr>
        <p:spPr>
          <a:xfrm>
            <a:off x="11742216" y="6614807"/>
            <a:ext cx="206375" cy="1758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2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22</a:t>
            </a:r>
            <a:endParaRPr lang="en-US" altLang="en-US"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 name="picture 630"/>
          <p:cNvPicPr>
            <a:picLocks noChangeAspect="1"/>
          </p:cNvPicPr>
          <p:nvPr/>
        </p:nvPicPr>
        <p:blipFill>
          <a:blip r:embed="rId1"/>
          <a:stretch>
            <a:fillRect/>
          </a:stretch>
        </p:blipFill>
        <p:spPr>
          <a:xfrm rot="21600000">
            <a:off x="0" y="0"/>
            <a:ext cx="12192000" cy="6858000"/>
          </a:xfrm>
          <a:prstGeom prst="rect">
            <a:avLst/>
          </a:prstGeom>
        </p:spPr>
      </p:pic>
      <p:sp>
        <p:nvSpPr>
          <p:cNvPr id="632" name="rect"/>
          <p:cNvSpPr/>
          <p:nvPr/>
        </p:nvSpPr>
        <p:spPr>
          <a:xfrm>
            <a:off x="0" y="3429000"/>
            <a:ext cx="12192000" cy="3429000"/>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634" name="textbox 634"/>
          <p:cNvSpPr/>
          <p:nvPr/>
        </p:nvSpPr>
        <p:spPr>
          <a:xfrm>
            <a:off x="4774641" y="2768549"/>
            <a:ext cx="2653029" cy="60198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4535"/>
              </a:lnSpc>
            </a:pPr>
            <a:r>
              <a:rPr sz="3500" kern="0" spc="50" dirty="0">
                <a:solidFill>
                  <a:srgbClr val="FFFFFF">
                    <a:alpha val="100000"/>
                  </a:srgbClr>
                </a:solidFill>
                <a:latin typeface="微软雅黑" panose="020B0503020204020204" charset="-122"/>
                <a:ea typeface="微软雅黑" panose="020B0503020204020204" charset="-122"/>
                <a:cs typeface="微软雅黑" panose="020B0503020204020204" charset="-122"/>
              </a:rPr>
              <a:t>02.</a:t>
            </a:r>
            <a:r>
              <a:rPr sz="3500" kern="0" spc="3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3500" kern="0" spc="50" dirty="0">
                <a:solidFill>
                  <a:srgbClr val="FFFFFF">
                    <a:alpha val="100000"/>
                  </a:srgbClr>
                </a:solidFill>
                <a:latin typeface="微软雅黑" panose="020B0503020204020204" charset="-122"/>
                <a:ea typeface="微软雅黑" panose="020B0503020204020204" charset="-122"/>
                <a:cs typeface="微软雅黑" panose="020B0503020204020204" charset="-122"/>
              </a:rPr>
              <a:t>应用层面</a:t>
            </a:r>
            <a:endParaRPr lang="en-US" altLang="en-US" sz="3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textbox 636"/>
          <p:cNvSpPr/>
          <p:nvPr/>
        </p:nvSpPr>
        <p:spPr>
          <a:xfrm>
            <a:off x="394985" y="692722"/>
            <a:ext cx="11490959" cy="923925"/>
          </a:xfrm>
          <a:prstGeom prst="rect">
            <a:avLst/>
          </a:prstGeom>
        </p:spPr>
        <p:txBody>
          <a:bodyPr vert="horz" wrap="square" lIns="0" tIns="0" rIns="0" bIns="0"/>
          <a:lstStyle/>
          <a:p>
            <a:pPr algn="l" rtl="0" eaLnBrk="0">
              <a:lnSpc>
                <a:spcPct val="70000"/>
              </a:lnSpc>
            </a:pPr>
            <a:endParaRPr lang="en-US" altLang="en-US" sz="100" dirty="0"/>
          </a:p>
          <a:p>
            <a:pPr marL="290195" indent="-277495" algn="l" rtl="0" eaLnBrk="0">
              <a:lnSpc>
                <a:spcPct val="98000"/>
              </a:lnSpc>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随着技术成熟化，AI芯片的应用场景除了在云端及大数据中心，也会随着算</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力逐渐向边缘端移动，部署于智能家居</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、智能制造</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、智慧金融等领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域；</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同时还将随着智能产品种类日渐丰富，部署于智能手机</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、安防摄像头</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、及自动驾驶汽车等智能终端</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，智能产品种类也日趋丰富</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。未来，AI计</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算将无处不在。</a:t>
            </a:r>
            <a:endParaRPr lang="en-US" altLang="en-US" sz="1400" dirty="0"/>
          </a:p>
          <a:p>
            <a:pPr algn="l" rtl="0" eaLnBrk="0">
              <a:lnSpc>
                <a:spcPct val="111000"/>
              </a:lnSpc>
            </a:pPr>
            <a:endParaRPr lang="en-US" altLang="en-US" sz="500" dirty="0"/>
          </a:p>
          <a:p>
            <a:pPr marL="4899025" algn="l" rtl="0" eaLnBrk="0">
              <a:lnSpc>
                <a:spcPct val="88000"/>
              </a:lnSpc>
              <a:spcBef>
                <a:spcPts val="5"/>
              </a:spcBef>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：AI芯片应用领域</a:t>
            </a:r>
            <a:endParaRPr lang="en-US" altLang="en-US" sz="1400" dirty="0"/>
          </a:p>
        </p:txBody>
      </p:sp>
      <p:sp>
        <p:nvSpPr>
          <p:cNvPr id="638" name="textbox 638"/>
          <p:cNvSpPr/>
          <p:nvPr/>
        </p:nvSpPr>
        <p:spPr>
          <a:xfrm>
            <a:off x="4777488" y="4061245"/>
            <a:ext cx="3385820" cy="21437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535"/>
              </a:lnSpc>
            </a:pPr>
            <a:r>
              <a:rPr sz="1200" kern="0" spc="-30" dirty="0">
                <a:solidFill>
                  <a:srgbClr val="1D9ED2">
                    <a:alpha val="100000"/>
                  </a:srgbClr>
                </a:solidFill>
                <a:latin typeface="Wingdings" panose="05000000000000000000"/>
                <a:ea typeface="Wingdings" panose="05000000000000000000"/>
                <a:cs typeface="Wingdings" panose="05000000000000000000"/>
              </a:rPr>
              <a:t>.</a:t>
            </a:r>
            <a:r>
              <a:rPr sz="1200" kern="0" spc="500" dirty="0">
                <a:solidFill>
                  <a:srgbClr val="1D9ED2">
                    <a:alpha val="100000"/>
                  </a:srgbClr>
                </a:solidFill>
                <a:latin typeface="Wingdings" panose="05000000000000000000"/>
                <a:ea typeface="Wingdings" panose="05000000000000000000"/>
                <a:cs typeface="Wingdings" panose="05000000000000000000"/>
              </a:rPr>
              <a:t> </a:t>
            </a:r>
            <a:r>
              <a:rPr sz="12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可部署芯片</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297180" algn="l" rtl="0" eaLnBrk="0">
              <a:lnSpc>
                <a:spcPts val="176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ASIC</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FPGA</a:t>
            </a:r>
            <a:endParaRPr lang="en-US" altLang="en-US" sz="1400" dirty="0"/>
          </a:p>
          <a:p>
            <a:pPr marL="290195" indent="-278130" algn="l" rtl="0" eaLnBrk="0">
              <a:lnSpc>
                <a:spcPct val="98000"/>
              </a:lnSpc>
              <a:spcBef>
                <a:spcPts val="40"/>
              </a:spcBef>
            </a:pPr>
            <a:r>
              <a:rPr sz="1400" kern="0" spc="-90" dirty="0">
                <a:solidFill>
                  <a:srgbClr val="1D9ED2">
                    <a:alpha val="100000"/>
                  </a:srgbClr>
                </a:solidFill>
                <a:latin typeface="Wingdings" panose="05000000000000000000"/>
                <a:ea typeface="Wingdings" panose="05000000000000000000"/>
                <a:cs typeface="Wingdings" panose="05000000000000000000"/>
              </a:rPr>
              <a:t>.</a:t>
            </a:r>
            <a:r>
              <a:rPr sz="1400" kern="0" spc="250" dirty="0">
                <a:solidFill>
                  <a:srgbClr val="1D9ED2">
                    <a:alpha val="100000"/>
                  </a:srgbClr>
                </a:solidFill>
                <a:latin typeface="Wingdings" panose="05000000000000000000"/>
                <a:ea typeface="Wingdings" panose="05000000000000000000"/>
                <a:cs typeface="Wingdings" panose="05000000000000000000"/>
              </a:rPr>
              <a:t> </a:t>
            </a:r>
            <a:r>
              <a:rPr sz="1400" kern="0" spc="-9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芯片特征</a:t>
            </a:r>
            <a:r>
              <a:rPr sz="14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降低AI计</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算延迟</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、可单独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部署或与其他设备组</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合（如5G基站）</a:t>
            </a:r>
            <a:r>
              <a:rPr sz="1400" kern="0" spc="-2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可将多个终端用户进行虚拟化</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、较小</a:t>
            </a:r>
            <a:endParaRPr lang="en-US" altLang="en-US" sz="1400" dirty="0"/>
          </a:p>
          <a:p>
            <a:pPr marL="300355" algn="l" rtl="0" eaLnBrk="0">
              <a:lnSpc>
                <a:spcPct val="88000"/>
              </a:lnSpc>
              <a:spcBef>
                <a:spcPts val="21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的机架空间</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、扩展性及</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加速算法</a:t>
            </a:r>
            <a:endParaRPr lang="en-US" altLang="en-US" sz="1400" dirty="0"/>
          </a:p>
          <a:p>
            <a:pPr marL="12700" algn="l" rtl="0" eaLnBrk="0">
              <a:lnSpc>
                <a:spcPts val="1690"/>
              </a:lnSpc>
              <a:spcBef>
                <a:spcPts val="115"/>
              </a:spcBef>
            </a:pPr>
            <a:r>
              <a:rPr sz="1300" kern="0" spc="-70" dirty="0">
                <a:solidFill>
                  <a:srgbClr val="1D9ED2">
                    <a:alpha val="100000"/>
                  </a:srgbClr>
                </a:solidFill>
                <a:latin typeface="Wingdings" panose="05000000000000000000"/>
                <a:ea typeface="Wingdings" panose="05000000000000000000"/>
                <a:cs typeface="Wingdings" panose="05000000000000000000"/>
              </a:rPr>
              <a:t>.</a:t>
            </a:r>
            <a:r>
              <a:rPr sz="1300" kern="0" spc="400" dirty="0">
                <a:solidFill>
                  <a:srgbClr val="1D9ED2">
                    <a:alpha val="100000"/>
                  </a:srgbClr>
                </a:solidFill>
                <a:latin typeface="Wingdings" panose="05000000000000000000"/>
                <a:ea typeface="Wingdings" panose="05000000000000000000"/>
                <a:cs typeface="Wingdings" panose="05000000000000000000"/>
              </a:rPr>
              <a:t> </a:t>
            </a:r>
            <a:r>
              <a:rPr sz="1300" kern="0" spc="-7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计算能力与功耗</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300" dirty="0"/>
          </a:p>
          <a:p>
            <a:pPr marL="297180" algn="l" rtl="0" eaLnBrk="0">
              <a:lnSpc>
                <a:spcPct val="85000"/>
              </a:lnSpc>
              <a:spcBef>
                <a:spcPts val="22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5～30</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TOPS</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，4～15W</a:t>
            </a:r>
            <a:endParaRPr lang="en-US" altLang="en-US" sz="1400" dirty="0"/>
          </a:p>
          <a:p>
            <a:pPr marL="288925" indent="-276225" algn="l" rtl="0" eaLnBrk="0">
              <a:lnSpc>
                <a:spcPct val="100000"/>
              </a:lnSpc>
              <a:spcBef>
                <a:spcPts val="15"/>
              </a:spcBef>
            </a:pPr>
            <a:r>
              <a:rPr sz="1300" kern="0" spc="-30" dirty="0">
                <a:solidFill>
                  <a:srgbClr val="1D9ED2">
                    <a:alpha val="100000"/>
                  </a:srgbClr>
                </a:solidFill>
                <a:latin typeface="Wingdings" panose="05000000000000000000"/>
                <a:ea typeface="Wingdings" panose="05000000000000000000"/>
                <a:cs typeface="Wingdings" panose="05000000000000000000"/>
              </a:rPr>
              <a:t>.</a:t>
            </a:r>
            <a:r>
              <a:rPr sz="1300" kern="0" spc="370" dirty="0">
                <a:solidFill>
                  <a:srgbClr val="1D9ED2">
                    <a:alpha val="100000"/>
                  </a:srgbClr>
                </a:solidFill>
                <a:latin typeface="Wingdings" panose="05000000000000000000"/>
                <a:ea typeface="Wingdings" panose="05000000000000000000"/>
                <a:cs typeface="Wingdings" panose="05000000000000000000"/>
              </a:rPr>
              <a:t> </a:t>
            </a:r>
            <a:r>
              <a:rPr sz="13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应用</a:t>
            </a:r>
            <a:r>
              <a:rPr sz="1300" kern="0" spc="-1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：智能制造</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、智</a:t>
            </a:r>
            <a:r>
              <a:rPr sz="13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慧家居</a:t>
            </a:r>
            <a:r>
              <a:rPr sz="13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、智慧交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通等</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、智慧金融等众多领域</a:t>
            </a:r>
            <a:endParaRPr lang="en-US" altLang="en-US" sz="1400" dirty="0"/>
          </a:p>
        </p:txBody>
      </p:sp>
      <p:sp>
        <p:nvSpPr>
          <p:cNvPr id="640" name="textbox 640"/>
          <p:cNvSpPr/>
          <p:nvPr/>
        </p:nvSpPr>
        <p:spPr>
          <a:xfrm>
            <a:off x="8313803" y="4353423"/>
            <a:ext cx="3144520" cy="1751329"/>
          </a:xfrm>
          <a:prstGeom prst="rect">
            <a:avLst/>
          </a:prstGeom>
        </p:spPr>
        <p:txBody>
          <a:bodyPr vert="horz" wrap="square" lIns="0" tIns="0" rIns="0" bIns="0"/>
          <a:lstStyle/>
          <a:p>
            <a:pPr algn="l" rtl="0" eaLnBrk="0">
              <a:lnSpc>
                <a:spcPct val="83000"/>
              </a:lnSpc>
            </a:pPr>
            <a:endParaRPr lang="en-US" altLang="en-US" sz="100" dirty="0"/>
          </a:p>
          <a:p>
            <a:pPr marL="297180" algn="l" rtl="0" eaLnBrk="0">
              <a:lnSpc>
                <a:spcPts val="178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ASIC</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FPGA</a:t>
            </a:r>
            <a:endParaRPr lang="en-US" altLang="en-US" sz="1400" dirty="0"/>
          </a:p>
          <a:p>
            <a:pPr marL="288290" indent="-275590" algn="l" rtl="0" eaLnBrk="0">
              <a:lnSpc>
                <a:spcPct val="97000"/>
              </a:lnSpc>
              <a:spcBef>
                <a:spcPts val="85"/>
              </a:spcBef>
            </a:pPr>
            <a:r>
              <a:rPr sz="1400" kern="0" spc="-120" dirty="0">
                <a:solidFill>
                  <a:srgbClr val="1D9ED2">
                    <a:alpha val="100000"/>
                  </a:srgbClr>
                </a:solidFill>
                <a:latin typeface="Wingdings" panose="05000000000000000000"/>
                <a:ea typeface="Wingdings" panose="05000000000000000000"/>
                <a:cs typeface="Wingdings" panose="05000000000000000000"/>
              </a:rPr>
              <a:t>.</a:t>
            </a:r>
            <a:r>
              <a:rPr sz="1400" kern="0" spc="320" dirty="0">
                <a:solidFill>
                  <a:srgbClr val="1D9ED2">
                    <a:alpha val="100000"/>
                  </a:srgbClr>
                </a:solidFill>
                <a:latin typeface="Wingdings" panose="05000000000000000000"/>
                <a:ea typeface="Wingdings" panose="05000000000000000000"/>
                <a:cs typeface="Wingdings" panose="05000000000000000000"/>
              </a:rPr>
              <a:t> </a:t>
            </a:r>
            <a:r>
              <a:rPr sz="1400" kern="0" spc="-1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芯片特征</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：低功耗</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、高能效</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、推理任</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务为主</a:t>
            </a:r>
            <a:r>
              <a:rPr sz="1400" kern="0" spc="-1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、较低的吞吐量</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、低延迟</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、成</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本敏感</a:t>
            </a:r>
            <a:endParaRPr lang="en-US" altLang="en-US" sz="1400" dirty="0"/>
          </a:p>
          <a:p>
            <a:pPr marL="299720" indent="-287655" algn="l" rtl="0" eaLnBrk="0">
              <a:lnSpc>
                <a:spcPct val="103000"/>
              </a:lnSpc>
              <a:spcBef>
                <a:spcPts val="135"/>
              </a:spcBef>
            </a:pPr>
            <a:r>
              <a:rPr sz="1300" kern="0" spc="-70" dirty="0">
                <a:solidFill>
                  <a:srgbClr val="1D9ED2">
                    <a:alpha val="100000"/>
                  </a:srgbClr>
                </a:solidFill>
                <a:latin typeface="Wingdings" panose="05000000000000000000"/>
                <a:ea typeface="Wingdings" panose="05000000000000000000"/>
                <a:cs typeface="Wingdings" panose="05000000000000000000"/>
              </a:rPr>
              <a:t>.</a:t>
            </a:r>
            <a:r>
              <a:rPr sz="1300" kern="0" spc="400" dirty="0">
                <a:solidFill>
                  <a:srgbClr val="1D9ED2">
                    <a:alpha val="100000"/>
                  </a:srgbClr>
                </a:solidFill>
                <a:latin typeface="Wingdings" panose="05000000000000000000"/>
                <a:ea typeface="Wingdings" panose="05000000000000000000"/>
                <a:cs typeface="Wingdings" panose="05000000000000000000"/>
              </a:rPr>
              <a:t> </a:t>
            </a:r>
            <a:r>
              <a:rPr sz="1300" kern="0" spc="-7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计算能力与功耗</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3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&lt;8TOPS</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，&lt;5W</a:t>
            </a:r>
            <a:endParaRPr lang="en-US" altLang="en-US" sz="1400" dirty="0"/>
          </a:p>
          <a:p>
            <a:pPr marL="288925" indent="-276225" algn="l" rtl="0" eaLnBrk="0">
              <a:lnSpc>
                <a:spcPct val="99000"/>
              </a:lnSpc>
              <a:spcBef>
                <a:spcPts val="35"/>
              </a:spcBef>
            </a:pPr>
            <a:r>
              <a:rPr sz="1400" kern="0" spc="-100" dirty="0">
                <a:solidFill>
                  <a:srgbClr val="1D9ED2">
                    <a:alpha val="100000"/>
                  </a:srgbClr>
                </a:solidFill>
                <a:latin typeface="Wingdings" panose="05000000000000000000"/>
                <a:ea typeface="Wingdings" panose="05000000000000000000"/>
                <a:cs typeface="Wingdings" panose="05000000000000000000"/>
              </a:rPr>
              <a:t>.</a:t>
            </a:r>
            <a:r>
              <a:rPr sz="1400" kern="0" spc="310" dirty="0">
                <a:solidFill>
                  <a:srgbClr val="1D9ED2">
                    <a:alpha val="100000"/>
                  </a:srgbClr>
                </a:solidFill>
                <a:latin typeface="Wingdings" panose="05000000000000000000"/>
                <a:ea typeface="Wingdings" panose="05000000000000000000"/>
                <a:cs typeface="Wingdings" panose="05000000000000000000"/>
              </a:rPr>
              <a:t> </a:t>
            </a:r>
            <a:r>
              <a:rPr sz="1400" kern="0" spc="-10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应用</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：各类消费电子，产品形态多</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样；</a:t>
            </a:r>
            <a:r>
              <a:rPr sz="1400"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以及物联网领域</a:t>
            </a:r>
            <a:endParaRPr lang="en-US" altLang="en-US" sz="1400" dirty="0"/>
          </a:p>
        </p:txBody>
      </p:sp>
      <p:pic>
        <p:nvPicPr>
          <p:cNvPr id="642" name="picture 642"/>
          <p:cNvPicPr>
            <a:picLocks noChangeAspect="1"/>
          </p:cNvPicPr>
          <p:nvPr/>
        </p:nvPicPr>
        <p:blipFill>
          <a:blip r:embed="rId1"/>
          <a:stretch>
            <a:fillRect/>
          </a:stretch>
        </p:blipFill>
        <p:spPr>
          <a:xfrm rot="21600000">
            <a:off x="4963667" y="2165603"/>
            <a:ext cx="2869691" cy="1734311"/>
          </a:xfrm>
          <a:prstGeom prst="rect">
            <a:avLst/>
          </a:prstGeom>
        </p:spPr>
      </p:pic>
      <p:sp>
        <p:nvSpPr>
          <p:cNvPr id="644" name="textbox 644"/>
          <p:cNvSpPr/>
          <p:nvPr/>
        </p:nvSpPr>
        <p:spPr>
          <a:xfrm>
            <a:off x="2130336" y="1884035"/>
            <a:ext cx="2442210" cy="2016760"/>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86000"/>
              </a:lnSpc>
            </a:pP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云端训练</a:t>
            </a:r>
            <a:endParaRPr lang="en-US" altLang="en-US" sz="1400" dirty="0"/>
          </a:p>
          <a:p>
            <a:pPr marL="20955" algn="l" rtl="0" eaLnBrk="0">
              <a:lnSpc>
                <a:spcPts val="1535"/>
              </a:lnSpc>
              <a:spcBef>
                <a:spcPts val="850"/>
              </a:spcBef>
            </a:pPr>
            <a:r>
              <a:rPr sz="1200" kern="0" spc="-30" dirty="0">
                <a:solidFill>
                  <a:srgbClr val="1D9ED2">
                    <a:alpha val="100000"/>
                  </a:srgbClr>
                </a:solidFill>
                <a:latin typeface="Wingdings" panose="05000000000000000000"/>
                <a:ea typeface="Wingdings" panose="05000000000000000000"/>
                <a:cs typeface="Wingdings" panose="05000000000000000000"/>
              </a:rPr>
              <a:t>.</a:t>
            </a:r>
            <a:r>
              <a:rPr sz="1200" kern="0" spc="500" dirty="0">
                <a:solidFill>
                  <a:srgbClr val="1D9ED2">
                    <a:alpha val="100000"/>
                  </a:srgbClr>
                </a:solidFill>
                <a:latin typeface="Wingdings" panose="05000000000000000000"/>
                <a:ea typeface="Wingdings" panose="05000000000000000000"/>
                <a:cs typeface="Wingdings" panose="05000000000000000000"/>
              </a:rPr>
              <a:t> </a:t>
            </a:r>
            <a:r>
              <a:rPr sz="12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可部署芯片</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306070" algn="l" rtl="0" eaLnBrk="0">
              <a:lnSpc>
                <a:spcPts val="176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ASIC</a:t>
            </a:r>
            <a:endParaRPr lang="en-US" altLang="en-US" sz="1400" dirty="0"/>
          </a:p>
          <a:p>
            <a:pPr marL="295910" indent="-274955" algn="l" rtl="0" eaLnBrk="0">
              <a:lnSpc>
                <a:spcPct val="100000"/>
              </a:lnSpc>
              <a:spcBef>
                <a:spcPts val="70"/>
              </a:spcBef>
            </a:pPr>
            <a:r>
              <a:rPr sz="1300" kern="0" spc="-60" dirty="0">
                <a:solidFill>
                  <a:srgbClr val="1D9ED2">
                    <a:alpha val="100000"/>
                  </a:srgbClr>
                </a:solidFill>
                <a:latin typeface="Wingdings" panose="05000000000000000000"/>
                <a:ea typeface="Wingdings" panose="05000000000000000000"/>
                <a:cs typeface="Wingdings" panose="05000000000000000000"/>
              </a:rPr>
              <a:t>.</a:t>
            </a:r>
            <a:r>
              <a:rPr sz="1300" kern="0" spc="400" dirty="0">
                <a:solidFill>
                  <a:srgbClr val="1D9ED2">
                    <a:alpha val="100000"/>
                  </a:srgbClr>
                </a:solidFill>
                <a:latin typeface="Wingdings" panose="05000000000000000000"/>
                <a:ea typeface="Wingdings" panose="05000000000000000000"/>
                <a:cs typeface="Wingdings" panose="05000000000000000000"/>
              </a:rPr>
              <a:t> </a:t>
            </a:r>
            <a:r>
              <a:rPr sz="1300" kern="0" spc="-6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芯片特征</a:t>
            </a:r>
            <a:r>
              <a:rPr sz="1300" kern="0" spc="-1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3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：高吞吐量</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、高精</a:t>
            </a:r>
            <a:r>
              <a:rPr sz="13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确率</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、可编程性</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、分</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布式</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可扩展性</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、高内存与带宽</a:t>
            </a:r>
            <a:endParaRPr lang="en-US" altLang="en-US" sz="1400" dirty="0"/>
          </a:p>
          <a:p>
            <a:pPr marL="20955" algn="l" rtl="0" eaLnBrk="0">
              <a:lnSpc>
                <a:spcPts val="1690"/>
              </a:lnSpc>
              <a:spcBef>
                <a:spcPts val="110"/>
              </a:spcBef>
            </a:pPr>
            <a:r>
              <a:rPr sz="1300" kern="0" spc="-70" dirty="0">
                <a:solidFill>
                  <a:srgbClr val="1D9ED2">
                    <a:alpha val="100000"/>
                  </a:srgbClr>
                </a:solidFill>
                <a:latin typeface="Wingdings" panose="05000000000000000000"/>
                <a:ea typeface="Wingdings" panose="05000000000000000000"/>
                <a:cs typeface="Wingdings" panose="05000000000000000000"/>
              </a:rPr>
              <a:t>.</a:t>
            </a:r>
            <a:r>
              <a:rPr sz="1300" kern="0" spc="400" dirty="0">
                <a:solidFill>
                  <a:srgbClr val="1D9ED2">
                    <a:alpha val="100000"/>
                  </a:srgbClr>
                </a:solidFill>
                <a:latin typeface="Wingdings" panose="05000000000000000000"/>
                <a:ea typeface="Wingdings" panose="05000000000000000000"/>
                <a:cs typeface="Wingdings" panose="05000000000000000000"/>
              </a:rPr>
              <a:t> </a:t>
            </a:r>
            <a:r>
              <a:rPr sz="1300" kern="0" spc="-7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计算能力与功耗</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300" dirty="0"/>
          </a:p>
          <a:p>
            <a:pPr marL="305435" algn="l" rtl="0" eaLnBrk="0">
              <a:lnSpc>
                <a:spcPct val="76000"/>
              </a:lnSpc>
              <a:spcBef>
                <a:spcPts val="23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&gt;30TOPS</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，&gt;5</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0W</a:t>
            </a:r>
            <a:endParaRPr lang="en-US" altLang="en-US" sz="1400" dirty="0"/>
          </a:p>
          <a:p>
            <a:pPr marL="20955" algn="l" rtl="0" eaLnBrk="0">
              <a:lnSpc>
                <a:spcPts val="1780"/>
              </a:lnSpc>
            </a:pPr>
            <a:r>
              <a:rPr sz="1400" kern="0" spc="-110" dirty="0">
                <a:solidFill>
                  <a:srgbClr val="1D9ED2">
                    <a:alpha val="100000"/>
                  </a:srgbClr>
                </a:solidFill>
                <a:latin typeface="Wingdings" panose="05000000000000000000"/>
                <a:ea typeface="Wingdings" panose="05000000000000000000"/>
                <a:cs typeface="Wingdings" panose="05000000000000000000"/>
              </a:rPr>
              <a:t>.</a:t>
            </a:r>
            <a:r>
              <a:rPr sz="1400" kern="0" spc="260" dirty="0">
                <a:solidFill>
                  <a:srgbClr val="1D9ED2">
                    <a:alpha val="100000"/>
                  </a:srgbClr>
                </a:solidFill>
                <a:latin typeface="Wingdings" panose="05000000000000000000"/>
                <a:ea typeface="Wingdings" panose="05000000000000000000"/>
                <a:cs typeface="Wingdings" panose="05000000000000000000"/>
              </a:rPr>
              <a:t> </a:t>
            </a:r>
            <a:r>
              <a:rPr sz="1400" kern="0" spc="-1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应用</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：云/HPC/数据中</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心</a:t>
            </a:r>
            <a:endParaRPr lang="en-US" altLang="en-US" sz="1400" dirty="0"/>
          </a:p>
        </p:txBody>
      </p:sp>
      <p:pic>
        <p:nvPicPr>
          <p:cNvPr id="646" name="picture 646"/>
          <p:cNvPicPr>
            <a:picLocks noChangeAspect="1"/>
          </p:cNvPicPr>
          <p:nvPr/>
        </p:nvPicPr>
        <p:blipFill>
          <a:blip r:embed="rId2"/>
          <a:stretch>
            <a:fillRect/>
          </a:stretch>
        </p:blipFill>
        <p:spPr>
          <a:xfrm rot="21600000">
            <a:off x="8295131" y="2092452"/>
            <a:ext cx="2112264" cy="2119883"/>
          </a:xfrm>
          <a:prstGeom prst="rect">
            <a:avLst/>
          </a:prstGeom>
        </p:spPr>
      </p:pic>
      <p:sp>
        <p:nvSpPr>
          <p:cNvPr id="648" name="textbox 648"/>
          <p:cNvSpPr/>
          <p:nvPr/>
        </p:nvSpPr>
        <p:spPr>
          <a:xfrm>
            <a:off x="2143508" y="4462565"/>
            <a:ext cx="2433320" cy="17246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535"/>
              </a:lnSpc>
            </a:pPr>
            <a:r>
              <a:rPr sz="1200" kern="0" spc="-30" dirty="0">
                <a:solidFill>
                  <a:srgbClr val="1D9ED2">
                    <a:alpha val="100000"/>
                  </a:srgbClr>
                </a:solidFill>
                <a:latin typeface="Wingdings" panose="05000000000000000000"/>
                <a:ea typeface="Wingdings" panose="05000000000000000000"/>
                <a:cs typeface="Wingdings" panose="05000000000000000000"/>
              </a:rPr>
              <a:t>.</a:t>
            </a:r>
            <a:r>
              <a:rPr sz="1200" kern="0" spc="500" dirty="0">
                <a:solidFill>
                  <a:srgbClr val="1D9ED2">
                    <a:alpha val="100000"/>
                  </a:srgbClr>
                </a:solidFill>
                <a:latin typeface="Wingdings" panose="05000000000000000000"/>
                <a:ea typeface="Wingdings" panose="05000000000000000000"/>
                <a:cs typeface="Wingdings" panose="05000000000000000000"/>
              </a:rPr>
              <a:t> </a:t>
            </a:r>
            <a:r>
              <a:rPr sz="12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可部署芯片</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marL="297180" algn="l" rtl="0" eaLnBrk="0">
              <a:lnSpc>
                <a:spcPts val="176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ASIC</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FPGA</a:t>
            </a:r>
            <a:endParaRPr lang="en-US" altLang="en-US" sz="1400" dirty="0"/>
          </a:p>
          <a:p>
            <a:pPr marL="287020" indent="-274955" algn="l" rtl="0" eaLnBrk="0">
              <a:lnSpc>
                <a:spcPct val="100000"/>
              </a:lnSpc>
              <a:spcBef>
                <a:spcPts val="60"/>
              </a:spcBef>
            </a:pPr>
            <a:r>
              <a:rPr sz="1300" kern="0" spc="-60" dirty="0">
                <a:solidFill>
                  <a:srgbClr val="1D9ED2">
                    <a:alpha val="100000"/>
                  </a:srgbClr>
                </a:solidFill>
                <a:latin typeface="Wingdings" panose="05000000000000000000"/>
                <a:ea typeface="Wingdings" panose="05000000000000000000"/>
                <a:cs typeface="Wingdings" panose="05000000000000000000"/>
              </a:rPr>
              <a:t>.</a:t>
            </a:r>
            <a:r>
              <a:rPr sz="1300" kern="0" spc="400" dirty="0">
                <a:solidFill>
                  <a:srgbClr val="1D9ED2">
                    <a:alpha val="100000"/>
                  </a:srgbClr>
                </a:solidFill>
                <a:latin typeface="Wingdings" panose="05000000000000000000"/>
                <a:ea typeface="Wingdings" panose="05000000000000000000"/>
                <a:cs typeface="Wingdings" panose="05000000000000000000"/>
              </a:rPr>
              <a:t> </a:t>
            </a:r>
            <a:r>
              <a:rPr sz="1300" kern="0" spc="-6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芯片特征</a:t>
            </a:r>
            <a:r>
              <a:rPr sz="1300" kern="0" spc="-1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3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：高吞吐量</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、高精</a:t>
            </a:r>
            <a:r>
              <a:rPr sz="13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确率</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、分布式</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、可扩</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展性</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低延时</a:t>
            </a:r>
            <a:endParaRPr lang="en-US" altLang="en-US" sz="1400" dirty="0"/>
          </a:p>
          <a:p>
            <a:pPr marL="12700" algn="l" rtl="0" eaLnBrk="0">
              <a:lnSpc>
                <a:spcPts val="1690"/>
              </a:lnSpc>
              <a:spcBef>
                <a:spcPts val="125"/>
              </a:spcBef>
            </a:pPr>
            <a:r>
              <a:rPr sz="1300" kern="0" spc="-70" dirty="0">
                <a:solidFill>
                  <a:srgbClr val="1D9ED2">
                    <a:alpha val="100000"/>
                  </a:srgbClr>
                </a:solidFill>
                <a:latin typeface="Wingdings" panose="05000000000000000000"/>
                <a:ea typeface="Wingdings" panose="05000000000000000000"/>
                <a:cs typeface="Wingdings" panose="05000000000000000000"/>
              </a:rPr>
              <a:t>.</a:t>
            </a:r>
            <a:r>
              <a:rPr sz="1300" kern="0" spc="400" dirty="0">
                <a:solidFill>
                  <a:srgbClr val="1D9ED2">
                    <a:alpha val="100000"/>
                  </a:srgbClr>
                </a:solidFill>
                <a:latin typeface="Wingdings" panose="05000000000000000000"/>
                <a:ea typeface="Wingdings" panose="05000000000000000000"/>
                <a:cs typeface="Wingdings" panose="05000000000000000000"/>
              </a:rPr>
              <a:t> </a:t>
            </a:r>
            <a:r>
              <a:rPr sz="1300" kern="0" spc="-7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计算能力与功耗</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300" dirty="0"/>
          </a:p>
          <a:p>
            <a:pPr marL="292735" algn="l" rtl="0" eaLnBrk="0">
              <a:lnSpc>
                <a:spcPct val="76000"/>
              </a:lnSpc>
              <a:spcBef>
                <a:spcPts val="23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30TOPS</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，&gt;50W</a:t>
            </a:r>
            <a:endParaRPr lang="en-US" altLang="en-US" sz="1400" dirty="0"/>
          </a:p>
          <a:p>
            <a:pPr marL="12700" algn="l" rtl="0" eaLnBrk="0">
              <a:lnSpc>
                <a:spcPts val="1780"/>
              </a:lnSpc>
            </a:pPr>
            <a:r>
              <a:rPr sz="1400" kern="0" spc="-110" dirty="0">
                <a:solidFill>
                  <a:srgbClr val="1D9ED2">
                    <a:alpha val="100000"/>
                  </a:srgbClr>
                </a:solidFill>
                <a:latin typeface="Wingdings" panose="05000000000000000000"/>
                <a:ea typeface="Wingdings" panose="05000000000000000000"/>
                <a:cs typeface="Wingdings" panose="05000000000000000000"/>
              </a:rPr>
              <a:t>.</a:t>
            </a:r>
            <a:r>
              <a:rPr sz="1400" kern="0" spc="260" dirty="0">
                <a:solidFill>
                  <a:srgbClr val="1D9ED2">
                    <a:alpha val="100000"/>
                  </a:srgbClr>
                </a:solidFill>
                <a:latin typeface="Wingdings" panose="05000000000000000000"/>
                <a:ea typeface="Wingdings" panose="05000000000000000000"/>
                <a:cs typeface="Wingdings" panose="05000000000000000000"/>
              </a:rPr>
              <a:t> </a:t>
            </a:r>
            <a:r>
              <a:rPr sz="1400" kern="0" spc="-1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应用</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：云/HPC/数据中</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心</a:t>
            </a:r>
            <a:endParaRPr lang="en-US" altLang="en-US" sz="1400" dirty="0"/>
          </a:p>
        </p:txBody>
      </p:sp>
      <p:sp>
        <p:nvSpPr>
          <p:cNvPr id="650" name="textbox 650"/>
          <p:cNvSpPr/>
          <p:nvPr/>
        </p:nvSpPr>
        <p:spPr>
          <a:xfrm>
            <a:off x="352122" y="170885"/>
            <a:ext cx="11539219" cy="37401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应用概况：</a:t>
            </a:r>
            <a:r>
              <a:rPr sz="2100" kern="0" spc="-40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算力向边缘侧移动</a:t>
            </a:r>
            <a:r>
              <a:rPr sz="2100" kern="0" spc="-37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42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逐渐专注于特殊场景的优化</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pic>
        <p:nvPicPr>
          <p:cNvPr id="652" name="picture 652"/>
          <p:cNvPicPr>
            <a:picLocks noChangeAspect="1"/>
          </p:cNvPicPr>
          <p:nvPr/>
        </p:nvPicPr>
        <p:blipFill>
          <a:blip r:embed="rId3"/>
          <a:stretch>
            <a:fillRect/>
          </a:stretch>
        </p:blipFill>
        <p:spPr>
          <a:xfrm rot="21600000">
            <a:off x="10501377" y="205740"/>
            <a:ext cx="1260347" cy="326135"/>
          </a:xfrm>
          <a:prstGeom prst="rect">
            <a:avLst/>
          </a:prstGeom>
        </p:spPr>
      </p:pic>
      <p:pic>
        <p:nvPicPr>
          <p:cNvPr id="654" name="picture 654"/>
          <p:cNvPicPr>
            <a:picLocks noChangeAspect="1"/>
          </p:cNvPicPr>
          <p:nvPr/>
        </p:nvPicPr>
        <p:blipFill>
          <a:blip r:embed="rId4"/>
          <a:stretch>
            <a:fillRect/>
          </a:stretch>
        </p:blipFill>
        <p:spPr>
          <a:xfrm rot="21600000">
            <a:off x="313944" y="4576571"/>
            <a:ext cx="1728216" cy="1708404"/>
          </a:xfrm>
          <a:prstGeom prst="rect">
            <a:avLst/>
          </a:prstGeom>
        </p:spPr>
      </p:pic>
      <p:pic>
        <p:nvPicPr>
          <p:cNvPr id="656" name="picture 656"/>
          <p:cNvPicPr>
            <a:picLocks noChangeAspect="1"/>
          </p:cNvPicPr>
          <p:nvPr/>
        </p:nvPicPr>
        <p:blipFill>
          <a:blip r:embed="rId5"/>
          <a:stretch>
            <a:fillRect/>
          </a:stretch>
        </p:blipFill>
        <p:spPr>
          <a:xfrm rot="21600000">
            <a:off x="374904" y="2209800"/>
            <a:ext cx="1665732" cy="1708403"/>
          </a:xfrm>
          <a:prstGeom prst="rect">
            <a:avLst/>
          </a:prstGeom>
        </p:spPr>
      </p:pic>
      <p:sp>
        <p:nvSpPr>
          <p:cNvPr id="658" name="textbox 658"/>
          <p:cNvSpPr/>
          <p:nvPr/>
        </p:nvSpPr>
        <p:spPr>
          <a:xfrm>
            <a:off x="325497" y="6596671"/>
            <a:ext cx="11624944" cy="17589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82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来源：广州超算中心、寒武纪、特斯拉、大华、歌尔股份、华为官网、公开资料，整理</a:t>
            </a:r>
            <a:r>
              <a:rPr sz="8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8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24</a:t>
            </a:r>
            <a:endParaRPr lang="en-US" altLang="en-US" sz="1200" dirty="0"/>
          </a:p>
        </p:txBody>
      </p:sp>
      <p:pic>
        <p:nvPicPr>
          <p:cNvPr id="660" name="picture 660"/>
          <p:cNvPicPr>
            <a:picLocks noChangeAspect="1"/>
          </p:cNvPicPr>
          <p:nvPr/>
        </p:nvPicPr>
        <p:blipFill>
          <a:blip r:embed="rId6"/>
          <a:stretch>
            <a:fillRect/>
          </a:stretch>
        </p:blipFill>
        <p:spPr>
          <a:xfrm rot="21600000">
            <a:off x="10631423" y="2467356"/>
            <a:ext cx="1024128" cy="1193291"/>
          </a:xfrm>
          <a:prstGeom prst="rect">
            <a:avLst/>
          </a:prstGeom>
        </p:spPr>
      </p:pic>
      <p:sp>
        <p:nvSpPr>
          <p:cNvPr id="662" name="textbox 662"/>
          <p:cNvSpPr/>
          <p:nvPr/>
        </p:nvSpPr>
        <p:spPr>
          <a:xfrm>
            <a:off x="8313803" y="4160940"/>
            <a:ext cx="1235710" cy="22352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555"/>
              </a:lnSpc>
            </a:pPr>
            <a:r>
              <a:rPr sz="1200" kern="0" spc="-30" dirty="0">
                <a:solidFill>
                  <a:srgbClr val="1D9ED2">
                    <a:alpha val="100000"/>
                  </a:srgbClr>
                </a:solidFill>
                <a:latin typeface="Wingdings" panose="05000000000000000000"/>
                <a:ea typeface="Wingdings" panose="05000000000000000000"/>
                <a:cs typeface="Wingdings" panose="05000000000000000000"/>
              </a:rPr>
              <a:t>.</a:t>
            </a:r>
            <a:r>
              <a:rPr sz="1200" kern="0" spc="500" dirty="0">
                <a:solidFill>
                  <a:srgbClr val="1D9ED2">
                    <a:alpha val="100000"/>
                  </a:srgbClr>
                </a:solidFill>
                <a:latin typeface="Wingdings" panose="05000000000000000000"/>
                <a:ea typeface="Wingdings" panose="05000000000000000000"/>
                <a:cs typeface="Wingdings" panose="05000000000000000000"/>
              </a:rPr>
              <a:t> </a:t>
            </a:r>
            <a:r>
              <a:rPr sz="12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可部署芯片</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p:txBody>
      </p:sp>
      <p:sp>
        <p:nvSpPr>
          <p:cNvPr id="664" name="textbox 664"/>
          <p:cNvSpPr/>
          <p:nvPr/>
        </p:nvSpPr>
        <p:spPr>
          <a:xfrm>
            <a:off x="6011975" y="1882072"/>
            <a:ext cx="732790" cy="211454"/>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7000"/>
              </a:lnSpc>
            </a:pP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边缘计算</a:t>
            </a:r>
            <a:endParaRPr lang="en-US" altLang="en-US" sz="1400" dirty="0"/>
          </a:p>
        </p:txBody>
      </p:sp>
      <p:sp>
        <p:nvSpPr>
          <p:cNvPr id="666" name="textbox 666"/>
          <p:cNvSpPr/>
          <p:nvPr/>
        </p:nvSpPr>
        <p:spPr>
          <a:xfrm>
            <a:off x="9718649" y="1829903"/>
            <a:ext cx="732790" cy="210184"/>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6000"/>
              </a:lnSpc>
            </a:pP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终端设备</a:t>
            </a:r>
            <a:endParaRPr lang="en-US" altLang="en-US" sz="1400" dirty="0"/>
          </a:p>
        </p:txBody>
      </p:sp>
      <p:sp>
        <p:nvSpPr>
          <p:cNvPr id="668" name="textbox 668"/>
          <p:cNvSpPr/>
          <p:nvPr/>
        </p:nvSpPr>
        <p:spPr>
          <a:xfrm>
            <a:off x="2130336" y="4174501"/>
            <a:ext cx="728980" cy="20891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86000"/>
              </a:lnSpc>
            </a:pP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云端推理</a:t>
            </a:r>
            <a:endParaRPr lang="en-US" altLang="en-US" sz="1400" dirty="0"/>
          </a:p>
        </p:txBody>
      </p:sp>
      <p:sp>
        <p:nvSpPr>
          <p:cNvPr id="670" name="rect"/>
          <p:cNvSpPr/>
          <p:nvPr/>
        </p:nvSpPr>
        <p:spPr>
          <a:xfrm>
            <a:off x="4671059" y="1699895"/>
            <a:ext cx="12700" cy="4716145"/>
          </a:xfrm>
          <a:prstGeom prst="rect">
            <a:avLst/>
          </a:prstGeom>
          <a:solidFill>
            <a:srgbClr val="12739A">
              <a:alpha val="100000"/>
            </a:srgbClr>
          </a:solidFill>
          <a:ln cap="flat">
            <a:noFill/>
            <a:prstDash val="solid"/>
            <a:miter lim="0"/>
          </a:ln>
        </p:spPr>
        <p:txBody>
          <a:bodyPr rtlCol="0"/>
          <a:lstStyle/>
          <a:p>
            <a:pPr algn="ctr"/>
            <a:endParaRPr lang="zh-CN" altLang="en-US"/>
          </a:p>
        </p:txBody>
      </p:sp>
      <p:pic>
        <p:nvPicPr>
          <p:cNvPr id="672" name="picture 672"/>
          <p:cNvPicPr>
            <a:picLocks noChangeAspect="1"/>
          </p:cNvPicPr>
          <p:nvPr/>
        </p:nvPicPr>
        <p:blipFill>
          <a:blip r:embed="rId7"/>
          <a:stretch>
            <a:fillRect/>
          </a:stretch>
        </p:blipFill>
        <p:spPr>
          <a:xfrm rot="21600000">
            <a:off x="8132444" y="1699895"/>
            <a:ext cx="12700" cy="4716145"/>
          </a:xfrm>
          <a:prstGeom prst="rect">
            <a:avLst/>
          </a:prstGeom>
        </p:spPr>
      </p:pic>
      <p:sp>
        <p:nvSpPr>
          <p:cNvPr id="674" name="rect"/>
          <p:cNvSpPr/>
          <p:nvPr/>
        </p:nvSpPr>
        <p:spPr>
          <a:xfrm>
            <a:off x="300990" y="4060190"/>
            <a:ext cx="4376419" cy="12700"/>
          </a:xfrm>
          <a:prstGeom prst="rect">
            <a:avLst/>
          </a:prstGeom>
          <a:solidFill>
            <a:srgbClr val="12739A">
              <a:alpha val="100000"/>
            </a:srgbClr>
          </a:solidFill>
          <a:ln cap="flat">
            <a:noFill/>
            <a:prstDash val="solid"/>
            <a:miter lim="0"/>
          </a:ln>
        </p:spPr>
        <p:txBody>
          <a:bodyPr rtlCol="0"/>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rot="21600000">
            <a:off x="275424" y="1506220"/>
            <a:ext cx="5631814" cy="5024754"/>
            <a:chOff x="0" y="0"/>
            <a:chExt cx="5631814" cy="5024754"/>
          </a:xfrm>
        </p:grpSpPr>
        <p:pic>
          <p:nvPicPr>
            <p:cNvPr id="676" name="picture 676"/>
            <p:cNvPicPr>
              <a:picLocks noChangeAspect="1"/>
            </p:cNvPicPr>
            <p:nvPr/>
          </p:nvPicPr>
          <p:blipFill>
            <a:blip r:embed="rId1"/>
            <a:stretch>
              <a:fillRect/>
            </a:stretch>
          </p:blipFill>
          <p:spPr>
            <a:xfrm rot="21600000">
              <a:off x="0" y="0"/>
              <a:ext cx="5631814" cy="5024754"/>
            </a:xfrm>
            <a:prstGeom prst="rect">
              <a:avLst/>
            </a:prstGeom>
          </p:spPr>
        </p:pic>
        <p:sp>
          <p:nvSpPr>
            <p:cNvPr id="678" name="textbox 678"/>
            <p:cNvSpPr/>
            <p:nvPr/>
          </p:nvSpPr>
          <p:spPr>
            <a:xfrm>
              <a:off x="397092" y="252027"/>
              <a:ext cx="5190490" cy="4383404"/>
            </a:xfrm>
            <a:prstGeom prst="rect">
              <a:avLst/>
            </a:prstGeom>
          </p:spPr>
          <p:txBody>
            <a:bodyPr vert="horz" wrap="square" lIns="0" tIns="0" rIns="0" bIns="0"/>
            <a:lstStyle/>
            <a:p>
              <a:pPr algn="l" rtl="0" eaLnBrk="0">
                <a:lnSpc>
                  <a:spcPct val="81000"/>
                </a:lnSpc>
              </a:pPr>
              <a:endParaRPr lang="en-US" altLang="en-US" sz="100" dirty="0"/>
            </a:p>
            <a:p>
              <a:pPr marL="2747010" algn="l" rtl="0" eaLnBrk="0">
                <a:lnSpc>
                  <a:spcPct val="91000"/>
                </a:lnSpc>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计算机视觉</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自然语言处理</a:t>
              </a:r>
              <a:endParaRPr lang="en-US" altLang="en-US" sz="1400" dirty="0"/>
            </a:p>
            <a:p>
              <a:pPr marL="276225" algn="l" rtl="0" eaLnBrk="0">
                <a:lnSpc>
                  <a:spcPct val="86000"/>
                </a:lnSpc>
                <a:spcBef>
                  <a:spcPts val="555"/>
                </a:spcBef>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AI服务</a:t>
              </a:r>
              <a:endParaRPr lang="en-US" altLang="en-US" sz="1400" dirty="0"/>
            </a:p>
            <a:p>
              <a:pPr marL="2503805" algn="l" rtl="0" eaLnBrk="0">
                <a:lnSpc>
                  <a:spcPts val="1780"/>
                </a:lnSpc>
                <a:spcBef>
                  <a:spcPts val="47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深度学习训练/推理</a:t>
              </a:r>
              <a:endParaRPr lang="en-US" altLang="en-US" sz="1400" dirty="0"/>
            </a:p>
            <a:p>
              <a:pPr algn="l" rtl="0" eaLnBrk="0">
                <a:lnSpc>
                  <a:spcPct val="109000"/>
                </a:lnSpc>
              </a:pPr>
              <a:endParaRPr lang="en-US" altLang="en-US" sz="1000" dirty="0"/>
            </a:p>
            <a:p>
              <a:pPr algn="l" rtl="0" eaLnBrk="0">
                <a:lnSpc>
                  <a:spcPct val="109000"/>
                </a:lnSpc>
              </a:pPr>
              <a:endParaRPr lang="en-US" altLang="en-US" sz="1000" dirty="0"/>
            </a:p>
            <a:p>
              <a:pPr algn="l" rtl="0" eaLnBrk="0">
                <a:lnSpc>
                  <a:spcPct val="110000"/>
                </a:lnSpc>
              </a:pPr>
              <a:endParaRPr lang="en-US" altLang="en-US" sz="1000" dirty="0"/>
            </a:p>
            <a:p>
              <a:pPr algn="l" rtl="0" eaLnBrk="0">
                <a:lnSpc>
                  <a:spcPct val="110000"/>
                </a:lnSpc>
              </a:pPr>
              <a:endParaRPr lang="en-US" altLang="en-US" sz="1000" dirty="0"/>
            </a:p>
            <a:p>
              <a:pPr marL="12700" algn="l" rtl="0" eaLnBrk="0">
                <a:lnSpc>
                  <a:spcPct val="84000"/>
                </a:lnSpc>
                <a:spcBef>
                  <a:spcPts val="425"/>
                </a:spcBef>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深度学习框架</a:t>
              </a:r>
              <a:endParaRPr lang="en-US" altLang="en-US" sz="1400" dirty="0"/>
            </a:p>
            <a:p>
              <a:pPr marL="299720" algn="l" rtl="0" eaLnBrk="0">
                <a:lnSpc>
                  <a:spcPts val="1780"/>
                </a:lnSpc>
              </a:pPr>
              <a:r>
                <a:rPr sz="12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200"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PaaS)</a:t>
              </a:r>
              <a:endParaRPr lang="en-US" altLang="en-US" sz="1200" dirty="0"/>
            </a:p>
            <a:p>
              <a:pPr algn="l" rtl="0" eaLnBrk="0">
                <a:lnSpc>
                  <a:spcPct val="117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118000"/>
                </a:lnSpc>
              </a:pPr>
              <a:endParaRPr lang="en-US" altLang="en-US" sz="1000" dirty="0"/>
            </a:p>
            <a:p>
              <a:pPr marL="13335" algn="l" rtl="0" eaLnBrk="0">
                <a:lnSpc>
                  <a:spcPct val="87000"/>
                </a:lnSpc>
                <a:spcBef>
                  <a:spcPts val="425"/>
                </a:spcBef>
              </a:pP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异构计算平台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CUDA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OpenCL</a:t>
              </a:r>
              <a:endParaRPr lang="en-US" altLang="en-US" sz="1400" dirty="0"/>
            </a:p>
            <a:p>
              <a:pPr algn="l" rtl="0" eaLnBrk="0">
                <a:lnSpc>
                  <a:spcPct val="119000"/>
                </a:lnSpc>
              </a:pPr>
              <a:endParaRPr lang="en-US" altLang="en-US" sz="1000" dirty="0"/>
            </a:p>
            <a:p>
              <a:pPr algn="l" rtl="0" eaLnBrk="0">
                <a:lnSpc>
                  <a:spcPct val="119000"/>
                </a:lnSpc>
              </a:pPr>
              <a:endParaRPr lang="en-US" altLang="en-US" sz="1000" dirty="0"/>
            </a:p>
            <a:p>
              <a:pPr algn="l" rtl="0" eaLnBrk="0">
                <a:lnSpc>
                  <a:spcPct val="119000"/>
                </a:lnSpc>
              </a:pPr>
              <a:endParaRPr lang="en-US" altLang="en-US" sz="1000" dirty="0"/>
            </a:p>
            <a:p>
              <a:pPr algn="l" rtl="0" eaLnBrk="0">
                <a:lnSpc>
                  <a:spcPct val="119000"/>
                </a:lnSpc>
              </a:pPr>
              <a:endParaRPr lang="en-US" altLang="en-US" sz="1000" dirty="0"/>
            </a:p>
            <a:p>
              <a:pPr algn="l" rtl="0" eaLnBrk="0">
                <a:lnSpc>
                  <a:spcPct val="119000"/>
                </a:lnSpc>
              </a:pPr>
              <a:endParaRPr lang="en-US" altLang="en-US" sz="1000" dirty="0"/>
            </a:p>
            <a:p>
              <a:pPr algn="l" rtl="0" eaLnBrk="0">
                <a:lnSpc>
                  <a:spcPct val="118000"/>
                </a:lnSpc>
              </a:pPr>
              <a:endParaRPr lang="en-US" altLang="en-US" sz="300" dirty="0"/>
            </a:p>
            <a:p>
              <a:pPr marL="3905250" indent="-281940" algn="l" rtl="0" eaLnBrk="0">
                <a:lnSpc>
                  <a:spcPct val="94000"/>
                </a:lnSpc>
                <a:spcBef>
                  <a:spcPts val="5"/>
                </a:spcBef>
              </a:pP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“CPU+加速硬件</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异构计算</a:t>
              </a:r>
              <a:endParaRPr lang="en-US" altLang="en-US" sz="1400" dirty="0"/>
            </a:p>
          </p:txBody>
        </p:sp>
      </p:grpSp>
      <p:grpSp>
        <p:nvGrpSpPr>
          <p:cNvPr id="44" name="group 44"/>
          <p:cNvGrpSpPr/>
          <p:nvPr/>
        </p:nvGrpSpPr>
        <p:grpSpPr>
          <a:xfrm rot="21600000">
            <a:off x="6094094" y="3981046"/>
            <a:ext cx="5873750" cy="2553103"/>
            <a:chOff x="0" y="0"/>
            <a:chExt cx="5873750" cy="2553103"/>
          </a:xfrm>
        </p:grpSpPr>
        <p:pic>
          <p:nvPicPr>
            <p:cNvPr id="680" name="picture 680"/>
            <p:cNvPicPr>
              <a:picLocks noChangeAspect="1"/>
            </p:cNvPicPr>
            <p:nvPr/>
          </p:nvPicPr>
          <p:blipFill>
            <a:blip r:embed="rId2"/>
            <a:stretch>
              <a:fillRect/>
            </a:stretch>
          </p:blipFill>
          <p:spPr>
            <a:xfrm rot="21600000">
              <a:off x="0" y="81682"/>
              <a:ext cx="5873750" cy="2471420"/>
            </a:xfrm>
            <a:prstGeom prst="rect">
              <a:avLst/>
            </a:prstGeom>
          </p:spPr>
        </p:pic>
        <p:sp>
          <p:nvSpPr>
            <p:cNvPr id="682" name="textbox 682"/>
            <p:cNvSpPr/>
            <p:nvPr/>
          </p:nvSpPr>
          <p:spPr>
            <a:xfrm>
              <a:off x="-12700" y="-12700"/>
              <a:ext cx="5899150" cy="2597150"/>
            </a:xfrm>
            <a:prstGeom prst="rect">
              <a:avLst/>
            </a:prstGeom>
          </p:spPr>
          <p:txBody>
            <a:bodyPr vert="horz" wrap="square" lIns="0" tIns="0" rIns="0" bIns="0"/>
            <a:lstStyle/>
            <a:p>
              <a:pPr algn="l" rtl="0" eaLnBrk="0">
                <a:lnSpc>
                  <a:spcPct val="87000"/>
                </a:lnSpc>
              </a:pPr>
              <a:endParaRPr lang="en-US" altLang="en-US" sz="100" dirty="0"/>
            </a:p>
            <a:p>
              <a:pPr marL="1770380" algn="l" rtl="0" eaLnBrk="0">
                <a:lnSpc>
                  <a:spcPct val="87000"/>
                </a:lnSpc>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中国云端AI</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芯片参与者</a:t>
              </a:r>
              <a:endParaRPr lang="en-US" altLang="en-US" sz="1400" dirty="0"/>
            </a:p>
            <a:p>
              <a:pPr algn="l" rtl="0" eaLnBrk="0">
                <a:lnSpc>
                  <a:spcPct val="138000"/>
                </a:lnSpc>
              </a:pPr>
              <a:endParaRPr lang="en-US" altLang="en-US" sz="1000" dirty="0"/>
            </a:p>
            <a:p>
              <a:pPr marL="516255" algn="l" rtl="0" eaLnBrk="0">
                <a:lnSpc>
                  <a:spcPct val="91000"/>
                </a:lnSpc>
                <a:spcBef>
                  <a:spcPts val="430"/>
                </a:spcBef>
              </a:pPr>
              <a:r>
                <a:rPr sz="1400" kern="0" spc="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芯片设计</a:t>
              </a:r>
              <a:r>
                <a:rPr sz="1400"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芯片代工</a:t>
              </a: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IP设计</a:t>
              </a:r>
              <a:endParaRPr lang="en-US" altLang="en-US" sz="1400" dirty="0"/>
            </a:p>
            <a:p>
              <a:pPr algn="l" rtl="0" eaLnBrk="0">
                <a:lnSpc>
                  <a:spcPct val="111000"/>
                </a:lnSpc>
              </a:pPr>
              <a:endParaRPr lang="en-US" altLang="en-US" sz="1000" dirty="0"/>
            </a:p>
            <a:p>
              <a:pPr algn="l" rtl="0" eaLnBrk="0">
                <a:lnSpc>
                  <a:spcPct val="111000"/>
                </a:lnSpc>
              </a:pPr>
              <a:endParaRPr lang="en-US" altLang="en-US" sz="1000" dirty="0"/>
            </a:p>
            <a:p>
              <a:pPr marL="517525" algn="l" rtl="0" eaLnBrk="0">
                <a:lnSpc>
                  <a:spcPct val="86000"/>
                </a:lnSpc>
                <a:spcBef>
                  <a:spcPts val="425"/>
                </a:spcBef>
              </a:pPr>
              <a:r>
                <a:rPr sz="1400"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互联网企业</a:t>
              </a:r>
              <a:endParaRPr lang="en-US" altLang="en-US" sz="1400" dirty="0"/>
            </a:p>
            <a:p>
              <a:pPr marL="524510" algn="l" rtl="0" eaLnBrk="0">
                <a:lnSpc>
                  <a:spcPts val="1535"/>
                </a:lnSpc>
                <a:spcBef>
                  <a:spcPts val="1495"/>
                </a:spcBef>
              </a:pPr>
              <a:r>
                <a:rPr sz="1100" kern="0" spc="-70" dirty="0">
                  <a:solidFill>
                    <a:srgbClr val="595959">
                      <a:alpha val="100000"/>
                    </a:srgbClr>
                  </a:solidFill>
                  <a:latin typeface="Wingdings" panose="05000000000000000000"/>
                  <a:ea typeface="Wingdings" panose="05000000000000000000"/>
                  <a:cs typeface="Wingdings" panose="05000000000000000000"/>
                </a:rPr>
                <a:t>.</a:t>
              </a:r>
              <a:r>
                <a:rPr sz="1100" kern="0" spc="590" dirty="0">
                  <a:solidFill>
                    <a:srgbClr val="595959">
                      <a:alpha val="100000"/>
                    </a:srgbClr>
                  </a:solidFill>
                  <a:latin typeface="Wingdings" panose="05000000000000000000"/>
                  <a:ea typeface="Wingdings" panose="05000000000000000000"/>
                  <a:cs typeface="Wingdings" panose="05000000000000000000"/>
                </a:rPr>
                <a:t> </a:t>
              </a:r>
              <a:r>
                <a:rPr sz="11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百度</a:t>
              </a:r>
              <a:r>
                <a:rPr sz="11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1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100" kern="0" spc="-70" dirty="0">
                  <a:solidFill>
                    <a:srgbClr val="595959">
                      <a:alpha val="100000"/>
                    </a:srgbClr>
                  </a:solidFill>
                  <a:latin typeface="Wingdings" panose="05000000000000000000"/>
                  <a:ea typeface="Wingdings" panose="05000000000000000000"/>
                  <a:cs typeface="Wingdings" panose="05000000000000000000"/>
                </a:rPr>
                <a:t>.</a:t>
              </a:r>
              <a:r>
                <a:rPr sz="1100" kern="0" spc="640" dirty="0">
                  <a:solidFill>
                    <a:srgbClr val="595959">
                      <a:alpha val="100000"/>
                    </a:srgbClr>
                  </a:solidFill>
                  <a:latin typeface="Wingdings" panose="05000000000000000000"/>
                  <a:ea typeface="Wingdings" panose="05000000000000000000"/>
                  <a:cs typeface="Wingdings" panose="05000000000000000000"/>
                </a:rPr>
                <a:t> </a:t>
              </a:r>
              <a:r>
                <a:rPr sz="11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阿里巴巴</a:t>
              </a:r>
              <a:endParaRPr lang="en-US" altLang="en-US" sz="1100" dirty="0"/>
            </a:p>
            <a:p>
              <a:pPr marL="820420" algn="l" rtl="0" eaLnBrk="0">
                <a:lnSpc>
                  <a:spcPts val="176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昆仑芯一代/二代芯片）                 含光NPU</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AI芯片/玄</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铁CPU</a:t>
              </a:r>
              <a:endParaRPr lang="en-US" altLang="en-US" sz="1400" dirty="0"/>
            </a:p>
            <a:p>
              <a:pPr marL="809625" algn="l" rtl="0" eaLnBrk="0">
                <a:lnSpc>
                  <a:spcPct val="86000"/>
                </a:lnSpc>
                <a:spcBef>
                  <a:spcPts val="170"/>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飞桨平台                                       无剑SoC平台</a:t>
              </a:r>
              <a:endParaRPr lang="en-US" altLang="en-US" sz="1400" dirty="0"/>
            </a:p>
            <a:p>
              <a:pPr algn="l" rtl="0" eaLnBrk="0">
                <a:lnSpc>
                  <a:spcPct val="106000"/>
                </a:lnSpc>
              </a:pPr>
              <a:endParaRPr lang="en-US" altLang="en-US" sz="700" dirty="0"/>
            </a:p>
            <a:p>
              <a:pPr marL="524510" algn="l" rtl="0" eaLnBrk="0">
                <a:lnSpc>
                  <a:spcPts val="1700"/>
                </a:lnSpc>
                <a:spcBef>
                  <a:spcPts val="5"/>
                </a:spcBef>
              </a:pPr>
              <a:r>
                <a:rPr sz="1400" kern="0" spc="-70" dirty="0">
                  <a:solidFill>
                    <a:srgbClr val="595959">
                      <a:alpha val="100000"/>
                    </a:srgbClr>
                  </a:solidFill>
                  <a:latin typeface="Wingdings" panose="05000000000000000000"/>
                  <a:ea typeface="Wingdings" panose="05000000000000000000"/>
                  <a:cs typeface="Wingdings" panose="05000000000000000000"/>
                </a:rPr>
                <a:t>.</a:t>
              </a:r>
              <a:r>
                <a:rPr sz="1400" kern="0" spc="280" dirty="0">
                  <a:solidFill>
                    <a:srgbClr val="595959">
                      <a:alpha val="100000"/>
                    </a:srgbClr>
                  </a:solidFill>
                  <a:latin typeface="Wingdings" panose="05000000000000000000"/>
                  <a:ea typeface="Wingdings" panose="05000000000000000000"/>
                  <a:cs typeface="Wingdings" panose="05000000000000000000"/>
                </a:rPr>
                <a:t> </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字节跳动</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、腾讯</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、快手等也投资</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或孵化了芯片企业。</a:t>
              </a:r>
              <a:endParaRPr lang="en-US" altLang="en-US" sz="1400" dirty="0"/>
            </a:p>
          </p:txBody>
        </p:sp>
      </p:grpSp>
      <p:pic>
        <p:nvPicPr>
          <p:cNvPr id="684" name="picture 684"/>
          <p:cNvPicPr>
            <a:picLocks noChangeAspect="1"/>
          </p:cNvPicPr>
          <p:nvPr/>
        </p:nvPicPr>
        <p:blipFill>
          <a:blip r:embed="rId3"/>
          <a:stretch>
            <a:fillRect/>
          </a:stretch>
        </p:blipFill>
        <p:spPr>
          <a:xfrm rot="21600000">
            <a:off x="6061075" y="1509395"/>
            <a:ext cx="5906134" cy="2282189"/>
          </a:xfrm>
          <a:prstGeom prst="rect">
            <a:avLst/>
          </a:prstGeom>
        </p:spPr>
      </p:pic>
      <p:sp>
        <p:nvSpPr>
          <p:cNvPr id="686" name="rect"/>
          <p:cNvSpPr/>
          <p:nvPr/>
        </p:nvSpPr>
        <p:spPr>
          <a:xfrm>
            <a:off x="1801367" y="1328928"/>
            <a:ext cx="2354579" cy="306323"/>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688" name="rect"/>
          <p:cNvSpPr/>
          <p:nvPr/>
        </p:nvSpPr>
        <p:spPr>
          <a:xfrm>
            <a:off x="7094219" y="1363979"/>
            <a:ext cx="4175759" cy="307848"/>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690" name="textbox 690"/>
          <p:cNvSpPr/>
          <p:nvPr/>
        </p:nvSpPr>
        <p:spPr>
          <a:xfrm>
            <a:off x="437898" y="648755"/>
            <a:ext cx="11310619" cy="970914"/>
          </a:xfrm>
          <a:prstGeom prst="rect">
            <a:avLst/>
          </a:prstGeom>
        </p:spPr>
        <p:txBody>
          <a:bodyPr vert="horz" wrap="square" lIns="0" tIns="0" rIns="0" bIns="0"/>
          <a:lstStyle/>
          <a:p>
            <a:pPr algn="l" rtl="0" eaLnBrk="0">
              <a:lnSpc>
                <a:spcPct val="97000"/>
              </a:lnSpc>
            </a:pPr>
            <a:endParaRPr lang="en-US" altLang="en-US" sz="100" dirty="0"/>
          </a:p>
          <a:p>
            <a:pPr marL="287020" indent="-274955" algn="l" rtl="0" eaLnBrk="0">
              <a:lnSpc>
                <a:spcPct val="99000"/>
              </a:lnSpc>
            </a:pPr>
            <a:r>
              <a:rPr sz="1400" kern="0" spc="-20" dirty="0">
                <a:solidFill>
                  <a:srgbClr val="595959">
                    <a:alpha val="100000"/>
                  </a:srgbClr>
                </a:solidFill>
                <a:latin typeface="Wingdings" panose="05000000000000000000"/>
                <a:ea typeface="Wingdings" panose="05000000000000000000"/>
                <a:cs typeface="Wingdings" panose="05000000000000000000"/>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当前</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，大多数AI训练和推理工作负载都发生在公共云</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和私有云中</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云仍是AI的中心</a:t>
            </a:r>
            <a:r>
              <a:rPr sz="1400" kern="0" spc="-2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。在对隐私</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、网络安全和低延迟的需求推动下</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，云端出现了</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在网关</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、设备和传感器上执行AI训练</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和推理工作负载的现象</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，更</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高性能的计算芯片</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及新的AI学习架构将是解决这些问题的关键。</a:t>
            </a:r>
            <a:endParaRPr lang="en-US" altLang="en-US" sz="1400" dirty="0"/>
          </a:p>
          <a:p>
            <a:pPr marL="12700" algn="l" rtl="0" eaLnBrk="0">
              <a:lnSpc>
                <a:spcPts val="1695"/>
              </a:lnSpc>
              <a:spcBef>
                <a:spcPts val="15"/>
              </a:spcBef>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互联网是云端算力需求较旺盛产业，</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因此除传统芯片企业</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、芯片设计企业等参与者外，</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互联网公司</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纷纷入局AI</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芯片产业，投资或自研云端AI芯</a:t>
            </a:r>
            <a:endParaRPr lang="en-US" altLang="en-US" sz="1400" dirty="0"/>
          </a:p>
          <a:p>
            <a:pPr algn="l" rtl="0" eaLnBrk="0">
              <a:lnSpc>
                <a:spcPct val="116000"/>
              </a:lnSpc>
            </a:pPr>
            <a:endParaRPr lang="en-US" altLang="en-US" sz="600" dirty="0"/>
          </a:p>
          <a:p>
            <a:pPr marL="1363345" algn="l" rtl="0" eaLnBrk="0">
              <a:lnSpc>
                <a:spcPct val="92000"/>
              </a:lnSpc>
              <a:spcBef>
                <a:spcPts val="5"/>
              </a:spcBef>
              <a:tabLst>
                <a:tab pos="1521460" algn="l"/>
              </a:tabLst>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：云端AI芯片框架</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3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2021中国</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人工智能算力投资行业分布</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endParaRPr lang="en-US" altLang="en-US" sz="1400" dirty="0"/>
          </a:p>
        </p:txBody>
      </p:sp>
      <p:sp>
        <p:nvSpPr>
          <p:cNvPr id="692" name="textbox 692"/>
          <p:cNvSpPr/>
          <p:nvPr/>
        </p:nvSpPr>
        <p:spPr>
          <a:xfrm>
            <a:off x="355328" y="162199"/>
            <a:ext cx="11536044" cy="3829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云端：</a:t>
            </a:r>
            <a:r>
              <a:rPr sz="2100" kern="0" spc="-26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当前仍是</a:t>
            </a: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AI</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的中心</a:t>
            </a:r>
            <a:r>
              <a:rPr sz="2100" kern="0" spc="-37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40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需</a:t>
            </a:r>
            <a:r>
              <a:rPr sz="2100" kern="0" spc="3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更高性能计算芯片以满足市场需求</a:t>
            </a:r>
            <a:r>
              <a:rPr sz="21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pic>
        <p:nvPicPr>
          <p:cNvPr id="694" name="picture 694"/>
          <p:cNvPicPr>
            <a:picLocks noChangeAspect="1"/>
          </p:cNvPicPr>
          <p:nvPr/>
        </p:nvPicPr>
        <p:blipFill>
          <a:blip r:embed="rId4"/>
          <a:stretch>
            <a:fillRect/>
          </a:stretch>
        </p:blipFill>
        <p:spPr>
          <a:xfrm rot="21600000">
            <a:off x="10512976" y="205740"/>
            <a:ext cx="1260347" cy="326135"/>
          </a:xfrm>
          <a:prstGeom prst="rect">
            <a:avLst/>
          </a:prstGeom>
        </p:spPr>
      </p:pic>
      <p:sp>
        <p:nvSpPr>
          <p:cNvPr id="696" name="textbox 696"/>
          <p:cNvSpPr/>
          <p:nvPr/>
        </p:nvSpPr>
        <p:spPr>
          <a:xfrm>
            <a:off x="344127" y="6610121"/>
            <a:ext cx="11591290" cy="18478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87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来源：中金研究院、</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IDC</a:t>
            </a: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、公开资料，</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整理</a:t>
            </a:r>
            <a:r>
              <a:rPr sz="8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25</a:t>
            </a:r>
            <a:endParaRPr lang="en-US" altLang="en-US" sz="1200" dirty="0"/>
          </a:p>
        </p:txBody>
      </p:sp>
      <p:sp>
        <p:nvSpPr>
          <p:cNvPr id="698" name="textbox 698"/>
          <p:cNvSpPr/>
          <p:nvPr/>
        </p:nvSpPr>
        <p:spPr>
          <a:xfrm>
            <a:off x="4509749" y="3265033"/>
            <a:ext cx="1009650" cy="25209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78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TensorFlow</a:t>
            </a:r>
            <a:endParaRPr lang="en-US" altLang="en-US" sz="1400" dirty="0"/>
          </a:p>
        </p:txBody>
      </p:sp>
      <p:sp>
        <p:nvSpPr>
          <p:cNvPr id="700" name="textbox 700"/>
          <p:cNvSpPr/>
          <p:nvPr/>
        </p:nvSpPr>
        <p:spPr>
          <a:xfrm>
            <a:off x="2755244" y="3222542"/>
            <a:ext cx="512444" cy="454659"/>
          </a:xfrm>
          <a:prstGeom prst="rect">
            <a:avLst/>
          </a:prstGeom>
        </p:spPr>
        <p:txBody>
          <a:bodyPr vert="horz" wrap="square" lIns="0" tIns="0" rIns="0" bIns="0"/>
          <a:lstStyle/>
          <a:p>
            <a:pPr algn="l" rtl="0" eaLnBrk="0">
              <a:lnSpc>
                <a:spcPct val="72000"/>
              </a:lnSpc>
            </a:pPr>
            <a:endParaRPr lang="en-US" altLang="en-US" sz="100" dirty="0"/>
          </a:p>
          <a:p>
            <a:pPr marL="12700" indent="6985" algn="l" rtl="0" eaLnBrk="0">
              <a:lnSpc>
                <a:spcPct val="101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CNTK</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Torch</a:t>
            </a:r>
            <a:endParaRPr lang="en-US" altLang="en-US" sz="1400" dirty="0"/>
          </a:p>
        </p:txBody>
      </p:sp>
      <p:sp>
        <p:nvSpPr>
          <p:cNvPr id="702" name="textbox 702"/>
          <p:cNvSpPr/>
          <p:nvPr/>
        </p:nvSpPr>
        <p:spPr>
          <a:xfrm>
            <a:off x="740389" y="5825380"/>
            <a:ext cx="906780" cy="20827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6000"/>
              </a:lnSpc>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AI加速芯片</a:t>
            </a:r>
            <a:endParaRPr lang="en-US" altLang="en-US" sz="1400" dirty="0"/>
          </a:p>
        </p:txBody>
      </p:sp>
      <p:sp>
        <p:nvSpPr>
          <p:cNvPr id="704" name="textbox 704"/>
          <p:cNvSpPr/>
          <p:nvPr/>
        </p:nvSpPr>
        <p:spPr>
          <a:xfrm>
            <a:off x="2252040" y="1774500"/>
            <a:ext cx="730250" cy="21145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语音识别</a:t>
            </a:r>
            <a:endParaRPr lang="en-US" altLang="en-US" sz="1400" dirty="0"/>
          </a:p>
        </p:txBody>
      </p:sp>
      <p:sp>
        <p:nvSpPr>
          <p:cNvPr id="706" name="textbox 706"/>
          <p:cNvSpPr/>
          <p:nvPr/>
        </p:nvSpPr>
        <p:spPr>
          <a:xfrm>
            <a:off x="716868" y="1304716"/>
            <a:ext cx="373379" cy="190500"/>
          </a:xfrm>
          <a:prstGeom prst="rect">
            <a:avLst/>
          </a:prstGeom>
        </p:spPr>
        <p:txBody>
          <a:bodyPr vert="horz" wrap="square" lIns="0" tIns="0" rIns="0" bIns="0"/>
          <a:lstStyle/>
          <a:p>
            <a:pPr algn="l" rtl="0" eaLnBrk="0">
              <a:lnSpc>
                <a:spcPct val="88000"/>
              </a:lnSpc>
            </a:pPr>
            <a:endParaRPr lang="en-US" altLang="en-US" sz="100" dirty="0"/>
          </a:p>
          <a:p>
            <a:pPr algn="r" rtl="0" eaLnBrk="0">
              <a:lnSpc>
                <a:spcPct val="98000"/>
              </a:lnSpc>
            </a:pPr>
            <a:r>
              <a:rPr sz="11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片。</a:t>
            </a:r>
            <a:endParaRPr lang="en-US" altLang="en-US" sz="1100" dirty="0"/>
          </a:p>
        </p:txBody>
      </p:sp>
      <p:sp>
        <p:nvSpPr>
          <p:cNvPr id="708" name="textbox 708"/>
          <p:cNvSpPr/>
          <p:nvPr/>
        </p:nvSpPr>
        <p:spPr>
          <a:xfrm>
            <a:off x="2829471" y="5841282"/>
            <a:ext cx="405129" cy="20574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5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endParaRPr lang="en-US" alt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textbox 710"/>
          <p:cNvSpPr/>
          <p:nvPr/>
        </p:nvSpPr>
        <p:spPr>
          <a:xfrm>
            <a:off x="400433" y="552235"/>
            <a:ext cx="11493500" cy="1308100"/>
          </a:xfrm>
          <a:prstGeom prst="rect">
            <a:avLst/>
          </a:prstGeom>
        </p:spPr>
        <p:txBody>
          <a:bodyPr vert="horz" wrap="square" lIns="0" tIns="0" rIns="0" bIns="0"/>
          <a:lstStyle/>
          <a:p>
            <a:pPr algn="l" rtl="0" eaLnBrk="0">
              <a:lnSpc>
                <a:spcPct val="87000"/>
              </a:lnSpc>
            </a:pPr>
            <a:endParaRPr lang="en-US" altLang="en-US" sz="100" dirty="0"/>
          </a:p>
          <a:p>
            <a:pPr marL="292100" indent="-280035" algn="l" rtl="0" eaLnBrk="0">
              <a:lnSpc>
                <a:spcPct val="9500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5G与物联网的发展以及各行业的智能化转型升级</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，带来了爆发式的数据增长</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。海</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量的数据将在边缘侧积累，建立在边缘的数据分析与处理将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大幅度的</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提高效率</a:t>
            </a:r>
            <a:r>
              <a:rPr sz="1400" b="1" kern="0" spc="-1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降</a:t>
            </a:r>
            <a:r>
              <a:rPr sz="14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低成本</a:t>
            </a:r>
            <a:r>
              <a:rPr sz="1400" b="1" kern="0" spc="-2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287020" indent="-274955" algn="l" rtl="0" eaLnBrk="0">
              <a:lnSpc>
                <a:spcPct val="101000"/>
              </a:lnSpc>
              <a:spcBef>
                <a:spcPts val="5"/>
              </a:spcBef>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随着大量的数据向边缘下沉，边缘计算将有更大的发展，</a:t>
            </a:r>
            <a:r>
              <a:rPr sz="1400" kern="0" spc="-3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IDC预测，未来，超过50%</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的数据需要在边缘侧进行储存</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、分析和计算，这就对边缘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侧的算力提出了更高的要求</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芯片作为实现计算能力的重要基础硬件，也将具备更多的发展。ABI</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Research预测</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，2025年，边缘AI芯片市场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将超过云端AI芯片。</a:t>
            </a:r>
            <a:endParaRPr lang="en-US" altLang="en-US" sz="1400" dirty="0"/>
          </a:p>
          <a:p>
            <a:pPr algn="r" rtl="0" eaLnBrk="0">
              <a:lnSpc>
                <a:spcPts val="1695"/>
              </a:lnSpc>
              <a:spcBef>
                <a:spcPts val="110"/>
              </a:spcBef>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在人工智能算法的驱动下，边缘AI芯不但可以自主进行逻辑分析与计算</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，而且可以动态实时地</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自我优化，调整策略，典型的应用如</a:t>
            </a:r>
            <a:r>
              <a:rPr sz="14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黑灯工厂</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等。</a:t>
            </a:r>
            <a:endParaRPr lang="en-US" altLang="en-US" sz="1400" dirty="0"/>
          </a:p>
        </p:txBody>
      </p:sp>
      <p:grpSp>
        <p:nvGrpSpPr>
          <p:cNvPr id="46" name="group 46"/>
          <p:cNvGrpSpPr/>
          <p:nvPr/>
        </p:nvGrpSpPr>
        <p:grpSpPr>
          <a:xfrm rot="21600000">
            <a:off x="7086600" y="1883006"/>
            <a:ext cx="4800600" cy="2688993"/>
            <a:chOff x="0" y="0"/>
            <a:chExt cx="4800600" cy="2688993"/>
          </a:xfrm>
        </p:grpSpPr>
        <p:pic>
          <p:nvPicPr>
            <p:cNvPr id="712" name="picture 712"/>
            <p:cNvPicPr>
              <a:picLocks noChangeAspect="1"/>
            </p:cNvPicPr>
            <p:nvPr/>
          </p:nvPicPr>
          <p:blipFill>
            <a:blip r:embed="rId1"/>
            <a:stretch>
              <a:fillRect/>
            </a:stretch>
          </p:blipFill>
          <p:spPr>
            <a:xfrm rot="21600000">
              <a:off x="0" y="174393"/>
              <a:ext cx="4800600" cy="2514600"/>
            </a:xfrm>
            <a:prstGeom prst="rect">
              <a:avLst/>
            </a:prstGeom>
          </p:spPr>
        </p:pic>
        <p:sp>
          <p:nvSpPr>
            <p:cNvPr id="714" name="textbox 714"/>
            <p:cNvSpPr/>
            <p:nvPr/>
          </p:nvSpPr>
          <p:spPr>
            <a:xfrm>
              <a:off x="1195358" y="-12700"/>
              <a:ext cx="2339339" cy="750569"/>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7000"/>
                </a:lnSpc>
              </a:pP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边缘计算发展历程</a:t>
              </a:r>
              <a:endParaRPr lang="en-US" altLang="en-US" sz="1400" dirty="0"/>
            </a:p>
            <a:p>
              <a:pPr marL="1092200" algn="l" rtl="0" eaLnBrk="0">
                <a:lnSpc>
                  <a:spcPct val="78000"/>
                </a:lnSpc>
                <a:spcBef>
                  <a:spcPts val="1105"/>
                </a:spcBef>
              </a:pP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快速增长</a:t>
              </a:r>
              <a:endParaRPr lang="en-US" altLang="en-US" sz="1400" dirty="0"/>
            </a:p>
            <a:p>
              <a:pPr marL="1282700" algn="l" rtl="0" eaLnBrk="0">
                <a:lnSpc>
                  <a:spcPts val="1825"/>
                </a:lnSpc>
              </a:pPr>
              <a:r>
                <a:rPr sz="1400" kern="0" spc="-80" dirty="0">
                  <a:solidFill>
                    <a:srgbClr val="1D9ED2">
                      <a:alpha val="100000"/>
                    </a:srgbClr>
                  </a:solidFill>
                  <a:latin typeface="微软雅黑" panose="020B0503020204020204" charset="-122"/>
                  <a:ea typeface="微软雅黑" panose="020B0503020204020204" charset="-122"/>
                  <a:cs typeface="微软雅黑" panose="020B0503020204020204" charset="-122"/>
                </a:rPr>
                <a:t>阶段</a:t>
              </a:r>
              <a:endParaRPr lang="en-US" altLang="en-US" sz="1400" dirty="0"/>
            </a:p>
          </p:txBody>
        </p:sp>
        <p:sp>
          <p:nvSpPr>
            <p:cNvPr id="716" name="rect"/>
            <p:cNvSpPr/>
            <p:nvPr/>
          </p:nvSpPr>
          <p:spPr>
            <a:xfrm>
              <a:off x="2033904" y="270278"/>
              <a:ext cx="12700" cy="1995805"/>
            </a:xfrm>
            <a:prstGeom prst="rect">
              <a:avLst/>
            </a:prstGeom>
            <a:solidFill>
              <a:srgbClr val="12739A">
                <a:alpha val="100000"/>
              </a:srgbClr>
            </a:solidFill>
            <a:ln cap="flat">
              <a:noFill/>
              <a:prstDash val="solid"/>
              <a:miter lim="0"/>
            </a:ln>
          </p:spPr>
          <p:txBody>
            <a:bodyPr rtlCol="0"/>
            <a:lstStyle/>
            <a:p>
              <a:pPr algn="ctr"/>
              <a:endParaRPr lang="zh-CN" altLang="en-US"/>
            </a:p>
          </p:txBody>
        </p:sp>
        <p:sp>
          <p:nvSpPr>
            <p:cNvPr id="718" name="rect"/>
            <p:cNvSpPr/>
            <p:nvPr/>
          </p:nvSpPr>
          <p:spPr>
            <a:xfrm>
              <a:off x="3230244" y="274088"/>
              <a:ext cx="12700" cy="1991995"/>
            </a:xfrm>
            <a:prstGeom prst="rect">
              <a:avLst/>
            </a:prstGeom>
            <a:solidFill>
              <a:srgbClr val="12739A">
                <a:alpha val="100000"/>
              </a:srgbClr>
            </a:solidFill>
            <a:ln cap="flat">
              <a:noFill/>
              <a:prstDash val="solid"/>
              <a:miter lim="0"/>
            </a:ln>
          </p:spPr>
          <p:txBody>
            <a:bodyPr rtlCol="0"/>
            <a:lstStyle/>
            <a:p>
              <a:pPr algn="ctr"/>
              <a:endParaRPr lang="zh-CN" altLang="en-US"/>
            </a:p>
          </p:txBody>
        </p:sp>
      </p:grpSp>
      <p:sp>
        <p:nvSpPr>
          <p:cNvPr id="720" name="textbox 720"/>
          <p:cNvSpPr/>
          <p:nvPr/>
        </p:nvSpPr>
        <p:spPr>
          <a:xfrm>
            <a:off x="388572" y="4667481"/>
            <a:ext cx="6191884" cy="1685289"/>
          </a:xfrm>
          <a:prstGeom prst="rect">
            <a:avLst/>
          </a:prstGeom>
        </p:spPr>
        <p:txBody>
          <a:bodyPr vert="horz" wrap="square" lIns="0" tIns="0" rIns="0" bIns="0"/>
          <a:lstStyle/>
          <a:p>
            <a:pPr algn="l" rtl="0" eaLnBrk="0">
              <a:lnSpc>
                <a:spcPct val="77000"/>
              </a:lnSpc>
            </a:pPr>
            <a:endParaRPr lang="en-US" altLang="en-US" sz="100" dirty="0"/>
          </a:p>
          <a:p>
            <a:pPr marL="1559560" algn="l" rtl="0" eaLnBrk="0">
              <a:lnSpc>
                <a:spcPct val="88000"/>
              </a:lnSpc>
            </a:pP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边缘计算的价值:</a:t>
            </a:r>
            <a:r>
              <a:rPr sz="1400" b="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CROSS</a:t>
            </a:r>
            <a:r>
              <a:rPr sz="1400" b="1" kern="0" spc="-2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12700" algn="l" rtl="0" eaLnBrk="0">
              <a:lnSpc>
                <a:spcPts val="1780"/>
              </a:lnSpc>
              <a:spcBef>
                <a:spcPts val="1115"/>
              </a:spcBef>
            </a:pP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C</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：Connect</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ion即联接海量设备</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。支持多个终端用户的虚拟化。</a:t>
            </a:r>
            <a:endParaRPr lang="en-US" altLang="en-US" sz="1400" dirty="0"/>
          </a:p>
          <a:p>
            <a:pPr marL="13335" indent="5715" algn="l" rtl="0" eaLnBrk="0">
              <a:lnSpc>
                <a:spcPct val="118000"/>
              </a:lnSpc>
              <a:spcBef>
                <a:spcPts val="385"/>
              </a:spcBef>
            </a:pP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R</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Real-time即业务的实时性</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。可以</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实现毫秒级的响应时间，支持实时服务</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O</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：Optimiza</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tion即数据的优化。在边缘积累数据</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，实现数据的感知和归一化。</a:t>
            </a:r>
            <a:endParaRPr lang="en-US" altLang="en-US" sz="1400" dirty="0"/>
          </a:p>
          <a:p>
            <a:pPr algn="l" rtl="0" eaLnBrk="0">
              <a:lnSpc>
                <a:spcPct val="109000"/>
              </a:lnSpc>
            </a:pPr>
            <a:endParaRPr lang="en-US" altLang="en-US" sz="500" dirty="0"/>
          </a:p>
          <a:p>
            <a:pPr marL="12700" algn="l" rtl="0" eaLnBrk="0">
              <a:lnSpc>
                <a:spcPct val="110000"/>
              </a:lnSpc>
              <a:spcBef>
                <a:spcPts val="0"/>
              </a:spcBef>
            </a:pP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S</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：Smart即应用的智能化。通过人工智能实现自我优化和策略调整等</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S</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：Security即安全与隐私保护，数据本地化存储，有效保障用户隐私。</a:t>
            </a:r>
            <a:endParaRPr lang="en-US" altLang="en-US" sz="1400" dirty="0"/>
          </a:p>
        </p:txBody>
      </p:sp>
      <p:graphicFrame>
        <p:nvGraphicFramePr>
          <p:cNvPr id="722" name="table 722"/>
          <p:cNvGraphicFramePr>
            <a:graphicFrameLocks noGrp="1"/>
          </p:cNvGraphicFramePr>
          <p:nvPr/>
        </p:nvGraphicFramePr>
        <p:xfrm>
          <a:off x="6943090" y="4636008"/>
          <a:ext cx="5023484" cy="1792604"/>
        </p:xfrm>
        <a:graphic>
          <a:graphicData uri="http://schemas.openxmlformats.org/drawingml/2006/table">
            <a:tbl>
              <a:tblPr/>
              <a:tblGrid>
                <a:gridCol w="5023484"/>
              </a:tblGrid>
              <a:tr h="1786254">
                <a:tc>
                  <a:txBody>
                    <a:bodyPr/>
                    <a:lstStyle/>
                    <a:p>
                      <a:pPr algn="l" rtl="0" eaLnBrk="0">
                        <a:lnSpc>
                          <a:spcPct val="100000"/>
                        </a:lnSpc>
                      </a:pPr>
                      <a:endParaRPr lang="en-US" altLang="en-US" sz="1000" dirty="0"/>
                    </a:p>
                  </a:txBody>
                  <a:tcPr marL="0" marR="0" marT="0" marB="0" vert="horz">
                    <a:lnL w="6350" cap="flat" cmpd="sng" algn="ctr">
                      <a:solidFill>
                        <a:srgbClr val="1D9ED2"/>
                      </a:solidFill>
                      <a:prstDash val="solid"/>
                      <a:round/>
                      <a:headEnd type="none" w="med" len="med"/>
                      <a:tailEnd type="none" w="med" len="med"/>
                    </a:lnL>
                    <a:lnR w="6350" cap="flat" cmpd="sng" algn="ctr">
                      <a:solidFill>
                        <a:srgbClr val="1D9ED2"/>
                      </a:solidFill>
                      <a:prstDash val="solid"/>
                      <a:round/>
                      <a:headEnd type="none" w="med" len="med"/>
                      <a:tailEnd type="none" w="med" len="med"/>
                    </a:lnR>
                    <a:lnT w="6350" cap="flat" cmpd="sng" algn="ctr">
                      <a:solidFill>
                        <a:srgbClr val="1D9ED2"/>
                      </a:solidFill>
                      <a:prstDash val="solid"/>
                      <a:round/>
                      <a:headEnd type="none" w="med" len="med"/>
                      <a:tailEnd type="none" w="med" len="med"/>
                    </a:lnT>
                    <a:lnB w="6350" cap="flat" cmpd="sng" algn="ctr">
                      <a:solidFill>
                        <a:srgbClr val="1D9ED2"/>
                      </a:solidFill>
                      <a:prstDash val="solid"/>
                      <a:round/>
                      <a:headEnd type="none" w="med" len="med"/>
                      <a:tailEnd type="none" w="med" len="med"/>
                    </a:lnB>
                  </a:tcPr>
                </a:tc>
              </a:tr>
            </a:tbl>
          </a:graphicData>
        </a:graphic>
      </p:graphicFrame>
      <p:graphicFrame>
        <p:nvGraphicFramePr>
          <p:cNvPr id="724" name="table 724"/>
          <p:cNvGraphicFramePr>
            <a:graphicFrameLocks noGrp="1"/>
          </p:cNvGraphicFramePr>
          <p:nvPr/>
        </p:nvGraphicFramePr>
        <p:xfrm>
          <a:off x="7167371" y="5085588"/>
          <a:ext cx="4562475" cy="1193164"/>
        </p:xfrm>
        <a:graphic>
          <a:graphicData uri="http://schemas.openxmlformats.org/drawingml/2006/table">
            <a:tbl>
              <a:tblPr/>
              <a:tblGrid>
                <a:gridCol w="1469389"/>
                <a:gridCol w="1656714"/>
                <a:gridCol w="1436370"/>
              </a:tblGrid>
              <a:tr h="1193164">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r>
            </a:tbl>
          </a:graphicData>
        </a:graphic>
      </p:graphicFrame>
      <p:sp>
        <p:nvSpPr>
          <p:cNvPr id="726" name="textbox 726"/>
          <p:cNvSpPr/>
          <p:nvPr/>
        </p:nvSpPr>
        <p:spPr>
          <a:xfrm>
            <a:off x="351240" y="164193"/>
            <a:ext cx="11539855" cy="38100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边缘侧：</a:t>
            </a:r>
            <a:r>
              <a:rPr sz="2100" kern="0" spc="-4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数据向边缘下沉</a:t>
            </a:r>
            <a:r>
              <a:rPr sz="2100" kern="0" spc="-3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36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随着行业落地市场将有很大增量</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pic>
        <p:nvPicPr>
          <p:cNvPr id="728" name="picture 728"/>
          <p:cNvPicPr>
            <a:picLocks noChangeAspect="1"/>
          </p:cNvPicPr>
          <p:nvPr/>
        </p:nvPicPr>
        <p:blipFill>
          <a:blip r:embed="rId2"/>
          <a:stretch>
            <a:fillRect/>
          </a:stretch>
        </p:blipFill>
        <p:spPr>
          <a:xfrm rot="21600000">
            <a:off x="10506705" y="205740"/>
            <a:ext cx="1260347" cy="326135"/>
          </a:xfrm>
          <a:prstGeom prst="rect">
            <a:avLst/>
          </a:prstGeom>
        </p:spPr>
      </p:pic>
      <p:grpSp>
        <p:nvGrpSpPr>
          <p:cNvPr id="48" name="group 48"/>
          <p:cNvGrpSpPr/>
          <p:nvPr/>
        </p:nvGrpSpPr>
        <p:grpSpPr>
          <a:xfrm rot="21600000">
            <a:off x="899160" y="2181225"/>
            <a:ext cx="1200785" cy="1144269"/>
            <a:chOff x="0" y="0"/>
            <a:chExt cx="1200785" cy="1144269"/>
          </a:xfrm>
        </p:grpSpPr>
        <p:sp>
          <p:nvSpPr>
            <p:cNvPr id="730" name="path"/>
            <p:cNvSpPr/>
            <p:nvPr/>
          </p:nvSpPr>
          <p:spPr>
            <a:xfrm>
              <a:off x="0" y="0"/>
              <a:ext cx="1200785" cy="1144269"/>
            </a:xfrm>
            <a:custGeom>
              <a:avLst/>
              <a:gdLst/>
              <a:ahLst/>
              <a:cxnLst/>
              <a:rect l="0" t="0" r="0" b="0"/>
              <a:pathLst>
                <a:path w="1891" h="1801">
                  <a:moveTo>
                    <a:pt x="0" y="901"/>
                  </a:moveTo>
                  <a:cubicBezTo>
                    <a:pt x="1" y="403"/>
                    <a:pt x="424" y="0"/>
                    <a:pt x="945" y="0"/>
                  </a:cubicBezTo>
                  <a:cubicBezTo>
                    <a:pt x="1467" y="0"/>
                    <a:pt x="1891" y="403"/>
                    <a:pt x="1891" y="900"/>
                  </a:cubicBezTo>
                  <a:cubicBezTo>
                    <a:pt x="1891" y="1398"/>
                    <a:pt x="1467" y="1801"/>
                    <a:pt x="945" y="1801"/>
                  </a:cubicBezTo>
                  <a:cubicBezTo>
                    <a:pt x="424" y="1801"/>
                    <a:pt x="1" y="1398"/>
                    <a:pt x="0" y="901"/>
                  </a:cubicBezTo>
                </a:path>
              </a:pathLst>
            </a:custGeom>
            <a:solidFill>
              <a:srgbClr val="4EBADC">
                <a:alpha val="100000"/>
              </a:srgbClr>
            </a:solidFill>
            <a:ln cap="flat">
              <a:noFill/>
              <a:prstDash val="solid"/>
              <a:miter lim="0"/>
            </a:ln>
          </p:spPr>
          <p:txBody>
            <a:bodyPr rtlCol="0"/>
            <a:lstStyle/>
            <a:p>
              <a:pPr algn="ctr"/>
              <a:endParaRPr lang="zh-CN" altLang="en-US"/>
            </a:p>
          </p:txBody>
        </p:sp>
        <p:sp>
          <p:nvSpPr>
            <p:cNvPr id="732" name="textbox 732"/>
            <p:cNvSpPr/>
            <p:nvPr/>
          </p:nvSpPr>
          <p:spPr>
            <a:xfrm>
              <a:off x="-12700" y="-12700"/>
              <a:ext cx="1226819" cy="1169669"/>
            </a:xfrm>
            <a:prstGeom prst="rect">
              <a:avLst/>
            </a:prstGeom>
          </p:spPr>
          <p:txBody>
            <a:bodyPr vert="horz" wrap="square" lIns="0" tIns="0" rIns="0" bIns="0"/>
            <a:lstStyle/>
            <a:p>
              <a:pPr algn="l" rtl="0" eaLnBrk="0">
                <a:lnSpc>
                  <a:spcPct val="105000"/>
                </a:lnSpc>
              </a:pPr>
              <a:endParaRPr lang="en-US" altLang="en-US" sz="1000" dirty="0"/>
            </a:p>
            <a:p>
              <a:pPr algn="l" rtl="0" eaLnBrk="0">
                <a:lnSpc>
                  <a:spcPct val="106000"/>
                </a:lnSpc>
              </a:pPr>
              <a:endParaRPr lang="en-US" altLang="en-US" sz="1000" dirty="0"/>
            </a:p>
            <a:p>
              <a:pPr algn="l" rtl="0" eaLnBrk="0">
                <a:lnSpc>
                  <a:spcPct val="9000"/>
                </a:lnSpc>
              </a:pPr>
              <a:endParaRPr lang="en-US" altLang="en-US" sz="100" dirty="0"/>
            </a:p>
            <a:p>
              <a:pPr marL="367030" algn="l" rtl="0" eaLnBrk="0">
                <a:lnSpc>
                  <a:spcPct val="84000"/>
                </a:lnSpc>
              </a:pP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物联网</a:t>
              </a:r>
              <a:endParaRPr lang="en-US" altLang="en-US" sz="1400" dirty="0"/>
            </a:p>
            <a:p>
              <a:pPr marL="197485" algn="l" rtl="0" eaLnBrk="0">
                <a:lnSpc>
                  <a:spcPts val="1780"/>
                </a:lnSpc>
              </a:pPr>
              <a:r>
                <a:rPr sz="1300" b="1" kern="0" spc="-4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（物理世界）</a:t>
              </a:r>
              <a:endParaRPr lang="en-US" altLang="en-US" sz="1300" dirty="0"/>
            </a:p>
          </p:txBody>
        </p:sp>
      </p:grpSp>
      <p:grpSp>
        <p:nvGrpSpPr>
          <p:cNvPr id="50" name="group 50"/>
          <p:cNvGrpSpPr/>
          <p:nvPr/>
        </p:nvGrpSpPr>
        <p:grpSpPr>
          <a:xfrm rot="21600000">
            <a:off x="3026664" y="2153284"/>
            <a:ext cx="1200530" cy="1144270"/>
            <a:chOff x="0" y="0"/>
            <a:chExt cx="1200530" cy="1144270"/>
          </a:xfrm>
        </p:grpSpPr>
        <p:sp>
          <p:nvSpPr>
            <p:cNvPr id="734" name="path"/>
            <p:cNvSpPr/>
            <p:nvPr/>
          </p:nvSpPr>
          <p:spPr>
            <a:xfrm>
              <a:off x="0" y="0"/>
              <a:ext cx="1200530" cy="1144270"/>
            </a:xfrm>
            <a:custGeom>
              <a:avLst/>
              <a:gdLst/>
              <a:ahLst/>
              <a:cxnLst/>
              <a:rect l="0" t="0" r="0" b="0"/>
              <a:pathLst>
                <a:path w="1890" h="1802">
                  <a:moveTo>
                    <a:pt x="0" y="900"/>
                  </a:moveTo>
                  <a:cubicBezTo>
                    <a:pt x="0" y="403"/>
                    <a:pt x="423" y="0"/>
                    <a:pt x="945" y="0"/>
                  </a:cubicBezTo>
                  <a:cubicBezTo>
                    <a:pt x="1467" y="0"/>
                    <a:pt x="1890" y="403"/>
                    <a:pt x="1890" y="901"/>
                  </a:cubicBezTo>
                  <a:cubicBezTo>
                    <a:pt x="1890" y="1398"/>
                    <a:pt x="1467" y="1802"/>
                    <a:pt x="945" y="1802"/>
                  </a:cubicBezTo>
                  <a:cubicBezTo>
                    <a:pt x="423" y="1802"/>
                    <a:pt x="0" y="1398"/>
                    <a:pt x="0" y="900"/>
                  </a:cubicBezTo>
                </a:path>
              </a:pathLst>
            </a:custGeom>
            <a:solidFill>
              <a:srgbClr val="1D9ED2">
                <a:alpha val="100000"/>
              </a:srgbClr>
            </a:solidFill>
            <a:ln cap="flat">
              <a:noFill/>
              <a:prstDash val="solid"/>
              <a:miter lim="0"/>
            </a:ln>
          </p:spPr>
          <p:txBody>
            <a:bodyPr rtlCol="0"/>
            <a:lstStyle/>
            <a:p>
              <a:pPr algn="ctr"/>
              <a:endParaRPr lang="zh-CN" altLang="en-US"/>
            </a:p>
          </p:txBody>
        </p:sp>
        <p:sp>
          <p:nvSpPr>
            <p:cNvPr id="736" name="textbox 736"/>
            <p:cNvSpPr/>
            <p:nvPr/>
          </p:nvSpPr>
          <p:spPr>
            <a:xfrm>
              <a:off x="-12700" y="-12700"/>
              <a:ext cx="1226185" cy="1170305"/>
            </a:xfrm>
            <a:prstGeom prst="rect">
              <a:avLst/>
            </a:prstGeom>
          </p:spPr>
          <p:txBody>
            <a:bodyPr vert="horz" wrap="square" lIns="0" tIns="0" rIns="0" bIns="0"/>
            <a:lstStyle/>
            <a:p>
              <a:pPr algn="l" rtl="0" eaLnBrk="0">
                <a:lnSpc>
                  <a:spcPct val="127000"/>
                </a:lnSpc>
              </a:pPr>
              <a:endParaRPr lang="en-US" altLang="en-US" sz="1000" dirty="0"/>
            </a:p>
            <a:p>
              <a:pPr algn="l" rtl="0" eaLnBrk="0">
                <a:lnSpc>
                  <a:spcPct val="128000"/>
                </a:lnSpc>
              </a:pPr>
              <a:endParaRPr lang="en-US" altLang="en-US" sz="1000" dirty="0"/>
            </a:p>
            <a:p>
              <a:pPr algn="l" rtl="0" eaLnBrk="0">
                <a:lnSpc>
                  <a:spcPct val="128000"/>
                </a:lnSpc>
              </a:pPr>
              <a:endParaRPr lang="en-US" altLang="en-US" sz="1000" dirty="0"/>
            </a:p>
            <a:p>
              <a:pPr algn="l" rtl="0" eaLnBrk="0">
                <a:lnSpc>
                  <a:spcPct val="9000"/>
                </a:lnSpc>
              </a:pPr>
              <a:endParaRPr lang="en-US" altLang="en-US" sz="100" dirty="0"/>
            </a:p>
            <a:p>
              <a:pPr marL="327025" algn="l" rtl="0" eaLnBrk="0">
                <a:lnSpc>
                  <a:spcPts val="2020"/>
                </a:lnSpc>
              </a:pPr>
              <a:r>
                <a:rPr sz="1500" b="1" kern="0" spc="-10" dirty="0">
                  <a:ln w="579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(桥梁）</a:t>
              </a:r>
              <a:endParaRPr lang="en-US" altLang="en-US" sz="1500" dirty="0"/>
            </a:p>
          </p:txBody>
        </p:sp>
      </p:grpSp>
      <p:sp>
        <p:nvSpPr>
          <p:cNvPr id="738" name="path"/>
          <p:cNvSpPr/>
          <p:nvPr/>
        </p:nvSpPr>
        <p:spPr>
          <a:xfrm>
            <a:off x="5155374" y="2122805"/>
            <a:ext cx="1199705" cy="1144269"/>
          </a:xfrm>
          <a:custGeom>
            <a:avLst/>
            <a:gdLst/>
            <a:ahLst/>
            <a:cxnLst/>
            <a:rect l="0" t="0" r="0" b="0"/>
            <a:pathLst>
              <a:path w="1889" h="1801">
                <a:moveTo>
                  <a:pt x="0" y="900"/>
                </a:moveTo>
                <a:cubicBezTo>
                  <a:pt x="0" y="403"/>
                  <a:pt x="422" y="0"/>
                  <a:pt x="944" y="0"/>
                </a:cubicBezTo>
                <a:cubicBezTo>
                  <a:pt x="1466" y="0"/>
                  <a:pt x="1889" y="403"/>
                  <a:pt x="1889" y="900"/>
                </a:cubicBezTo>
                <a:cubicBezTo>
                  <a:pt x="1889" y="1398"/>
                  <a:pt x="1466" y="1801"/>
                  <a:pt x="944" y="1801"/>
                </a:cubicBezTo>
                <a:cubicBezTo>
                  <a:pt x="422" y="1801"/>
                  <a:pt x="0" y="1398"/>
                  <a:pt x="0" y="900"/>
                </a:cubicBezTo>
              </a:path>
            </a:pathLst>
          </a:custGeom>
          <a:solidFill>
            <a:srgbClr val="4EBADC">
              <a:alpha val="100000"/>
            </a:srgbClr>
          </a:solidFill>
          <a:ln cap="flat">
            <a:noFill/>
            <a:prstDash val="solid"/>
            <a:miter lim="0"/>
          </a:ln>
        </p:spPr>
        <p:txBody>
          <a:bodyPr rtlCol="0"/>
          <a:lstStyle/>
          <a:p>
            <a:pPr algn="ctr"/>
            <a:endParaRPr lang="zh-CN" altLang="en-US"/>
          </a:p>
        </p:txBody>
      </p:sp>
      <p:sp>
        <p:nvSpPr>
          <p:cNvPr id="740" name="textbox 740"/>
          <p:cNvSpPr/>
          <p:nvPr/>
        </p:nvSpPr>
        <p:spPr>
          <a:xfrm>
            <a:off x="8154923" y="4636008"/>
            <a:ext cx="2601595" cy="325120"/>
          </a:xfrm>
          <a:prstGeom prst="rect">
            <a:avLst/>
          </a:prstGeom>
          <a:solidFill>
            <a:srgbClr val="FFFFFF"/>
          </a:solidFill>
        </p:spPr>
        <p:txBody>
          <a:bodyPr vert="horz" wrap="square" lIns="0" tIns="0" rIns="0" bIns="0"/>
          <a:lstStyle/>
          <a:p>
            <a:pPr algn="l" rtl="0" eaLnBrk="0">
              <a:lnSpc>
                <a:spcPct val="141000"/>
              </a:lnSpc>
            </a:pPr>
            <a:endParaRPr lang="en-US" altLang="en-US" sz="200" dirty="0"/>
          </a:p>
          <a:p>
            <a:pPr marL="138430" algn="l" rtl="0" eaLnBrk="0">
              <a:lnSpc>
                <a:spcPct val="88000"/>
              </a:lnSpc>
              <a:spcBef>
                <a:spcPts val="0"/>
              </a:spcBef>
            </a:pP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边缘计算主要场景</a:t>
            </a:r>
            <a:endParaRPr lang="en-US" altLang="en-US" sz="1400" dirty="0"/>
          </a:p>
        </p:txBody>
      </p:sp>
      <p:sp>
        <p:nvSpPr>
          <p:cNvPr id="742" name="textbox 742"/>
          <p:cNvSpPr/>
          <p:nvPr/>
        </p:nvSpPr>
        <p:spPr>
          <a:xfrm>
            <a:off x="7167371" y="5756148"/>
            <a:ext cx="1250314" cy="523240"/>
          </a:xfrm>
          <a:prstGeom prst="rect">
            <a:avLst/>
          </a:prstGeom>
          <a:solidFill>
            <a:srgbClr val="E7E6E6"/>
          </a:solidFill>
        </p:spPr>
        <p:txBody>
          <a:bodyPr vert="horz" wrap="square" lIns="0" tIns="0" rIns="0" bIns="0"/>
          <a:lstStyle/>
          <a:p>
            <a:pPr algn="l" rtl="0" eaLnBrk="0">
              <a:lnSpc>
                <a:spcPct val="100000"/>
              </a:lnSpc>
            </a:pPr>
            <a:endParaRPr lang="en-US" altLang="en-US" sz="500" dirty="0"/>
          </a:p>
          <a:p>
            <a:pPr marL="276225" indent="-177165" algn="l" rtl="0" eaLnBrk="0">
              <a:lnSpc>
                <a:spcPct val="94000"/>
              </a:lnSpc>
              <a:spcBef>
                <a:spcPts val="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广域接入网络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边缘计算</a:t>
            </a:r>
            <a:endParaRPr lang="en-US" altLang="en-US" sz="1400" dirty="0"/>
          </a:p>
        </p:txBody>
      </p:sp>
      <p:sp>
        <p:nvSpPr>
          <p:cNvPr id="744" name="textbox 744"/>
          <p:cNvSpPr/>
          <p:nvPr/>
        </p:nvSpPr>
        <p:spPr>
          <a:xfrm>
            <a:off x="10480547" y="5756148"/>
            <a:ext cx="1250314" cy="523240"/>
          </a:xfrm>
          <a:prstGeom prst="rect">
            <a:avLst/>
          </a:prstGeom>
          <a:solidFill>
            <a:srgbClr val="E7E6E6"/>
          </a:solidFill>
        </p:spPr>
        <p:txBody>
          <a:bodyPr vert="horz" wrap="square" lIns="0" tIns="0" rIns="0" bIns="0"/>
          <a:lstStyle/>
          <a:p>
            <a:pPr algn="l" rtl="0" eaLnBrk="0">
              <a:lnSpc>
                <a:spcPct val="108000"/>
              </a:lnSpc>
            </a:pPr>
            <a:endParaRPr lang="en-US" altLang="en-US" sz="400" dirty="0"/>
          </a:p>
          <a:p>
            <a:pPr marL="309245" indent="91440" algn="l" rtl="0" eaLnBrk="0">
              <a:lnSpc>
                <a:spcPct val="94000"/>
              </a:lnSpc>
              <a:spcBef>
                <a:spcPts val="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多接入</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边缘计算</a:t>
            </a:r>
            <a:endParaRPr lang="en-US" altLang="en-US" sz="1400" dirty="0"/>
          </a:p>
        </p:txBody>
      </p:sp>
      <p:sp>
        <p:nvSpPr>
          <p:cNvPr id="746" name="textbox 746"/>
          <p:cNvSpPr/>
          <p:nvPr/>
        </p:nvSpPr>
        <p:spPr>
          <a:xfrm>
            <a:off x="7167371" y="5085588"/>
            <a:ext cx="1250314" cy="521334"/>
          </a:xfrm>
          <a:prstGeom prst="rect">
            <a:avLst/>
          </a:prstGeom>
          <a:solidFill>
            <a:srgbClr val="E7E6E6"/>
          </a:solidFill>
        </p:spPr>
        <p:txBody>
          <a:bodyPr vert="horz" wrap="square" lIns="0" tIns="0" rIns="0" bIns="0"/>
          <a:lstStyle/>
          <a:p>
            <a:pPr algn="l" rtl="0" eaLnBrk="0">
              <a:lnSpc>
                <a:spcPct val="124000"/>
              </a:lnSpc>
            </a:pPr>
            <a:endParaRPr lang="en-US" altLang="en-US" sz="300" dirty="0"/>
          </a:p>
          <a:p>
            <a:pPr marL="356870" algn="l" rtl="0" eaLnBrk="0">
              <a:lnSpc>
                <a:spcPct val="77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物联网</a:t>
            </a:r>
            <a:endParaRPr lang="en-US" altLang="en-US" sz="1400" dirty="0"/>
          </a:p>
          <a:p>
            <a:pPr marL="268605" algn="l" rtl="0" eaLnBrk="0">
              <a:lnSpc>
                <a:spcPts val="1695"/>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边缘计算</a:t>
            </a:r>
            <a:endParaRPr lang="en-US" altLang="en-US" sz="1400" dirty="0"/>
          </a:p>
        </p:txBody>
      </p:sp>
      <p:sp>
        <p:nvSpPr>
          <p:cNvPr id="748" name="textbox 748"/>
          <p:cNvSpPr/>
          <p:nvPr/>
        </p:nvSpPr>
        <p:spPr>
          <a:xfrm>
            <a:off x="8857488" y="5085588"/>
            <a:ext cx="1250314" cy="521334"/>
          </a:xfrm>
          <a:prstGeom prst="rect">
            <a:avLst/>
          </a:prstGeom>
          <a:solidFill>
            <a:srgbClr val="E7E6E6"/>
          </a:solidFill>
        </p:spPr>
        <p:txBody>
          <a:bodyPr vert="horz" wrap="square" lIns="0" tIns="0" rIns="0" bIns="0"/>
          <a:lstStyle/>
          <a:p>
            <a:pPr algn="l" rtl="0" eaLnBrk="0">
              <a:lnSpc>
                <a:spcPct val="129000"/>
              </a:lnSpc>
            </a:pPr>
            <a:endParaRPr lang="en-US" altLang="en-US" sz="300" dirty="0"/>
          </a:p>
          <a:p>
            <a:pPr marL="456565" algn="l" rtl="0" eaLnBrk="0">
              <a:lnSpc>
                <a:spcPct val="86000"/>
              </a:lnSpc>
              <a:spcBef>
                <a:spcPts val="0"/>
              </a:spcBef>
            </a:pP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工业</a:t>
            </a:r>
            <a:endParaRPr lang="en-US" altLang="en-US" sz="1400" dirty="0"/>
          </a:p>
          <a:p>
            <a:pPr marL="275590" algn="l" rtl="0" eaLnBrk="0">
              <a:lnSpc>
                <a:spcPct val="87000"/>
              </a:lnSpc>
              <a:spcBef>
                <a:spcPts val="21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边缘计算</a:t>
            </a:r>
            <a:endParaRPr lang="en-US" altLang="en-US" sz="1400" dirty="0"/>
          </a:p>
        </p:txBody>
      </p:sp>
      <p:sp>
        <p:nvSpPr>
          <p:cNvPr id="750" name="textbox 750"/>
          <p:cNvSpPr/>
          <p:nvPr/>
        </p:nvSpPr>
        <p:spPr>
          <a:xfrm>
            <a:off x="8857488" y="5757671"/>
            <a:ext cx="1250314" cy="521334"/>
          </a:xfrm>
          <a:prstGeom prst="rect">
            <a:avLst/>
          </a:prstGeom>
          <a:solidFill>
            <a:srgbClr val="E7E6E6"/>
          </a:solidFill>
        </p:spPr>
        <p:txBody>
          <a:bodyPr vert="horz" wrap="square" lIns="0" tIns="0" rIns="0" bIns="0"/>
          <a:lstStyle/>
          <a:p>
            <a:pPr algn="l" rtl="0" eaLnBrk="0">
              <a:lnSpc>
                <a:spcPct val="108000"/>
              </a:lnSpc>
            </a:pPr>
            <a:endParaRPr lang="en-US" altLang="en-US" sz="1000" dirty="0"/>
          </a:p>
          <a:p>
            <a:pPr marL="379095" algn="l" rtl="0" eaLnBrk="0">
              <a:lnSpc>
                <a:spcPct val="85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边缘云</a:t>
            </a:r>
            <a:endParaRPr lang="en-US" altLang="en-US" sz="1400" dirty="0"/>
          </a:p>
        </p:txBody>
      </p:sp>
      <p:sp>
        <p:nvSpPr>
          <p:cNvPr id="752" name="textbox 752"/>
          <p:cNvSpPr/>
          <p:nvPr/>
        </p:nvSpPr>
        <p:spPr>
          <a:xfrm>
            <a:off x="10480547" y="5085588"/>
            <a:ext cx="1250314" cy="521334"/>
          </a:xfrm>
          <a:prstGeom prst="rect">
            <a:avLst/>
          </a:prstGeom>
          <a:solidFill>
            <a:srgbClr val="E7E6E6"/>
          </a:solidFill>
        </p:spPr>
        <p:txBody>
          <a:bodyPr vert="horz" wrap="square" lIns="0" tIns="0" rIns="0" bIns="0"/>
          <a:lstStyle/>
          <a:p>
            <a:pPr algn="l" rtl="0" eaLnBrk="0">
              <a:lnSpc>
                <a:spcPct val="156000"/>
              </a:lnSpc>
            </a:pPr>
            <a:endParaRPr lang="en-US" altLang="en-US" sz="100" dirty="0"/>
          </a:p>
          <a:p>
            <a:pPr marL="309245" indent="-208915" algn="l" rtl="0" eaLnBrk="0">
              <a:lnSpc>
                <a:spcPct val="101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智慧家庭/城市</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边缘计算</a:t>
            </a:r>
            <a:endParaRPr lang="en-US" altLang="en-US" sz="1400" dirty="0"/>
          </a:p>
        </p:txBody>
      </p:sp>
      <p:sp>
        <p:nvSpPr>
          <p:cNvPr id="754" name="textbox 754"/>
          <p:cNvSpPr/>
          <p:nvPr/>
        </p:nvSpPr>
        <p:spPr>
          <a:xfrm>
            <a:off x="5239237" y="3535612"/>
            <a:ext cx="1084580" cy="637540"/>
          </a:xfrm>
          <a:prstGeom prst="rect">
            <a:avLst/>
          </a:prstGeom>
        </p:spPr>
        <p:txBody>
          <a:bodyPr vert="horz" wrap="square" lIns="0" tIns="0" rIns="0" bIns="0"/>
          <a:lstStyle/>
          <a:p>
            <a:pPr algn="l" rtl="0" eaLnBrk="0">
              <a:lnSpc>
                <a:spcPct val="89000"/>
              </a:lnSpc>
            </a:pPr>
            <a:endParaRPr lang="en-US" altLang="en-US" sz="100" dirty="0"/>
          </a:p>
          <a:p>
            <a:pPr marL="280035" algn="l" rtl="0" eaLnBrk="0">
              <a:lnSpc>
                <a:spcPct val="86000"/>
              </a:lnSpc>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智能化</a:t>
            </a:r>
            <a:endParaRPr lang="en-US" altLang="en-US" sz="1400" dirty="0"/>
          </a:p>
          <a:p>
            <a:pPr marL="12700" algn="l" rtl="0" eaLnBrk="0">
              <a:lnSpc>
                <a:spcPct val="86000"/>
              </a:lnSpc>
              <a:spcBef>
                <a:spcPts val="24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突出本地协同</a:t>
            </a:r>
            <a:endParaRPr lang="en-US" altLang="en-US" sz="1400" dirty="0"/>
          </a:p>
          <a:p>
            <a:pPr marL="102235" algn="l" rtl="0" eaLnBrk="0">
              <a:lnSpc>
                <a:spcPct val="87000"/>
              </a:lnSpc>
              <a:spcBef>
                <a:spcPts val="22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高计算效率</a:t>
            </a:r>
            <a:endParaRPr lang="en-US" altLang="en-US" sz="1400" dirty="0"/>
          </a:p>
        </p:txBody>
      </p:sp>
      <p:sp>
        <p:nvSpPr>
          <p:cNvPr id="756" name="textbox 756"/>
          <p:cNvSpPr/>
          <p:nvPr/>
        </p:nvSpPr>
        <p:spPr>
          <a:xfrm>
            <a:off x="977674" y="3553292"/>
            <a:ext cx="1076960" cy="638175"/>
          </a:xfrm>
          <a:prstGeom prst="rect">
            <a:avLst/>
          </a:prstGeom>
        </p:spPr>
        <p:txBody>
          <a:bodyPr vert="horz" wrap="square" lIns="0" tIns="0" rIns="0" bIns="0"/>
          <a:lstStyle/>
          <a:p>
            <a:pPr algn="l" rtl="0" eaLnBrk="0">
              <a:lnSpc>
                <a:spcPct val="91000"/>
              </a:lnSpc>
            </a:pPr>
            <a:endParaRPr lang="en-US" altLang="en-US" sz="100" dirty="0"/>
          </a:p>
          <a:p>
            <a:pPr marL="12700" indent="179070" algn="l" rtl="0" eaLnBrk="0">
              <a:lnSpc>
                <a:spcPct val="96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大量设备</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要求低延时</a:t>
            </a:r>
            <a:r>
              <a:rPr sz="13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300" dirty="0"/>
          </a:p>
          <a:p>
            <a:pPr marL="280670" algn="l" rtl="0" eaLnBrk="0">
              <a:lnSpc>
                <a:spcPct val="87000"/>
              </a:lnSpc>
              <a:spcBef>
                <a:spcPts val="24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高带宽</a:t>
            </a:r>
            <a:endParaRPr lang="en-US" altLang="en-US" sz="1400" dirty="0"/>
          </a:p>
        </p:txBody>
      </p:sp>
      <p:sp>
        <p:nvSpPr>
          <p:cNvPr id="758" name="textbox 758"/>
          <p:cNvSpPr/>
          <p:nvPr/>
        </p:nvSpPr>
        <p:spPr>
          <a:xfrm>
            <a:off x="1935768" y="1870586"/>
            <a:ext cx="3231514" cy="212725"/>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8000"/>
              </a:lnSpc>
            </a:pP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3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边缘计算在数</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据处理中的位置</a:t>
            </a:r>
            <a:endParaRPr lang="en-US" altLang="en-US" sz="1400" dirty="0"/>
          </a:p>
        </p:txBody>
      </p:sp>
      <p:sp>
        <p:nvSpPr>
          <p:cNvPr id="760" name="textbox 760"/>
          <p:cNvSpPr/>
          <p:nvPr/>
        </p:nvSpPr>
        <p:spPr>
          <a:xfrm>
            <a:off x="3179896" y="3551865"/>
            <a:ext cx="909955" cy="638175"/>
          </a:xfrm>
          <a:prstGeom prst="rect">
            <a:avLst/>
          </a:prstGeom>
        </p:spPr>
        <p:txBody>
          <a:bodyPr vert="horz" wrap="square" lIns="0" tIns="0" rIns="0" bIns="0"/>
          <a:lstStyle/>
          <a:p>
            <a:pPr algn="l" rtl="0" eaLnBrk="0">
              <a:lnSpc>
                <a:spcPct val="77000"/>
              </a:lnSpc>
            </a:pPr>
            <a:endParaRPr lang="en-US" altLang="en-US" sz="100" dirty="0"/>
          </a:p>
          <a:p>
            <a:pPr marL="17145" algn="l" rtl="0" eaLnBrk="0">
              <a:lnSpc>
                <a:spcPct val="87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实现数据的</a:t>
            </a:r>
            <a:endParaRPr lang="en-US" altLang="en-US" sz="1400" dirty="0"/>
          </a:p>
          <a:p>
            <a:pPr marL="12700" algn="l" rtl="0" eaLnBrk="0">
              <a:lnSpc>
                <a:spcPct val="87000"/>
              </a:lnSpc>
              <a:spcBef>
                <a:spcPts val="230"/>
              </a:spcBef>
            </a:pP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存储</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、计算</a:t>
            </a:r>
            <a:endParaRPr lang="en-US" altLang="en-US" sz="1400" dirty="0"/>
          </a:p>
          <a:p>
            <a:pPr marL="193040" algn="l" rtl="0" eaLnBrk="0">
              <a:lnSpc>
                <a:spcPct val="88000"/>
              </a:lnSpc>
              <a:spcBef>
                <a:spcPts val="20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与应用</a:t>
            </a:r>
            <a:endParaRPr lang="en-US" altLang="en-US" sz="1400" dirty="0"/>
          </a:p>
        </p:txBody>
      </p:sp>
      <p:sp>
        <p:nvSpPr>
          <p:cNvPr id="762" name="textbox 762"/>
          <p:cNvSpPr/>
          <p:nvPr/>
        </p:nvSpPr>
        <p:spPr>
          <a:xfrm>
            <a:off x="315730" y="6624046"/>
            <a:ext cx="3557904" cy="143510"/>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6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来源：边缘计算与云计算协同白皮书、</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google</a:t>
            </a: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学术及公开资料、整</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理</a:t>
            </a:r>
            <a:endParaRPr lang="en-US" altLang="en-US" sz="800" dirty="0"/>
          </a:p>
        </p:txBody>
      </p:sp>
      <p:sp>
        <p:nvSpPr>
          <p:cNvPr id="764" name="textbox 764"/>
          <p:cNvSpPr/>
          <p:nvPr/>
        </p:nvSpPr>
        <p:spPr>
          <a:xfrm>
            <a:off x="5243717" y="2657973"/>
            <a:ext cx="1065530" cy="252095"/>
          </a:xfrm>
          <a:prstGeom prst="rect">
            <a:avLst/>
          </a:prstGeom>
        </p:spPr>
        <p:txBody>
          <a:bodyPr vert="horz" wrap="square" lIns="0" tIns="0" rIns="0" bIns="0"/>
          <a:lstStyle/>
          <a:p>
            <a:pPr algn="l" rtl="0" eaLnBrk="0">
              <a:lnSpc>
                <a:spcPct val="83000"/>
              </a:lnSpc>
            </a:pPr>
            <a:endParaRPr lang="en-US" altLang="en-US" sz="100" dirty="0"/>
          </a:p>
          <a:p>
            <a:pPr algn="r" rtl="0" eaLnBrk="0">
              <a:lnSpc>
                <a:spcPts val="1780"/>
              </a:lnSpc>
            </a:pPr>
            <a:r>
              <a:rPr sz="1200" b="1" kern="0" spc="-8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（数字世界）</a:t>
            </a:r>
            <a:endParaRPr lang="en-US" altLang="en-US" sz="1200" dirty="0"/>
          </a:p>
        </p:txBody>
      </p:sp>
      <p:sp>
        <p:nvSpPr>
          <p:cNvPr id="766" name="textbox 766"/>
          <p:cNvSpPr/>
          <p:nvPr/>
        </p:nvSpPr>
        <p:spPr>
          <a:xfrm>
            <a:off x="7632993" y="2224873"/>
            <a:ext cx="1089025" cy="21082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7000"/>
              </a:lnSpc>
            </a:pPr>
            <a:r>
              <a:rPr sz="1400" kern="0" spc="-10" dirty="0">
                <a:solidFill>
                  <a:srgbClr val="1D9ED2">
                    <a:alpha val="100000"/>
                  </a:srgbClr>
                </a:solidFill>
                <a:latin typeface="微软雅黑" panose="020B0503020204020204" charset="-122"/>
                <a:ea typeface="微软雅黑" panose="020B0503020204020204" charset="-122"/>
                <a:cs typeface="微软雅黑" panose="020B0503020204020204" charset="-122"/>
              </a:rPr>
              <a:t>技术储备阶段</a:t>
            </a:r>
            <a:endParaRPr lang="en-US" altLang="en-US" sz="1400" dirty="0"/>
          </a:p>
        </p:txBody>
      </p:sp>
      <p:sp>
        <p:nvSpPr>
          <p:cNvPr id="768" name="textbox 768"/>
          <p:cNvSpPr/>
          <p:nvPr/>
        </p:nvSpPr>
        <p:spPr>
          <a:xfrm>
            <a:off x="10632891" y="2227648"/>
            <a:ext cx="1087755" cy="207645"/>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5000"/>
              </a:lnSpc>
            </a:pPr>
            <a:r>
              <a:rPr sz="1400" kern="0" spc="-10" dirty="0">
                <a:solidFill>
                  <a:srgbClr val="1D9ED2">
                    <a:alpha val="100000"/>
                  </a:srgbClr>
                </a:solidFill>
                <a:latin typeface="微软雅黑" panose="020B0503020204020204" charset="-122"/>
                <a:ea typeface="微软雅黑" panose="020B0503020204020204" charset="-122"/>
                <a:cs typeface="微软雅黑" panose="020B0503020204020204" charset="-122"/>
              </a:rPr>
              <a:t>行业落地阶段</a:t>
            </a:r>
            <a:endParaRPr lang="en-US" altLang="en-US" sz="1400" dirty="0"/>
          </a:p>
        </p:txBody>
      </p:sp>
      <p:sp>
        <p:nvSpPr>
          <p:cNvPr id="770" name="textbox 770"/>
          <p:cNvSpPr/>
          <p:nvPr/>
        </p:nvSpPr>
        <p:spPr>
          <a:xfrm>
            <a:off x="3248737" y="2507301"/>
            <a:ext cx="831850" cy="2349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1000"/>
              </a:lnSpc>
            </a:pPr>
            <a:r>
              <a:rPr sz="1500" b="1" kern="0" spc="80" dirty="0">
                <a:ln w="579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边缘计算</a:t>
            </a:r>
            <a:endParaRPr lang="en-US" altLang="en-US" sz="1500" dirty="0"/>
          </a:p>
        </p:txBody>
      </p:sp>
      <p:sp>
        <p:nvSpPr>
          <p:cNvPr id="772" name="textbox 772"/>
          <p:cNvSpPr/>
          <p:nvPr/>
        </p:nvSpPr>
        <p:spPr>
          <a:xfrm>
            <a:off x="5417017" y="2478337"/>
            <a:ext cx="729615" cy="210184"/>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7000"/>
              </a:lnSpc>
            </a:pP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人工智能</a:t>
            </a:r>
            <a:endParaRPr lang="en-US" altLang="en-US" sz="1400" dirty="0"/>
          </a:p>
        </p:txBody>
      </p:sp>
      <p:sp>
        <p:nvSpPr>
          <p:cNvPr id="774" name="path"/>
          <p:cNvSpPr/>
          <p:nvPr/>
        </p:nvSpPr>
        <p:spPr>
          <a:xfrm>
            <a:off x="4227575" y="2686811"/>
            <a:ext cx="922020" cy="76200"/>
          </a:xfrm>
          <a:custGeom>
            <a:avLst/>
            <a:gdLst/>
            <a:ahLst/>
            <a:cxnLst/>
            <a:rect l="0" t="0" r="0" b="0"/>
            <a:pathLst>
              <a:path w="1452" h="120">
                <a:moveTo>
                  <a:pt x="0" y="60"/>
                </a:moveTo>
                <a:lnTo>
                  <a:pt x="60" y="0"/>
                </a:lnTo>
                <a:lnTo>
                  <a:pt x="60" y="31"/>
                </a:lnTo>
                <a:lnTo>
                  <a:pt x="1392" y="31"/>
                </a:lnTo>
                <a:lnTo>
                  <a:pt x="1392" y="0"/>
                </a:lnTo>
                <a:lnTo>
                  <a:pt x="1452" y="60"/>
                </a:lnTo>
                <a:lnTo>
                  <a:pt x="1392" y="120"/>
                </a:lnTo>
                <a:lnTo>
                  <a:pt x="1392" y="91"/>
                </a:lnTo>
                <a:lnTo>
                  <a:pt x="60" y="91"/>
                </a:lnTo>
                <a:lnTo>
                  <a:pt x="60" y="120"/>
                </a:lnTo>
                <a:lnTo>
                  <a:pt x="0" y="60"/>
                </a:lnTo>
              </a:path>
            </a:pathLst>
          </a:custGeom>
          <a:solidFill>
            <a:srgbClr val="1D9ED2">
              <a:alpha val="100000"/>
            </a:srgbClr>
          </a:solidFill>
          <a:ln cap="flat">
            <a:noFill/>
            <a:prstDash val="solid"/>
            <a:miter lim="0"/>
          </a:ln>
        </p:spPr>
        <p:txBody>
          <a:bodyPr rtlCol="0"/>
          <a:lstStyle/>
          <a:p>
            <a:pPr algn="ctr"/>
            <a:endParaRPr lang="zh-CN" altLang="en-US"/>
          </a:p>
        </p:txBody>
      </p:sp>
      <p:sp>
        <p:nvSpPr>
          <p:cNvPr id="776" name="path"/>
          <p:cNvSpPr/>
          <p:nvPr/>
        </p:nvSpPr>
        <p:spPr>
          <a:xfrm>
            <a:off x="2141220" y="2715767"/>
            <a:ext cx="885444" cy="74676"/>
          </a:xfrm>
          <a:custGeom>
            <a:avLst/>
            <a:gdLst/>
            <a:ahLst/>
            <a:cxnLst/>
            <a:rect l="0" t="0" r="0" b="0"/>
            <a:pathLst>
              <a:path w="1394" h="117">
                <a:moveTo>
                  <a:pt x="0" y="28"/>
                </a:moveTo>
                <a:lnTo>
                  <a:pt x="1334" y="28"/>
                </a:lnTo>
                <a:lnTo>
                  <a:pt x="1334" y="0"/>
                </a:lnTo>
                <a:lnTo>
                  <a:pt x="1394" y="57"/>
                </a:lnTo>
                <a:lnTo>
                  <a:pt x="1334" y="117"/>
                </a:lnTo>
                <a:lnTo>
                  <a:pt x="1334" y="88"/>
                </a:lnTo>
                <a:lnTo>
                  <a:pt x="0" y="88"/>
                </a:lnTo>
                <a:lnTo>
                  <a:pt x="0" y="28"/>
                </a:lnTo>
              </a:path>
            </a:pathLst>
          </a:custGeom>
          <a:solidFill>
            <a:srgbClr val="1D9ED2">
              <a:alpha val="100000"/>
            </a:srgbClr>
          </a:solidFill>
          <a:ln cap="flat">
            <a:noFill/>
            <a:prstDash val="solid"/>
            <a:miter lim="0"/>
          </a:ln>
        </p:spPr>
        <p:txBody>
          <a:bodyPr rtlCol="0"/>
          <a:lstStyle/>
          <a:p>
            <a:pPr algn="ctr"/>
            <a:endParaRPr lang="zh-CN" altLang="en-US"/>
          </a:p>
        </p:txBody>
      </p:sp>
      <p:sp>
        <p:nvSpPr>
          <p:cNvPr id="778" name="textbox 778"/>
          <p:cNvSpPr/>
          <p:nvPr/>
        </p:nvSpPr>
        <p:spPr>
          <a:xfrm>
            <a:off x="2399591" y="2472822"/>
            <a:ext cx="407669" cy="202564"/>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3000"/>
              </a:lnSpc>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Data</a:t>
            </a:r>
            <a:endParaRPr lang="en-US" altLang="en-US" sz="1400" dirty="0"/>
          </a:p>
        </p:txBody>
      </p:sp>
      <p:sp>
        <p:nvSpPr>
          <p:cNvPr id="780" name="textbox 780"/>
          <p:cNvSpPr/>
          <p:nvPr/>
        </p:nvSpPr>
        <p:spPr>
          <a:xfrm>
            <a:off x="4492551" y="2472822"/>
            <a:ext cx="407669" cy="202564"/>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3000"/>
              </a:lnSpc>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Data</a:t>
            </a:r>
            <a:endParaRPr lang="en-US" altLang="en-US" sz="1400" dirty="0"/>
          </a:p>
        </p:txBody>
      </p:sp>
      <p:sp>
        <p:nvSpPr>
          <p:cNvPr id="782" name="textbox 782"/>
          <p:cNvSpPr/>
          <p:nvPr/>
        </p:nvSpPr>
        <p:spPr>
          <a:xfrm>
            <a:off x="11734686" y="6624916"/>
            <a:ext cx="20637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26</a:t>
            </a:r>
            <a:endParaRPr lang="en-US" alt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textbox 784"/>
          <p:cNvSpPr/>
          <p:nvPr/>
        </p:nvSpPr>
        <p:spPr>
          <a:xfrm>
            <a:off x="430278" y="596128"/>
            <a:ext cx="11310619" cy="885189"/>
          </a:xfrm>
          <a:prstGeom prst="rect">
            <a:avLst/>
          </a:prstGeom>
        </p:spPr>
        <p:txBody>
          <a:bodyPr vert="horz" wrap="square" lIns="0" tIns="0" rIns="0" bIns="0"/>
          <a:lstStyle/>
          <a:p>
            <a:pPr algn="l" rtl="0" eaLnBrk="0">
              <a:lnSpc>
                <a:spcPct val="86000"/>
              </a:lnSpc>
            </a:pPr>
            <a:endParaRPr lang="en-US" altLang="en-US" sz="100" dirty="0"/>
          </a:p>
          <a:p>
            <a:pPr marL="288925" indent="-276225" algn="l" rtl="0" eaLnBrk="0">
              <a:lnSpc>
                <a:spcPct val="100000"/>
              </a:lnSpc>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根据亿欧数据测算，</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中国自动驾驶行业规模增速在2022年</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将达到</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24%</a:t>
            </a:r>
            <a:r>
              <a:rPr sz="1400" kern="0" spc="-1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；智能摄像头产品出货量增速超</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15%</a:t>
            </a:r>
            <a:r>
              <a:rPr sz="1400" kern="0" spc="-1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；手机</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、平板</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、VR/AR眼镜等智能</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产品出货量也均有较大</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增速，催生出大量的智能芯片需求。</a:t>
            </a:r>
            <a:endParaRPr lang="en-US" altLang="en-US" sz="1400" dirty="0"/>
          </a:p>
          <a:p>
            <a:pPr marL="299720" indent="-287020" algn="l" rtl="0" eaLnBrk="0">
              <a:lnSpc>
                <a:spcPct val="101000"/>
              </a:lnSpc>
              <a:spcBef>
                <a:spcPts val="15"/>
              </a:spcBef>
            </a:pPr>
            <a:r>
              <a:rPr sz="1400" kern="0" spc="-20" dirty="0">
                <a:solidFill>
                  <a:srgbClr val="595959">
                    <a:alpha val="100000"/>
                  </a:srgbClr>
                </a:solidFill>
                <a:latin typeface="Wingdings" panose="05000000000000000000"/>
                <a:ea typeface="Wingdings" panose="05000000000000000000"/>
                <a:cs typeface="Wingdings" panose="05000000000000000000"/>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，智能终端产品种类也逐渐多样</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，智能音响</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、服</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务/商用机器人等</a:t>
            </a: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消费硬件</a:t>
            </a:r>
            <a:r>
              <a:rPr sz="1400" kern="0" spc="-1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工业/数控设备</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等工业产品以及</a:t>
            </a: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通信产品</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等日渐丰富</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，不同产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品类型也对芯片</a:t>
            </a:r>
            <a:r>
              <a:rPr sz="1400"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性能与成本</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提出更多的要求。</a:t>
            </a:r>
            <a:endParaRPr lang="en-US" altLang="en-US" sz="1400" dirty="0"/>
          </a:p>
        </p:txBody>
      </p:sp>
      <p:sp>
        <p:nvSpPr>
          <p:cNvPr id="786" name="textbox 786"/>
          <p:cNvSpPr/>
          <p:nvPr/>
        </p:nvSpPr>
        <p:spPr>
          <a:xfrm>
            <a:off x="8506129" y="4215968"/>
            <a:ext cx="3385184" cy="198882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0000"/>
              </a:lnSpc>
            </a:pPr>
            <a:r>
              <a:rPr sz="1700" kern="0" spc="80" dirty="0">
                <a:ln w="6537"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消费电子</a:t>
            </a:r>
            <a:endParaRPr lang="en-US" altLang="en-US" sz="1700" dirty="0"/>
          </a:p>
          <a:p>
            <a:pPr algn="l" rtl="0" eaLnBrk="0">
              <a:lnSpc>
                <a:spcPct val="105000"/>
              </a:lnSpc>
            </a:pPr>
            <a:endParaRPr lang="en-US" altLang="en-US" sz="1000" dirty="0"/>
          </a:p>
          <a:p>
            <a:pPr marL="295275" indent="-277495" algn="l" rtl="0" eaLnBrk="0">
              <a:lnSpc>
                <a:spcPct val="102000"/>
              </a:lnSpc>
              <a:spcBef>
                <a:spcPts val="420"/>
              </a:spcBef>
            </a:pPr>
            <a:r>
              <a:rPr sz="1400" kern="0" spc="-110" dirty="0">
                <a:solidFill>
                  <a:srgbClr val="F68C22">
                    <a:alpha val="100000"/>
                  </a:srgbClr>
                </a:solidFill>
                <a:latin typeface="Wingdings" panose="05000000000000000000"/>
                <a:ea typeface="Wingdings" panose="05000000000000000000"/>
                <a:cs typeface="Wingdings" panose="05000000000000000000"/>
              </a:rPr>
              <a:t>.</a:t>
            </a:r>
            <a:r>
              <a:rPr sz="1400" kern="0" spc="260" dirty="0">
                <a:solidFill>
                  <a:srgbClr val="F68C22">
                    <a:alpha val="100000"/>
                  </a:srgbClr>
                </a:solidFill>
                <a:latin typeface="Wingdings" panose="05000000000000000000"/>
                <a:ea typeface="Wingdings" panose="05000000000000000000"/>
                <a:cs typeface="Wingdings" panose="05000000000000000000"/>
              </a:rPr>
              <a:t> </a:t>
            </a:r>
            <a:r>
              <a:rPr sz="1400" kern="0" spc="-110" dirty="0">
                <a:solidFill>
                  <a:srgbClr val="F68C22">
                    <a:alpha val="100000"/>
                  </a:srgbClr>
                </a:solidFill>
                <a:latin typeface="微软雅黑" panose="020B0503020204020204" charset="-122"/>
                <a:ea typeface="微软雅黑" panose="020B0503020204020204" charset="-122"/>
                <a:cs typeface="微软雅黑" panose="020B0503020204020204" charset="-122"/>
              </a:rPr>
              <a:t>功能需求</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图像/场景识别</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、拍照美化</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语音助手等功能。</a:t>
            </a:r>
            <a:endParaRPr lang="en-US" altLang="en-US" sz="1400" dirty="0"/>
          </a:p>
          <a:p>
            <a:pPr marL="17780" algn="l" rtl="0" eaLnBrk="0">
              <a:lnSpc>
                <a:spcPts val="1680"/>
              </a:lnSpc>
              <a:spcBef>
                <a:spcPts val="105"/>
              </a:spcBef>
            </a:pPr>
            <a:r>
              <a:rPr sz="1300" kern="0" spc="-30" dirty="0">
                <a:solidFill>
                  <a:srgbClr val="F68C22">
                    <a:alpha val="100000"/>
                  </a:srgbClr>
                </a:solidFill>
                <a:latin typeface="Wingdings" panose="05000000000000000000"/>
                <a:ea typeface="Wingdings" panose="05000000000000000000"/>
                <a:cs typeface="Wingdings" panose="05000000000000000000"/>
              </a:rPr>
              <a:t>.</a:t>
            </a:r>
            <a:r>
              <a:rPr sz="1300" kern="0" spc="400" dirty="0">
                <a:solidFill>
                  <a:srgbClr val="F68C22">
                    <a:alpha val="100000"/>
                  </a:srgbClr>
                </a:solidFill>
                <a:latin typeface="Wingdings" panose="05000000000000000000"/>
                <a:ea typeface="Wingdings" panose="05000000000000000000"/>
                <a:cs typeface="Wingdings" panose="05000000000000000000"/>
              </a:rPr>
              <a:t> </a:t>
            </a:r>
            <a:r>
              <a:rPr sz="13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算力要求</a:t>
            </a:r>
            <a:r>
              <a:rPr sz="13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3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1-8TOPS</a:t>
            </a:r>
            <a:endParaRPr lang="en-US" altLang="en-US" sz="1300" dirty="0"/>
          </a:p>
          <a:p>
            <a:pPr marL="295910" indent="-278130" algn="l" rtl="0" eaLnBrk="0">
              <a:lnSpc>
                <a:spcPct val="96000"/>
              </a:lnSpc>
              <a:spcBef>
                <a:spcPts val="15"/>
              </a:spcBef>
            </a:pPr>
            <a:r>
              <a:rPr sz="1400" kern="0" spc="-90" dirty="0">
                <a:solidFill>
                  <a:srgbClr val="F68C22">
                    <a:alpha val="100000"/>
                  </a:srgbClr>
                </a:solidFill>
                <a:latin typeface="Wingdings" panose="05000000000000000000"/>
                <a:ea typeface="Wingdings" panose="05000000000000000000"/>
                <a:cs typeface="Wingdings" panose="05000000000000000000"/>
              </a:rPr>
              <a:t>.</a:t>
            </a:r>
            <a:r>
              <a:rPr sz="1400" kern="0" spc="250" dirty="0">
                <a:solidFill>
                  <a:srgbClr val="F68C22">
                    <a:alpha val="100000"/>
                  </a:srgbClr>
                </a:solidFill>
                <a:latin typeface="Wingdings" panose="05000000000000000000"/>
                <a:ea typeface="Wingdings" panose="05000000000000000000"/>
                <a:cs typeface="Wingdings" panose="05000000000000000000"/>
              </a:rPr>
              <a:t> </a:t>
            </a:r>
            <a:r>
              <a:rPr sz="1400" kern="0" spc="-90" dirty="0">
                <a:solidFill>
                  <a:srgbClr val="F68C22">
                    <a:alpha val="100000"/>
                  </a:srgbClr>
                </a:solidFill>
                <a:latin typeface="微软雅黑" panose="020B0503020204020204" charset="-122"/>
                <a:ea typeface="微软雅黑" panose="020B0503020204020204" charset="-122"/>
                <a:cs typeface="微软雅黑" panose="020B0503020204020204" charset="-122"/>
              </a:rPr>
              <a:t>功耗需求</a:t>
            </a:r>
            <a:r>
              <a:rPr sz="14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：追求低功耗来保证设</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备续</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航时间</a:t>
            </a:r>
            <a:endParaRPr lang="en-US" altLang="en-US" sz="1400" dirty="0"/>
          </a:p>
          <a:p>
            <a:pPr marL="17780" algn="l" rtl="0" eaLnBrk="0">
              <a:lnSpc>
                <a:spcPts val="1680"/>
              </a:lnSpc>
              <a:spcBef>
                <a:spcPts val="120"/>
              </a:spcBef>
            </a:pPr>
            <a:r>
              <a:rPr sz="1300" kern="0" spc="-120" dirty="0">
                <a:solidFill>
                  <a:srgbClr val="F68C22">
                    <a:alpha val="100000"/>
                  </a:srgbClr>
                </a:solidFill>
                <a:latin typeface="Wingdings" panose="05000000000000000000"/>
                <a:ea typeface="Wingdings" panose="05000000000000000000"/>
                <a:cs typeface="Wingdings" panose="05000000000000000000"/>
              </a:rPr>
              <a:t>.</a:t>
            </a:r>
            <a:r>
              <a:rPr sz="1300" kern="0" spc="400" dirty="0">
                <a:solidFill>
                  <a:srgbClr val="F68C22">
                    <a:alpha val="100000"/>
                  </a:srgbClr>
                </a:solidFill>
                <a:latin typeface="Wingdings" panose="05000000000000000000"/>
                <a:ea typeface="Wingdings" panose="05000000000000000000"/>
                <a:cs typeface="Wingdings" panose="05000000000000000000"/>
              </a:rPr>
              <a:t> </a:t>
            </a:r>
            <a:r>
              <a:rPr sz="1300" kern="0" spc="-120" dirty="0">
                <a:solidFill>
                  <a:srgbClr val="F68C22">
                    <a:alpha val="100000"/>
                  </a:srgbClr>
                </a:solidFill>
                <a:latin typeface="微软雅黑" panose="020B0503020204020204" charset="-122"/>
                <a:ea typeface="微软雅黑" panose="020B0503020204020204" charset="-122"/>
                <a:cs typeface="微软雅黑" panose="020B0503020204020204" charset="-122"/>
              </a:rPr>
              <a:t>可靠性需求</a:t>
            </a:r>
            <a:r>
              <a:rPr sz="1300" kern="0" spc="-11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：高</a:t>
            </a:r>
            <a:endParaRPr lang="en-US" altLang="en-US" sz="1300" dirty="0"/>
          </a:p>
          <a:p>
            <a:pPr marL="17780" algn="l" rtl="0" eaLnBrk="0">
              <a:lnSpc>
                <a:spcPts val="1690"/>
              </a:lnSpc>
            </a:pPr>
            <a:r>
              <a:rPr sz="1300" kern="0" spc="-120" dirty="0">
                <a:solidFill>
                  <a:srgbClr val="F68C22">
                    <a:alpha val="100000"/>
                  </a:srgbClr>
                </a:solidFill>
                <a:latin typeface="Wingdings" panose="05000000000000000000"/>
                <a:ea typeface="Wingdings" panose="05000000000000000000"/>
                <a:cs typeface="Wingdings" panose="05000000000000000000"/>
              </a:rPr>
              <a:t>.</a:t>
            </a:r>
            <a:r>
              <a:rPr sz="1300" kern="0" spc="400" dirty="0">
                <a:solidFill>
                  <a:srgbClr val="F68C22">
                    <a:alpha val="100000"/>
                  </a:srgbClr>
                </a:solidFill>
                <a:latin typeface="Wingdings" panose="05000000000000000000"/>
                <a:ea typeface="Wingdings" panose="05000000000000000000"/>
                <a:cs typeface="Wingdings" panose="05000000000000000000"/>
              </a:rPr>
              <a:t> </a:t>
            </a:r>
            <a:r>
              <a:rPr sz="1300" kern="0" spc="-120" dirty="0">
                <a:solidFill>
                  <a:srgbClr val="F68C22">
                    <a:alpha val="100000"/>
                  </a:srgbClr>
                </a:solidFill>
                <a:latin typeface="微软雅黑" panose="020B0503020204020204" charset="-122"/>
                <a:ea typeface="微软雅黑" panose="020B0503020204020204" charset="-122"/>
                <a:cs typeface="微软雅黑" panose="020B0503020204020204" charset="-122"/>
              </a:rPr>
              <a:t>成本敏感性</a:t>
            </a:r>
            <a:r>
              <a:rPr sz="1300" kern="0" spc="-11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：高</a:t>
            </a:r>
            <a:endParaRPr lang="en-US" altLang="en-US" sz="1300" dirty="0"/>
          </a:p>
        </p:txBody>
      </p:sp>
      <p:sp>
        <p:nvSpPr>
          <p:cNvPr id="788" name="textbox 788"/>
          <p:cNvSpPr/>
          <p:nvPr/>
        </p:nvSpPr>
        <p:spPr>
          <a:xfrm>
            <a:off x="8508415" y="1877644"/>
            <a:ext cx="3144520" cy="199199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1700" kern="0" spc="70" dirty="0">
                <a:ln w="6537"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智慧家居</a:t>
            </a:r>
            <a:endParaRPr lang="en-US" altLang="en-US" sz="1700" dirty="0"/>
          </a:p>
          <a:p>
            <a:pPr algn="l" rtl="0" eaLnBrk="0">
              <a:lnSpc>
                <a:spcPct val="119000"/>
              </a:lnSpc>
            </a:pPr>
            <a:endParaRPr lang="en-US" altLang="en-US" sz="1000" dirty="0"/>
          </a:p>
          <a:p>
            <a:pPr marL="290830" indent="-275590" algn="l" rtl="0" eaLnBrk="0">
              <a:lnSpc>
                <a:spcPct val="97000"/>
              </a:lnSpc>
              <a:spcBef>
                <a:spcPts val="425"/>
              </a:spcBef>
            </a:pPr>
            <a:r>
              <a:rPr sz="1400" kern="0" spc="-110" dirty="0">
                <a:solidFill>
                  <a:srgbClr val="F68C22">
                    <a:alpha val="100000"/>
                  </a:srgbClr>
                </a:solidFill>
                <a:latin typeface="Wingdings" panose="05000000000000000000"/>
                <a:ea typeface="Wingdings" panose="05000000000000000000"/>
                <a:cs typeface="Wingdings" panose="05000000000000000000"/>
              </a:rPr>
              <a:t>.</a:t>
            </a:r>
            <a:r>
              <a:rPr sz="1400" kern="0" spc="250" dirty="0">
                <a:solidFill>
                  <a:srgbClr val="F68C22">
                    <a:alpha val="100000"/>
                  </a:srgbClr>
                </a:solidFill>
                <a:latin typeface="Wingdings" panose="05000000000000000000"/>
                <a:ea typeface="Wingdings" panose="05000000000000000000"/>
                <a:cs typeface="Wingdings" panose="05000000000000000000"/>
              </a:rPr>
              <a:t> </a:t>
            </a:r>
            <a:r>
              <a:rPr sz="1400" kern="0" spc="-110" dirty="0">
                <a:solidFill>
                  <a:srgbClr val="F68C22">
                    <a:alpha val="100000"/>
                  </a:srgbClr>
                </a:solidFill>
                <a:latin typeface="微软雅黑" panose="020B0503020204020204" charset="-122"/>
                <a:ea typeface="微软雅黑" panose="020B0503020204020204" charset="-122"/>
                <a:cs typeface="微软雅黑" panose="020B0503020204020204" charset="-122"/>
              </a:rPr>
              <a:t>功能需求</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图像识别</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、语义识别与</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理</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解</a:t>
            </a:r>
            <a:r>
              <a:rPr sz="14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、语音助手等功能。</a:t>
            </a:r>
            <a:endParaRPr lang="en-US" altLang="en-US" sz="1400" dirty="0"/>
          </a:p>
          <a:p>
            <a:pPr marL="15240" algn="l" rtl="0" eaLnBrk="0">
              <a:lnSpc>
                <a:spcPts val="1680"/>
              </a:lnSpc>
              <a:spcBef>
                <a:spcPts val="105"/>
              </a:spcBef>
            </a:pPr>
            <a:r>
              <a:rPr sz="1300" kern="0" spc="-60" dirty="0">
                <a:solidFill>
                  <a:srgbClr val="F68C22">
                    <a:alpha val="100000"/>
                  </a:srgbClr>
                </a:solidFill>
                <a:latin typeface="Wingdings" panose="05000000000000000000"/>
                <a:ea typeface="Wingdings" panose="05000000000000000000"/>
                <a:cs typeface="Wingdings" panose="05000000000000000000"/>
              </a:rPr>
              <a:t>.</a:t>
            </a:r>
            <a:r>
              <a:rPr sz="1300" kern="0" spc="440" dirty="0">
                <a:solidFill>
                  <a:srgbClr val="F68C22">
                    <a:alpha val="100000"/>
                  </a:srgbClr>
                </a:solidFill>
                <a:latin typeface="Wingdings" panose="05000000000000000000"/>
                <a:ea typeface="Wingdings" panose="05000000000000000000"/>
                <a:cs typeface="Wingdings" panose="05000000000000000000"/>
              </a:rPr>
              <a:t> </a:t>
            </a:r>
            <a:r>
              <a:rPr sz="1300" kern="0" spc="-60" dirty="0">
                <a:solidFill>
                  <a:srgbClr val="F68C22">
                    <a:alpha val="100000"/>
                  </a:srgbClr>
                </a:solidFill>
                <a:latin typeface="微软雅黑" panose="020B0503020204020204" charset="-122"/>
                <a:ea typeface="微软雅黑" panose="020B0503020204020204" charset="-122"/>
                <a:cs typeface="微软雅黑" panose="020B0503020204020204" charset="-122"/>
              </a:rPr>
              <a:t>算力要求</a:t>
            </a:r>
            <a:r>
              <a:rPr sz="13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3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&lt;1TOPS</a:t>
            </a:r>
            <a:endParaRPr lang="en-US" altLang="en-US" sz="1300" dirty="0"/>
          </a:p>
          <a:p>
            <a:pPr marL="295275" indent="-280035" algn="l" rtl="0" eaLnBrk="0">
              <a:lnSpc>
                <a:spcPct val="96000"/>
              </a:lnSpc>
              <a:spcBef>
                <a:spcPts val="20"/>
              </a:spcBef>
            </a:pPr>
            <a:r>
              <a:rPr sz="1400" kern="0" spc="-90" dirty="0">
                <a:solidFill>
                  <a:srgbClr val="F68C22">
                    <a:alpha val="100000"/>
                  </a:srgbClr>
                </a:solidFill>
                <a:latin typeface="Wingdings" panose="05000000000000000000"/>
                <a:ea typeface="Wingdings" panose="05000000000000000000"/>
                <a:cs typeface="Wingdings" panose="05000000000000000000"/>
              </a:rPr>
              <a:t>.</a:t>
            </a:r>
            <a:r>
              <a:rPr sz="1400" kern="0" spc="250" dirty="0">
                <a:solidFill>
                  <a:srgbClr val="F68C22">
                    <a:alpha val="100000"/>
                  </a:srgbClr>
                </a:solidFill>
                <a:latin typeface="Wingdings" panose="05000000000000000000"/>
                <a:ea typeface="Wingdings" panose="05000000000000000000"/>
                <a:cs typeface="Wingdings" panose="05000000000000000000"/>
              </a:rPr>
              <a:t> </a:t>
            </a:r>
            <a:r>
              <a:rPr sz="1400" kern="0" spc="-90" dirty="0">
                <a:solidFill>
                  <a:srgbClr val="F68C22">
                    <a:alpha val="100000"/>
                  </a:srgbClr>
                </a:solidFill>
                <a:latin typeface="微软雅黑" panose="020B0503020204020204" charset="-122"/>
                <a:ea typeface="微软雅黑" panose="020B0503020204020204" charset="-122"/>
                <a:cs typeface="微软雅黑" panose="020B0503020204020204" charset="-122"/>
              </a:rPr>
              <a:t>功耗需求</a:t>
            </a:r>
            <a:r>
              <a:rPr sz="14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：较高，家用小型产品</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多追</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求更低功耗</a:t>
            </a:r>
            <a:endParaRPr lang="en-US" altLang="en-US" sz="1400" dirty="0"/>
          </a:p>
          <a:p>
            <a:pPr marL="15240" algn="l" rtl="0" eaLnBrk="0">
              <a:lnSpc>
                <a:spcPts val="1680"/>
              </a:lnSpc>
              <a:spcBef>
                <a:spcPts val="115"/>
              </a:spcBef>
            </a:pPr>
            <a:r>
              <a:rPr sz="1300" kern="0" spc="-70" dirty="0">
                <a:solidFill>
                  <a:srgbClr val="F68C22">
                    <a:alpha val="100000"/>
                  </a:srgbClr>
                </a:solidFill>
                <a:latin typeface="Wingdings" panose="05000000000000000000"/>
                <a:ea typeface="Wingdings" panose="05000000000000000000"/>
                <a:cs typeface="Wingdings" panose="05000000000000000000"/>
              </a:rPr>
              <a:t>.</a:t>
            </a:r>
            <a:r>
              <a:rPr sz="1300" kern="0" spc="370" dirty="0">
                <a:solidFill>
                  <a:srgbClr val="F68C22">
                    <a:alpha val="100000"/>
                  </a:srgbClr>
                </a:solidFill>
                <a:latin typeface="Wingdings" panose="05000000000000000000"/>
                <a:ea typeface="Wingdings" panose="05000000000000000000"/>
                <a:cs typeface="Wingdings" panose="05000000000000000000"/>
              </a:rPr>
              <a:t> </a:t>
            </a:r>
            <a:r>
              <a:rPr sz="1300" kern="0" spc="-70" dirty="0">
                <a:solidFill>
                  <a:srgbClr val="F68C22">
                    <a:alpha val="100000"/>
                  </a:srgbClr>
                </a:solidFill>
                <a:latin typeface="微软雅黑" panose="020B0503020204020204" charset="-122"/>
                <a:ea typeface="微软雅黑" panose="020B0503020204020204" charset="-122"/>
                <a:cs typeface="微软雅黑" panose="020B0503020204020204" charset="-122"/>
              </a:rPr>
              <a:t>可靠性需求</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：较高</a:t>
            </a:r>
            <a:endParaRPr lang="en-US" altLang="en-US" sz="1300" dirty="0"/>
          </a:p>
          <a:p>
            <a:pPr marL="15240" algn="l" rtl="0" eaLnBrk="0">
              <a:lnSpc>
                <a:spcPts val="1690"/>
              </a:lnSpc>
            </a:pPr>
            <a:r>
              <a:rPr sz="1300" kern="0" spc="-70" dirty="0">
                <a:solidFill>
                  <a:srgbClr val="F68C22">
                    <a:alpha val="100000"/>
                  </a:srgbClr>
                </a:solidFill>
                <a:latin typeface="Wingdings" panose="05000000000000000000"/>
                <a:ea typeface="Wingdings" panose="05000000000000000000"/>
                <a:cs typeface="Wingdings" panose="05000000000000000000"/>
              </a:rPr>
              <a:t>.</a:t>
            </a:r>
            <a:r>
              <a:rPr sz="1300" kern="0" spc="370" dirty="0">
                <a:solidFill>
                  <a:srgbClr val="F68C22">
                    <a:alpha val="100000"/>
                  </a:srgbClr>
                </a:solidFill>
                <a:latin typeface="Wingdings" panose="05000000000000000000"/>
                <a:ea typeface="Wingdings" panose="05000000000000000000"/>
                <a:cs typeface="Wingdings" panose="05000000000000000000"/>
              </a:rPr>
              <a:t> </a:t>
            </a:r>
            <a:r>
              <a:rPr sz="1300" kern="0" spc="-70" dirty="0">
                <a:solidFill>
                  <a:srgbClr val="F68C22">
                    <a:alpha val="100000"/>
                  </a:srgbClr>
                </a:solidFill>
                <a:latin typeface="微软雅黑" panose="020B0503020204020204" charset="-122"/>
                <a:ea typeface="微软雅黑" panose="020B0503020204020204" charset="-122"/>
                <a:cs typeface="微软雅黑" panose="020B0503020204020204" charset="-122"/>
              </a:rPr>
              <a:t>成本敏感性</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：较高</a:t>
            </a:r>
            <a:endParaRPr lang="en-US" altLang="en-US" sz="1300" dirty="0"/>
          </a:p>
        </p:txBody>
      </p:sp>
      <p:sp>
        <p:nvSpPr>
          <p:cNvPr id="790" name="textbox 790"/>
          <p:cNvSpPr/>
          <p:nvPr/>
        </p:nvSpPr>
        <p:spPr>
          <a:xfrm>
            <a:off x="2747695" y="4215536"/>
            <a:ext cx="3144520" cy="199199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1700" kern="0" spc="70" dirty="0">
                <a:ln w="6537"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智慧安防</a:t>
            </a:r>
            <a:endParaRPr lang="en-US" altLang="en-US" sz="1700" dirty="0"/>
          </a:p>
          <a:p>
            <a:pPr algn="l" rtl="0" eaLnBrk="0">
              <a:lnSpc>
                <a:spcPct val="107000"/>
              </a:lnSpc>
            </a:pPr>
            <a:endParaRPr lang="en-US" altLang="en-US" sz="1000" dirty="0"/>
          </a:p>
          <a:p>
            <a:pPr marL="292100" indent="-276860" algn="l" rtl="0" eaLnBrk="0">
              <a:lnSpc>
                <a:spcPct val="101000"/>
              </a:lnSpc>
              <a:spcBef>
                <a:spcPts val="420"/>
              </a:spcBef>
            </a:pPr>
            <a:r>
              <a:rPr sz="1400" kern="0" spc="-120" dirty="0">
                <a:solidFill>
                  <a:srgbClr val="F68C22">
                    <a:alpha val="100000"/>
                  </a:srgbClr>
                </a:solidFill>
                <a:latin typeface="Wingdings" panose="05000000000000000000"/>
                <a:ea typeface="Wingdings" panose="05000000000000000000"/>
                <a:cs typeface="Wingdings" panose="05000000000000000000"/>
              </a:rPr>
              <a:t>.</a:t>
            </a:r>
            <a:r>
              <a:rPr sz="1400" kern="0" spc="330" dirty="0">
                <a:solidFill>
                  <a:srgbClr val="F68C22">
                    <a:alpha val="100000"/>
                  </a:srgbClr>
                </a:solidFill>
                <a:latin typeface="Wingdings" panose="05000000000000000000"/>
                <a:ea typeface="Wingdings" panose="05000000000000000000"/>
                <a:cs typeface="Wingdings" panose="05000000000000000000"/>
              </a:rPr>
              <a:t> </a:t>
            </a:r>
            <a:r>
              <a:rPr sz="1400" kern="0" spc="-120" dirty="0">
                <a:solidFill>
                  <a:srgbClr val="F68C22">
                    <a:alpha val="100000"/>
                  </a:srgbClr>
                </a:solidFill>
                <a:latin typeface="微软雅黑" panose="020B0503020204020204" charset="-122"/>
                <a:ea typeface="微软雅黑" panose="020B0503020204020204" charset="-122"/>
                <a:cs typeface="微软雅黑" panose="020B0503020204020204" charset="-122"/>
              </a:rPr>
              <a:t>功能需求</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图像/视频识别</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、图像/视</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频检测等功能。</a:t>
            </a:r>
            <a:endParaRPr lang="en-US" altLang="en-US" sz="1400" dirty="0"/>
          </a:p>
          <a:p>
            <a:pPr marL="15240" algn="l" rtl="0" eaLnBrk="0">
              <a:lnSpc>
                <a:spcPct val="100000"/>
              </a:lnSpc>
              <a:spcBef>
                <a:spcPts val="120"/>
              </a:spcBef>
            </a:pPr>
            <a:r>
              <a:rPr sz="1400" kern="0" spc="-90" dirty="0">
                <a:solidFill>
                  <a:srgbClr val="F68C22">
                    <a:alpha val="100000"/>
                  </a:srgbClr>
                </a:solidFill>
                <a:latin typeface="Wingdings" panose="05000000000000000000"/>
                <a:ea typeface="Wingdings" panose="05000000000000000000"/>
                <a:cs typeface="Wingdings" panose="05000000000000000000"/>
              </a:rPr>
              <a:t>.</a:t>
            </a:r>
            <a:r>
              <a:rPr sz="1400" kern="0" spc="310" dirty="0">
                <a:solidFill>
                  <a:srgbClr val="F68C22">
                    <a:alpha val="100000"/>
                  </a:srgbClr>
                </a:solidFill>
                <a:latin typeface="Wingdings" panose="05000000000000000000"/>
                <a:ea typeface="Wingdings" panose="05000000000000000000"/>
                <a:cs typeface="Wingdings" panose="05000000000000000000"/>
              </a:rPr>
              <a:t> </a:t>
            </a:r>
            <a:r>
              <a:rPr sz="1400" kern="0" spc="-90" dirty="0">
                <a:solidFill>
                  <a:srgbClr val="F68C22">
                    <a:alpha val="100000"/>
                  </a:srgbClr>
                </a:solidFill>
                <a:latin typeface="微软雅黑" panose="020B0503020204020204" charset="-122"/>
                <a:ea typeface="微软雅黑" panose="020B0503020204020204" charset="-122"/>
                <a:cs typeface="微软雅黑" panose="020B0503020204020204" charset="-122"/>
              </a:rPr>
              <a:t>算力要求</a:t>
            </a:r>
            <a:r>
              <a:rPr sz="14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：4-20TOPS</a:t>
            </a:r>
            <a:endParaRPr lang="en-US" altLang="en-US" sz="1400" dirty="0"/>
          </a:p>
          <a:p>
            <a:pPr marL="15240" algn="l" rtl="0" eaLnBrk="0">
              <a:lnSpc>
                <a:spcPct val="100000"/>
              </a:lnSpc>
            </a:pPr>
            <a:r>
              <a:rPr sz="1400" kern="0" spc="-120" dirty="0">
                <a:solidFill>
                  <a:srgbClr val="F68C22">
                    <a:alpha val="100000"/>
                  </a:srgbClr>
                </a:solidFill>
                <a:latin typeface="Wingdings" panose="05000000000000000000"/>
                <a:ea typeface="Wingdings" panose="05000000000000000000"/>
                <a:cs typeface="Wingdings" panose="05000000000000000000"/>
              </a:rPr>
              <a:t>.</a:t>
            </a:r>
            <a:r>
              <a:rPr sz="1400" kern="0" spc="260" dirty="0">
                <a:solidFill>
                  <a:srgbClr val="F68C22">
                    <a:alpha val="100000"/>
                  </a:srgbClr>
                </a:solidFill>
                <a:latin typeface="Wingdings" panose="05000000000000000000"/>
                <a:ea typeface="Wingdings" panose="05000000000000000000"/>
                <a:cs typeface="Wingdings" panose="05000000000000000000"/>
              </a:rPr>
              <a:t> </a:t>
            </a:r>
            <a:r>
              <a:rPr sz="1400" kern="0" spc="-120" dirty="0">
                <a:solidFill>
                  <a:srgbClr val="F68C22">
                    <a:alpha val="100000"/>
                  </a:srgbClr>
                </a:solidFill>
                <a:latin typeface="微软雅黑" panose="020B0503020204020204" charset="-122"/>
                <a:ea typeface="微软雅黑" panose="020B0503020204020204" charset="-122"/>
                <a:cs typeface="微软雅黑" panose="020B0503020204020204" charset="-122"/>
              </a:rPr>
              <a:t>功耗需求</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：追求较低低功耗</a:t>
            </a:r>
            <a:endParaRPr lang="en-US" altLang="en-US" sz="1400" dirty="0"/>
          </a:p>
          <a:p>
            <a:pPr marL="290195" indent="-274955" algn="l" rtl="0" eaLnBrk="0">
              <a:lnSpc>
                <a:spcPct val="96000"/>
              </a:lnSpc>
              <a:spcBef>
                <a:spcPts val="10"/>
              </a:spcBef>
            </a:pPr>
            <a:r>
              <a:rPr sz="1400" kern="0" spc="-90" dirty="0">
                <a:solidFill>
                  <a:srgbClr val="F68C22">
                    <a:alpha val="100000"/>
                  </a:srgbClr>
                </a:solidFill>
                <a:latin typeface="Wingdings" panose="05000000000000000000"/>
                <a:ea typeface="Wingdings" panose="05000000000000000000"/>
                <a:cs typeface="Wingdings" panose="05000000000000000000"/>
              </a:rPr>
              <a:t>.</a:t>
            </a:r>
            <a:r>
              <a:rPr sz="1400" kern="0" spc="260" dirty="0">
                <a:solidFill>
                  <a:srgbClr val="F68C22">
                    <a:alpha val="100000"/>
                  </a:srgbClr>
                </a:solidFill>
                <a:latin typeface="Wingdings" panose="05000000000000000000"/>
                <a:ea typeface="Wingdings" panose="05000000000000000000"/>
                <a:cs typeface="Wingdings" panose="05000000000000000000"/>
              </a:rPr>
              <a:t> </a:t>
            </a:r>
            <a:r>
              <a:rPr sz="1400" kern="0" spc="-90" dirty="0">
                <a:solidFill>
                  <a:srgbClr val="F68C22">
                    <a:alpha val="100000"/>
                  </a:srgbClr>
                </a:solidFill>
                <a:latin typeface="微软雅黑" panose="020B0503020204020204" charset="-122"/>
                <a:ea typeface="微软雅黑" panose="020B0503020204020204" charset="-122"/>
                <a:cs typeface="微软雅黑" panose="020B0503020204020204" charset="-122"/>
              </a:rPr>
              <a:t>可靠性需求</a:t>
            </a:r>
            <a:r>
              <a:rPr sz="14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：偏高，尤其在识</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别的准</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确性方面</a:t>
            </a:r>
            <a:endParaRPr lang="en-US" altLang="en-US" sz="1400" dirty="0"/>
          </a:p>
          <a:p>
            <a:pPr marL="15240" algn="l" rtl="0" eaLnBrk="0">
              <a:lnSpc>
                <a:spcPts val="1690"/>
              </a:lnSpc>
              <a:spcBef>
                <a:spcPts val="125"/>
              </a:spcBef>
            </a:pPr>
            <a:r>
              <a:rPr sz="1300" kern="0" spc="-70" dirty="0">
                <a:solidFill>
                  <a:srgbClr val="F68C22">
                    <a:alpha val="100000"/>
                  </a:srgbClr>
                </a:solidFill>
                <a:latin typeface="Wingdings" panose="05000000000000000000"/>
                <a:ea typeface="Wingdings" panose="05000000000000000000"/>
                <a:cs typeface="Wingdings" panose="05000000000000000000"/>
              </a:rPr>
              <a:t>.</a:t>
            </a:r>
            <a:r>
              <a:rPr sz="1300" kern="0" spc="370" dirty="0">
                <a:solidFill>
                  <a:srgbClr val="F68C22">
                    <a:alpha val="100000"/>
                  </a:srgbClr>
                </a:solidFill>
                <a:latin typeface="Wingdings" panose="05000000000000000000"/>
                <a:ea typeface="Wingdings" panose="05000000000000000000"/>
                <a:cs typeface="Wingdings" panose="05000000000000000000"/>
              </a:rPr>
              <a:t> </a:t>
            </a:r>
            <a:r>
              <a:rPr sz="1300" kern="0" spc="-70" dirty="0">
                <a:solidFill>
                  <a:srgbClr val="F68C22">
                    <a:alpha val="100000"/>
                  </a:srgbClr>
                </a:solidFill>
                <a:latin typeface="微软雅黑" panose="020B0503020204020204" charset="-122"/>
                <a:ea typeface="微软雅黑" panose="020B0503020204020204" charset="-122"/>
                <a:cs typeface="微软雅黑" panose="020B0503020204020204" charset="-122"/>
              </a:rPr>
              <a:t>成本敏感性</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：较高</a:t>
            </a:r>
            <a:endParaRPr lang="en-US" altLang="en-US" sz="1300" dirty="0"/>
          </a:p>
        </p:txBody>
      </p:sp>
      <p:sp>
        <p:nvSpPr>
          <p:cNvPr id="792" name="textbox 792"/>
          <p:cNvSpPr/>
          <p:nvPr/>
        </p:nvSpPr>
        <p:spPr>
          <a:xfrm>
            <a:off x="2747695" y="1863496"/>
            <a:ext cx="3274695" cy="177863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1700" kern="0" spc="70" dirty="0">
                <a:ln w="6537"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智能驾驶</a:t>
            </a:r>
            <a:endParaRPr lang="en-US" altLang="en-US" sz="1700" dirty="0"/>
          </a:p>
          <a:p>
            <a:pPr algn="l" rtl="0" eaLnBrk="0">
              <a:lnSpc>
                <a:spcPct val="120000"/>
              </a:lnSpc>
            </a:pPr>
            <a:endParaRPr lang="en-US" altLang="en-US" sz="1000" dirty="0"/>
          </a:p>
          <a:p>
            <a:pPr marL="294005" indent="-278765" algn="l" rtl="0" eaLnBrk="0">
              <a:lnSpc>
                <a:spcPct val="95000"/>
              </a:lnSpc>
              <a:spcBef>
                <a:spcPts val="420"/>
              </a:spcBef>
            </a:pPr>
            <a:r>
              <a:rPr sz="1400" kern="0" spc="-120" dirty="0">
                <a:solidFill>
                  <a:srgbClr val="F68C22">
                    <a:alpha val="100000"/>
                  </a:srgbClr>
                </a:solidFill>
                <a:latin typeface="Wingdings" panose="05000000000000000000"/>
                <a:ea typeface="Wingdings" panose="05000000000000000000"/>
                <a:cs typeface="Wingdings" panose="05000000000000000000"/>
              </a:rPr>
              <a:t>.</a:t>
            </a:r>
            <a:r>
              <a:rPr sz="1400" kern="0" spc="250" dirty="0">
                <a:solidFill>
                  <a:srgbClr val="F68C22">
                    <a:alpha val="100000"/>
                  </a:srgbClr>
                </a:solidFill>
                <a:latin typeface="Wingdings" panose="05000000000000000000"/>
                <a:ea typeface="Wingdings" panose="05000000000000000000"/>
                <a:cs typeface="Wingdings" panose="05000000000000000000"/>
              </a:rPr>
              <a:t> </a:t>
            </a:r>
            <a:r>
              <a:rPr sz="1400" kern="0" spc="-120" dirty="0">
                <a:solidFill>
                  <a:srgbClr val="F68C22">
                    <a:alpha val="100000"/>
                  </a:srgbClr>
                </a:solidFill>
                <a:latin typeface="微软雅黑" panose="020B0503020204020204" charset="-122"/>
                <a:ea typeface="微软雅黑" panose="020B0503020204020204" charset="-122"/>
                <a:cs typeface="微软雅黑" panose="020B0503020204020204" charset="-122"/>
              </a:rPr>
              <a:t>功能需求</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图像识别</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、数据融合</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SLAM定位等</a:t>
            </a:r>
            <a:r>
              <a:rPr sz="1400" kern="0" spc="-1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、路径规划功能。</a:t>
            </a:r>
            <a:endParaRPr lang="en-US" altLang="en-US" sz="1400" dirty="0"/>
          </a:p>
          <a:p>
            <a:pPr algn="r" rtl="0" eaLnBrk="0">
              <a:lnSpc>
                <a:spcPts val="1780"/>
              </a:lnSpc>
            </a:pPr>
            <a:r>
              <a:rPr sz="1400" kern="0" spc="-80" dirty="0">
                <a:solidFill>
                  <a:srgbClr val="F68C22">
                    <a:alpha val="100000"/>
                  </a:srgbClr>
                </a:solidFill>
                <a:latin typeface="Wingdings" panose="05000000000000000000"/>
                <a:ea typeface="Wingdings" panose="05000000000000000000"/>
                <a:cs typeface="Wingdings" panose="05000000000000000000"/>
              </a:rPr>
              <a:t>.</a:t>
            </a:r>
            <a:r>
              <a:rPr sz="1400" kern="0" spc="260" dirty="0">
                <a:solidFill>
                  <a:srgbClr val="F68C22">
                    <a:alpha val="100000"/>
                  </a:srgbClr>
                </a:solidFill>
                <a:latin typeface="Wingdings" panose="05000000000000000000"/>
                <a:ea typeface="Wingdings" panose="05000000000000000000"/>
                <a:cs typeface="Wingdings" panose="05000000000000000000"/>
              </a:rPr>
              <a:t> </a:t>
            </a:r>
            <a:r>
              <a:rPr sz="1400" kern="0" spc="-80" dirty="0">
                <a:solidFill>
                  <a:srgbClr val="F68C22">
                    <a:alpha val="100000"/>
                  </a:srgbClr>
                </a:solidFill>
                <a:latin typeface="微软雅黑" panose="020B0503020204020204" charset="-122"/>
                <a:ea typeface="微软雅黑" panose="020B0503020204020204" charset="-122"/>
                <a:cs typeface="微软雅黑" panose="020B0503020204020204" charset="-122"/>
              </a:rPr>
              <a:t>算力要求</a:t>
            </a:r>
            <a:r>
              <a:rPr sz="1400" kern="0" spc="-14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：20-</a:t>
            </a:r>
            <a:r>
              <a:rPr sz="14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4000TOPS（</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L3-L5）</a:t>
            </a:r>
            <a:endParaRPr lang="en-US" altLang="en-US" sz="1400" dirty="0"/>
          </a:p>
          <a:p>
            <a:pPr marL="15240" algn="l" rtl="0" eaLnBrk="0">
              <a:lnSpc>
                <a:spcPct val="100000"/>
              </a:lnSpc>
              <a:spcBef>
                <a:spcPts val="65"/>
              </a:spcBef>
            </a:pPr>
            <a:r>
              <a:rPr sz="1400" kern="0" spc="-120" dirty="0">
                <a:solidFill>
                  <a:srgbClr val="F68C22">
                    <a:alpha val="100000"/>
                  </a:srgbClr>
                </a:solidFill>
                <a:latin typeface="Wingdings" panose="05000000000000000000"/>
                <a:ea typeface="Wingdings" panose="05000000000000000000"/>
                <a:cs typeface="Wingdings" panose="05000000000000000000"/>
              </a:rPr>
              <a:t>.</a:t>
            </a:r>
            <a:r>
              <a:rPr sz="1400" kern="0" spc="300" dirty="0">
                <a:solidFill>
                  <a:srgbClr val="F68C22">
                    <a:alpha val="100000"/>
                  </a:srgbClr>
                </a:solidFill>
                <a:latin typeface="Wingdings" panose="05000000000000000000"/>
                <a:ea typeface="Wingdings" panose="05000000000000000000"/>
                <a:cs typeface="Wingdings" panose="05000000000000000000"/>
              </a:rPr>
              <a:t> </a:t>
            </a:r>
            <a:r>
              <a:rPr sz="1400" kern="0" spc="-120" dirty="0">
                <a:solidFill>
                  <a:srgbClr val="F68C22">
                    <a:alpha val="100000"/>
                  </a:srgbClr>
                </a:solidFill>
                <a:latin typeface="微软雅黑" panose="020B0503020204020204" charset="-122"/>
                <a:ea typeface="微软雅黑" panose="020B0503020204020204" charset="-122"/>
                <a:cs typeface="微软雅黑" panose="020B0503020204020204" charset="-122"/>
              </a:rPr>
              <a:t>功耗需求</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中等</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，不过分追求低功耗</a:t>
            </a:r>
            <a:endParaRPr lang="en-US" altLang="en-US" sz="1400" dirty="0"/>
          </a:p>
          <a:p>
            <a:pPr marL="15240" algn="l" rtl="0" eaLnBrk="0">
              <a:lnSpc>
                <a:spcPts val="1680"/>
              </a:lnSpc>
            </a:pPr>
            <a:r>
              <a:rPr sz="1300" kern="0" spc="-120" dirty="0">
                <a:solidFill>
                  <a:srgbClr val="F68C22">
                    <a:alpha val="100000"/>
                  </a:srgbClr>
                </a:solidFill>
                <a:latin typeface="Wingdings" panose="05000000000000000000"/>
                <a:ea typeface="Wingdings" panose="05000000000000000000"/>
                <a:cs typeface="Wingdings" panose="05000000000000000000"/>
              </a:rPr>
              <a:t>.</a:t>
            </a:r>
            <a:r>
              <a:rPr sz="1300" kern="0" spc="400" dirty="0">
                <a:solidFill>
                  <a:srgbClr val="F68C22">
                    <a:alpha val="100000"/>
                  </a:srgbClr>
                </a:solidFill>
                <a:latin typeface="Wingdings" panose="05000000000000000000"/>
                <a:ea typeface="Wingdings" panose="05000000000000000000"/>
                <a:cs typeface="Wingdings" panose="05000000000000000000"/>
              </a:rPr>
              <a:t> </a:t>
            </a:r>
            <a:r>
              <a:rPr sz="1300" kern="0" spc="-120" dirty="0">
                <a:solidFill>
                  <a:srgbClr val="F68C22">
                    <a:alpha val="100000"/>
                  </a:srgbClr>
                </a:solidFill>
                <a:latin typeface="微软雅黑" panose="020B0503020204020204" charset="-122"/>
                <a:ea typeface="微软雅黑" panose="020B0503020204020204" charset="-122"/>
                <a:cs typeface="微软雅黑" panose="020B0503020204020204" charset="-122"/>
              </a:rPr>
              <a:t>可靠性需求</a:t>
            </a:r>
            <a:r>
              <a:rPr sz="1300" kern="0" spc="-11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：高</a:t>
            </a:r>
            <a:endParaRPr lang="en-US" altLang="en-US" sz="1300" dirty="0"/>
          </a:p>
          <a:p>
            <a:pPr marL="15240" algn="l" rtl="0" eaLnBrk="0">
              <a:lnSpc>
                <a:spcPts val="1690"/>
              </a:lnSpc>
            </a:pPr>
            <a:r>
              <a:rPr sz="1300" kern="0" spc="-90" dirty="0">
                <a:solidFill>
                  <a:srgbClr val="F68C22">
                    <a:alpha val="100000"/>
                  </a:srgbClr>
                </a:solidFill>
                <a:latin typeface="Wingdings" panose="05000000000000000000"/>
                <a:ea typeface="Wingdings" panose="05000000000000000000"/>
                <a:cs typeface="Wingdings" panose="05000000000000000000"/>
              </a:rPr>
              <a:t>.</a:t>
            </a:r>
            <a:r>
              <a:rPr sz="1300" kern="0" spc="390" dirty="0">
                <a:solidFill>
                  <a:srgbClr val="F68C22">
                    <a:alpha val="100000"/>
                  </a:srgbClr>
                </a:solidFill>
                <a:latin typeface="Wingdings" panose="05000000000000000000"/>
                <a:ea typeface="Wingdings" panose="05000000000000000000"/>
                <a:cs typeface="Wingdings" panose="05000000000000000000"/>
              </a:rPr>
              <a:t> </a:t>
            </a:r>
            <a:r>
              <a:rPr sz="1300" kern="0" spc="-90" dirty="0">
                <a:solidFill>
                  <a:srgbClr val="F68C22">
                    <a:alpha val="100000"/>
                  </a:srgbClr>
                </a:solidFill>
                <a:latin typeface="微软雅黑" panose="020B0503020204020204" charset="-122"/>
                <a:ea typeface="微软雅黑" panose="020B0503020204020204" charset="-122"/>
                <a:cs typeface="微软雅黑" panose="020B0503020204020204" charset="-122"/>
              </a:rPr>
              <a:t>成本敏感性</a:t>
            </a:r>
            <a:r>
              <a:rPr sz="13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：低</a:t>
            </a:r>
            <a:endParaRPr lang="en-US" altLang="en-US" sz="1300" dirty="0"/>
          </a:p>
        </p:txBody>
      </p:sp>
      <p:sp>
        <p:nvSpPr>
          <p:cNvPr id="794" name="textbox 794"/>
          <p:cNvSpPr/>
          <p:nvPr/>
        </p:nvSpPr>
        <p:spPr>
          <a:xfrm>
            <a:off x="440481" y="164193"/>
            <a:ext cx="11450319" cy="38100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终端设备：</a:t>
            </a:r>
            <a:r>
              <a:rPr sz="2100" kern="0" spc="-4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终端产品</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类型逐渐多样</a:t>
            </a:r>
            <a:r>
              <a:rPr sz="2100" kern="0" spc="-3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3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出货量增加催生大量芯片需求</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pic>
        <p:nvPicPr>
          <p:cNvPr id="796" name="picture 796"/>
          <p:cNvPicPr>
            <a:picLocks noChangeAspect="1"/>
          </p:cNvPicPr>
          <p:nvPr/>
        </p:nvPicPr>
        <p:blipFill>
          <a:blip r:embed="rId1"/>
          <a:stretch>
            <a:fillRect/>
          </a:stretch>
        </p:blipFill>
        <p:spPr>
          <a:xfrm rot="21600000">
            <a:off x="10492444" y="205740"/>
            <a:ext cx="1260347" cy="326135"/>
          </a:xfrm>
          <a:prstGeom prst="rect">
            <a:avLst/>
          </a:prstGeom>
        </p:spPr>
      </p:pic>
      <p:pic>
        <p:nvPicPr>
          <p:cNvPr id="798" name="picture 798"/>
          <p:cNvPicPr>
            <a:picLocks noChangeAspect="1"/>
          </p:cNvPicPr>
          <p:nvPr/>
        </p:nvPicPr>
        <p:blipFill>
          <a:blip r:embed="rId2"/>
          <a:stretch>
            <a:fillRect/>
          </a:stretch>
        </p:blipFill>
        <p:spPr>
          <a:xfrm rot="21600000">
            <a:off x="6278879" y="4430268"/>
            <a:ext cx="2051303" cy="1348739"/>
          </a:xfrm>
          <a:prstGeom prst="rect">
            <a:avLst/>
          </a:prstGeom>
        </p:spPr>
      </p:pic>
      <p:pic>
        <p:nvPicPr>
          <p:cNvPr id="800" name="picture 800"/>
          <p:cNvPicPr>
            <a:picLocks noChangeAspect="1"/>
          </p:cNvPicPr>
          <p:nvPr/>
        </p:nvPicPr>
        <p:blipFill>
          <a:blip r:embed="rId3"/>
          <a:stretch>
            <a:fillRect/>
          </a:stretch>
        </p:blipFill>
        <p:spPr>
          <a:xfrm rot="21600000">
            <a:off x="496823" y="4431792"/>
            <a:ext cx="1894332" cy="1348739"/>
          </a:xfrm>
          <a:prstGeom prst="rect">
            <a:avLst/>
          </a:prstGeom>
        </p:spPr>
      </p:pic>
      <p:pic>
        <p:nvPicPr>
          <p:cNvPr id="802" name="picture 802"/>
          <p:cNvPicPr>
            <a:picLocks noChangeAspect="1"/>
          </p:cNvPicPr>
          <p:nvPr/>
        </p:nvPicPr>
        <p:blipFill>
          <a:blip r:embed="rId4"/>
          <a:stretch>
            <a:fillRect/>
          </a:stretch>
        </p:blipFill>
        <p:spPr>
          <a:xfrm rot="21600000">
            <a:off x="426719" y="2122931"/>
            <a:ext cx="2023871" cy="1190244"/>
          </a:xfrm>
          <a:prstGeom prst="rect">
            <a:avLst/>
          </a:prstGeom>
        </p:spPr>
      </p:pic>
      <p:pic>
        <p:nvPicPr>
          <p:cNvPr id="804" name="picture 804"/>
          <p:cNvPicPr>
            <a:picLocks noChangeAspect="1"/>
          </p:cNvPicPr>
          <p:nvPr/>
        </p:nvPicPr>
        <p:blipFill>
          <a:blip r:embed="rId5"/>
          <a:stretch>
            <a:fillRect/>
          </a:stretch>
        </p:blipFill>
        <p:spPr>
          <a:xfrm rot="21600000">
            <a:off x="6278879" y="2263139"/>
            <a:ext cx="2023872" cy="1011935"/>
          </a:xfrm>
          <a:prstGeom prst="rect">
            <a:avLst/>
          </a:prstGeom>
        </p:spPr>
      </p:pic>
      <p:sp>
        <p:nvSpPr>
          <p:cNvPr id="806" name="textbox 806"/>
          <p:cNvSpPr/>
          <p:nvPr/>
        </p:nvSpPr>
        <p:spPr>
          <a:xfrm>
            <a:off x="315730" y="6624046"/>
            <a:ext cx="11625580" cy="16637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79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来源：黑芝麻、大华、小米官网，公开资料、整理</a:t>
            </a:r>
            <a:r>
              <a:rPr sz="8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800" kern="0" spc="0" baseline="-3000" dirty="0">
                <a:solidFill>
                  <a:srgbClr val="595959">
                    <a:alpha val="100000"/>
                  </a:srgbClr>
                </a:solidFill>
                <a:latin typeface="微软雅黑" panose="020B0503020204020204" charset="-122"/>
                <a:ea typeface="微软雅黑" panose="020B0503020204020204" charset="-122"/>
                <a:cs typeface="微软雅黑" panose="020B0503020204020204" charset="-122"/>
              </a:rPr>
              <a:t>27</a:t>
            </a:r>
            <a:endParaRPr lang="en-US" altLang="en-US" sz="1800" baseline="-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1600000">
            <a:off x="0" y="0"/>
            <a:ext cx="4748783" cy="6858000"/>
            <a:chOff x="0" y="0"/>
            <a:chExt cx="4748783" cy="6858000"/>
          </a:xfrm>
        </p:grpSpPr>
        <p:pic>
          <p:nvPicPr>
            <p:cNvPr id="16" name="picture 16"/>
            <p:cNvPicPr>
              <a:picLocks noChangeAspect="1"/>
            </p:cNvPicPr>
            <p:nvPr/>
          </p:nvPicPr>
          <p:blipFill>
            <a:blip r:embed="rId1"/>
            <a:stretch>
              <a:fillRect/>
            </a:stretch>
          </p:blipFill>
          <p:spPr>
            <a:xfrm rot="21600000">
              <a:off x="0" y="0"/>
              <a:ext cx="4748783" cy="6858000"/>
            </a:xfrm>
            <a:prstGeom prst="rect">
              <a:avLst/>
            </a:prstGeom>
          </p:spPr>
        </p:pic>
        <p:sp>
          <p:nvSpPr>
            <p:cNvPr id="18" name="textbox 18"/>
            <p:cNvSpPr/>
            <p:nvPr/>
          </p:nvSpPr>
          <p:spPr>
            <a:xfrm>
              <a:off x="-12700" y="-12700"/>
              <a:ext cx="4774565" cy="6924040"/>
            </a:xfrm>
            <a:prstGeom prst="rect">
              <a:avLst/>
            </a:prstGeom>
          </p:spPr>
          <p:txBody>
            <a:bodyPr vert="horz" wrap="square" lIns="0" tIns="0" rIns="0" bIns="0"/>
            <a:lstStyle/>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5000"/>
                </a:lnSpc>
              </a:pPr>
              <a:endParaRPr lang="en-US" altLang="en-US" sz="1000" dirty="0"/>
            </a:p>
            <a:p>
              <a:pPr algn="l" rtl="0" eaLnBrk="0">
                <a:lnSpc>
                  <a:spcPct val="105000"/>
                </a:lnSpc>
              </a:pPr>
              <a:endParaRPr lang="en-US" altLang="en-US" sz="1000" dirty="0"/>
            </a:p>
            <a:p>
              <a:pPr algn="l" rtl="0" eaLnBrk="0">
                <a:lnSpc>
                  <a:spcPct val="7000"/>
                </a:lnSpc>
              </a:pPr>
              <a:endParaRPr lang="en-US" altLang="en-US" sz="100" dirty="0"/>
            </a:p>
            <a:p>
              <a:pPr marL="3373120" algn="l" rtl="0" eaLnBrk="0">
                <a:lnSpc>
                  <a:spcPct val="86000"/>
                </a:lnSpc>
              </a:pPr>
              <a:r>
                <a:rPr sz="2300" kern="0" spc="50" dirty="0">
                  <a:ln w="8717"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目录</a:t>
              </a:r>
              <a:endParaRPr lang="en-US" altLang="en-US" sz="2300" dirty="0"/>
            </a:p>
            <a:p>
              <a:pPr algn="l" rtl="0" eaLnBrk="0">
                <a:lnSpc>
                  <a:spcPct val="104000"/>
                </a:lnSpc>
              </a:pPr>
              <a:endParaRPr lang="en-US" altLang="en-US" sz="1100" dirty="0"/>
            </a:p>
            <a:p>
              <a:pPr marL="2732405" algn="l" rtl="0" eaLnBrk="0">
                <a:lnSpc>
                  <a:spcPct val="85000"/>
                </a:lnSpc>
                <a:spcBef>
                  <a:spcPts val="0"/>
                </a:spcBef>
              </a:pP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kern="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O</a:t>
              </a:r>
              <a:r>
                <a:rPr sz="1400" kern="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NT E NT</a:t>
              </a:r>
              <a:r>
                <a:rPr sz="1400" kern="0" spc="-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S</a:t>
              </a:r>
              <a:endParaRPr lang="en-US" altLang="en-US" sz="1400" dirty="0"/>
            </a:p>
          </p:txBody>
        </p:sp>
      </p:grpSp>
      <p:sp>
        <p:nvSpPr>
          <p:cNvPr id="20" name="textbox 20"/>
          <p:cNvSpPr/>
          <p:nvPr/>
        </p:nvSpPr>
        <p:spPr>
          <a:xfrm>
            <a:off x="5075632" y="1735492"/>
            <a:ext cx="5527675" cy="3382009"/>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0000"/>
              </a:lnSpc>
            </a:pPr>
            <a:r>
              <a:rPr sz="3500" kern="0" spc="80" baseline="-4000" dirty="0">
                <a:ln w="83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一</a:t>
            </a:r>
            <a:r>
              <a:rPr sz="2200" kern="0" spc="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300" kern="0" spc="8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中国人工</a:t>
            </a:r>
            <a:r>
              <a:rPr sz="2300" kern="0" spc="7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智能芯片行业发展现状</a:t>
            </a:r>
            <a:endParaRPr lang="en-US" altLang="en-US" sz="2300" dirty="0"/>
          </a:p>
          <a:p>
            <a:pPr algn="l" rtl="0" eaLnBrk="0">
              <a:lnSpc>
                <a:spcPct val="110000"/>
              </a:lnSpc>
            </a:pPr>
            <a:endParaRPr lang="en-US" altLang="en-US" sz="1000" dirty="0"/>
          </a:p>
          <a:p>
            <a:pPr algn="l" rtl="0" eaLnBrk="0">
              <a:lnSpc>
                <a:spcPct val="111000"/>
              </a:lnSpc>
            </a:pPr>
            <a:endParaRPr lang="en-US" altLang="en-US" sz="1000" dirty="0"/>
          </a:p>
          <a:p>
            <a:pPr algn="l" rtl="0" eaLnBrk="0">
              <a:lnSpc>
                <a:spcPct val="111000"/>
              </a:lnSpc>
            </a:pPr>
            <a:endParaRPr lang="en-US" altLang="en-US" sz="1000" dirty="0"/>
          </a:p>
          <a:p>
            <a:pPr marL="15240" algn="l" rtl="0" eaLnBrk="0">
              <a:lnSpc>
                <a:spcPct val="90000"/>
              </a:lnSpc>
              <a:spcBef>
                <a:spcPts val="690"/>
              </a:spcBef>
            </a:pPr>
            <a:r>
              <a:rPr sz="2300" kern="0" spc="70" dirty="0">
                <a:ln w="83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二</a:t>
            </a:r>
            <a:r>
              <a:rPr sz="2300" kern="0" spc="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300" kern="0" spc="7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人工智能芯片行业解读</a:t>
            </a:r>
            <a:endParaRPr lang="en-US" altLang="en-US" sz="2300" dirty="0"/>
          </a:p>
          <a:p>
            <a:pPr marL="643255" algn="l" rtl="0" eaLnBrk="0">
              <a:lnSpc>
                <a:spcPct val="81000"/>
              </a:lnSpc>
              <a:spcBef>
                <a:spcPts val="1130"/>
              </a:spcBef>
            </a:pPr>
            <a:r>
              <a:rPr sz="2300" kern="0" spc="8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01.</a:t>
            </a:r>
            <a:r>
              <a:rPr sz="2300" kern="0" spc="2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300" kern="0" spc="8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技术层面</a:t>
            </a:r>
            <a:endParaRPr lang="en-US" altLang="en-US" sz="2300" dirty="0"/>
          </a:p>
          <a:p>
            <a:pPr marL="643255" algn="l" rtl="0" eaLnBrk="0">
              <a:lnSpc>
                <a:spcPts val="3590"/>
              </a:lnSpc>
            </a:pPr>
            <a:r>
              <a:rPr sz="2300" kern="0" spc="7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02.</a:t>
            </a:r>
            <a:r>
              <a:rPr sz="2300" kern="0" spc="2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300" kern="0" spc="7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应用层面</a:t>
            </a:r>
            <a:endParaRPr lang="en-US" altLang="en-US" sz="2300" dirty="0"/>
          </a:p>
          <a:p>
            <a:pPr marL="643255" algn="l" rtl="0" eaLnBrk="0">
              <a:lnSpc>
                <a:spcPts val="3585"/>
              </a:lnSpc>
            </a:pPr>
            <a:r>
              <a:rPr sz="2300" kern="0" spc="7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03.</a:t>
            </a:r>
            <a:r>
              <a:rPr sz="2300" kern="0" spc="2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300" kern="0" spc="7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典型企业</a:t>
            </a:r>
            <a:endParaRPr lang="en-US" altLang="en-US" sz="2300" dirty="0"/>
          </a:p>
          <a:p>
            <a:pPr algn="l" rtl="0" eaLnBrk="0">
              <a:lnSpc>
                <a:spcPct val="127000"/>
              </a:lnSpc>
            </a:pPr>
            <a:endParaRPr lang="en-US" altLang="en-US" sz="1000" dirty="0"/>
          </a:p>
          <a:p>
            <a:pPr algn="l" rtl="0" eaLnBrk="0">
              <a:lnSpc>
                <a:spcPct val="128000"/>
              </a:lnSpc>
            </a:pPr>
            <a:endParaRPr lang="en-US" altLang="en-US" sz="1000" dirty="0"/>
          </a:p>
          <a:p>
            <a:pPr algn="l" rtl="0" eaLnBrk="0">
              <a:lnSpc>
                <a:spcPct val="115000"/>
              </a:lnSpc>
            </a:pPr>
            <a:endParaRPr lang="en-US" altLang="en-US" sz="500" dirty="0"/>
          </a:p>
          <a:p>
            <a:pPr marL="15875" algn="l" rtl="0" eaLnBrk="0">
              <a:lnSpc>
                <a:spcPct val="90000"/>
              </a:lnSpc>
              <a:spcBef>
                <a:spcPts val="5"/>
              </a:spcBef>
            </a:pPr>
            <a:r>
              <a:rPr sz="2300" kern="0" spc="70" dirty="0">
                <a:ln w="83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三</a:t>
            </a:r>
            <a:r>
              <a:rPr sz="2300" kern="0" spc="7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300" kern="0" spc="7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中国人工智能芯片行业的挑战与机</a:t>
            </a:r>
            <a:r>
              <a:rPr sz="2300" kern="0" spc="6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遇</a:t>
            </a:r>
            <a:endParaRPr lang="en-US" altLang="en-US" sz="23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 name="picture 808"/>
          <p:cNvPicPr>
            <a:picLocks noChangeAspect="1"/>
          </p:cNvPicPr>
          <p:nvPr/>
        </p:nvPicPr>
        <p:blipFill>
          <a:blip r:embed="rId1"/>
          <a:stretch>
            <a:fillRect/>
          </a:stretch>
        </p:blipFill>
        <p:spPr>
          <a:xfrm rot="21600000">
            <a:off x="0" y="0"/>
            <a:ext cx="12192000" cy="6858000"/>
          </a:xfrm>
          <a:prstGeom prst="rect">
            <a:avLst/>
          </a:prstGeom>
        </p:spPr>
      </p:pic>
      <p:sp>
        <p:nvSpPr>
          <p:cNvPr id="810" name="rect"/>
          <p:cNvSpPr/>
          <p:nvPr/>
        </p:nvSpPr>
        <p:spPr>
          <a:xfrm>
            <a:off x="0" y="3429000"/>
            <a:ext cx="12192000" cy="3429000"/>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812" name="textbox 812"/>
          <p:cNvSpPr/>
          <p:nvPr/>
        </p:nvSpPr>
        <p:spPr>
          <a:xfrm>
            <a:off x="4774641" y="2768549"/>
            <a:ext cx="2653029" cy="60579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4565"/>
              </a:lnSpc>
            </a:pPr>
            <a:r>
              <a:rPr sz="3500" kern="0" spc="50" dirty="0">
                <a:solidFill>
                  <a:srgbClr val="FFFFFF">
                    <a:alpha val="100000"/>
                  </a:srgbClr>
                </a:solidFill>
                <a:latin typeface="微软雅黑" panose="020B0503020204020204" charset="-122"/>
                <a:ea typeface="微软雅黑" panose="020B0503020204020204" charset="-122"/>
                <a:cs typeface="微软雅黑" panose="020B0503020204020204" charset="-122"/>
              </a:rPr>
              <a:t>03.</a:t>
            </a:r>
            <a:r>
              <a:rPr sz="3500" kern="0" spc="3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3500" kern="0" spc="50" dirty="0">
                <a:solidFill>
                  <a:srgbClr val="FFFFFF">
                    <a:alpha val="100000"/>
                  </a:srgbClr>
                </a:solidFill>
                <a:latin typeface="微软雅黑" panose="020B0503020204020204" charset="-122"/>
                <a:ea typeface="微软雅黑" panose="020B0503020204020204" charset="-122"/>
                <a:cs typeface="微软雅黑" panose="020B0503020204020204" charset="-122"/>
              </a:rPr>
              <a:t>典型企业</a:t>
            </a:r>
            <a:endParaRPr lang="en-US" altLang="en-US" sz="3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4" name="table 814"/>
          <p:cNvGraphicFramePr>
            <a:graphicFrameLocks noGrp="1"/>
          </p:cNvGraphicFramePr>
          <p:nvPr/>
        </p:nvGraphicFramePr>
        <p:xfrm>
          <a:off x="507492" y="2380487"/>
          <a:ext cx="3268979" cy="3032125"/>
        </p:xfrm>
        <a:graphic>
          <a:graphicData uri="http://schemas.openxmlformats.org/drawingml/2006/table">
            <a:tbl>
              <a:tblPr/>
              <a:tblGrid>
                <a:gridCol w="1812289"/>
                <a:gridCol w="1456689"/>
              </a:tblGrid>
              <a:tr h="3032125">
                <a:tc>
                  <a:txBody>
                    <a:bodyPr/>
                    <a:lstStyle/>
                    <a:p>
                      <a:pPr algn="l" rtl="0" eaLnBrk="0">
                        <a:lnSpc>
                          <a:spcPct val="103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7000"/>
                        </a:lnSpc>
                      </a:pPr>
                      <a:endParaRPr lang="en-US" altLang="en-US" sz="100" dirty="0"/>
                    </a:p>
                    <a:p>
                      <a:pPr marL="109220" algn="l" rtl="0" eaLnBrk="0">
                        <a:lnSpc>
                          <a:spcPct val="87000"/>
                        </a:lnSpc>
                      </a:pPr>
                      <a:r>
                        <a:rPr sz="14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高保真</a:t>
                      </a:r>
                      <a:endParaRPr lang="en-US" altLang="en-US" sz="1400" dirty="0"/>
                    </a:p>
                    <a:p>
                      <a:pPr marL="388620" indent="-274320" algn="l" rtl="0" eaLnBrk="0">
                        <a:lnSpc>
                          <a:spcPct val="100000"/>
                        </a:lnSpc>
                        <a:spcBef>
                          <a:spcPts val="125"/>
                        </a:spcBef>
                      </a:pPr>
                      <a:r>
                        <a:rPr sz="1300" kern="0" spc="-70" dirty="0">
                          <a:solidFill>
                            <a:srgbClr val="595959">
                              <a:alpha val="100000"/>
                            </a:srgbClr>
                          </a:solidFill>
                          <a:latin typeface="Wingdings" panose="05000000000000000000"/>
                          <a:ea typeface="Wingdings" panose="05000000000000000000"/>
                          <a:cs typeface="Wingdings" panose="05000000000000000000"/>
                        </a:rPr>
                        <a:t>.</a:t>
                      </a:r>
                      <a:r>
                        <a:rPr sz="1300" kern="0" spc="380" dirty="0">
                          <a:solidFill>
                            <a:srgbClr val="595959">
                              <a:alpha val="100000"/>
                            </a:srgbClr>
                          </a:solidFill>
                          <a:latin typeface="Wingdings" panose="05000000000000000000"/>
                          <a:ea typeface="Wingdings" panose="05000000000000000000"/>
                          <a:cs typeface="Wingdings" panose="05000000000000000000"/>
                        </a:rPr>
                        <a:t> </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星光级3D降噪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技术</a:t>
                      </a:r>
                      <a:endParaRPr lang="en-US" altLang="en-US" sz="1400" dirty="0"/>
                    </a:p>
                    <a:p>
                      <a:pPr marL="399415" indent="-285115" algn="l" rtl="0" eaLnBrk="0">
                        <a:lnSpc>
                          <a:spcPct val="100000"/>
                        </a:lnSpc>
                        <a:spcBef>
                          <a:spcPts val="120"/>
                        </a:spcBef>
                      </a:pPr>
                      <a:r>
                        <a:rPr sz="1300" kern="0" spc="-90" dirty="0">
                          <a:solidFill>
                            <a:srgbClr val="595959">
                              <a:alpha val="100000"/>
                            </a:srgbClr>
                          </a:solidFill>
                          <a:latin typeface="Wingdings" panose="05000000000000000000"/>
                          <a:ea typeface="Wingdings" panose="05000000000000000000"/>
                          <a:cs typeface="Wingdings" panose="05000000000000000000"/>
                        </a:rPr>
                        <a:t>.</a:t>
                      </a:r>
                      <a:r>
                        <a:rPr sz="1300" kern="0" spc="360" dirty="0">
                          <a:solidFill>
                            <a:srgbClr val="595959">
                              <a:alpha val="100000"/>
                            </a:srgbClr>
                          </a:solidFill>
                          <a:latin typeface="Wingdings" panose="05000000000000000000"/>
                          <a:ea typeface="Wingdings" panose="05000000000000000000"/>
                          <a:cs typeface="Wingdings" panose="05000000000000000000"/>
                        </a:rPr>
                        <a:t> </a:t>
                      </a:r>
                      <a:r>
                        <a:rPr sz="13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搭载自研多帧降</a:t>
                      </a:r>
                      <a:r>
                        <a:rPr sz="13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噪技术</a:t>
                      </a:r>
                      <a:endParaRPr lang="en-US" altLang="en-US" sz="1400" dirty="0"/>
                    </a:p>
                    <a:p>
                      <a:pPr marL="392430" indent="-278130" algn="l" rtl="0" eaLnBrk="0">
                        <a:lnSpc>
                          <a:spcPct val="94000"/>
                        </a:lnSpc>
                        <a:spcBef>
                          <a:spcPts val="120"/>
                        </a:spcBef>
                      </a:pPr>
                      <a:r>
                        <a:rPr sz="1300" kern="0" spc="-90" dirty="0">
                          <a:solidFill>
                            <a:srgbClr val="595959">
                              <a:alpha val="100000"/>
                            </a:srgbClr>
                          </a:solidFill>
                          <a:latin typeface="Wingdings" panose="05000000000000000000"/>
                          <a:ea typeface="Wingdings" panose="05000000000000000000"/>
                          <a:cs typeface="Wingdings" panose="05000000000000000000"/>
                        </a:rPr>
                        <a:t>.</a:t>
                      </a:r>
                      <a:r>
                        <a:rPr sz="1300" kern="0" spc="360" dirty="0">
                          <a:solidFill>
                            <a:srgbClr val="595959">
                              <a:alpha val="100000"/>
                            </a:srgbClr>
                          </a:solidFill>
                          <a:latin typeface="Wingdings" panose="05000000000000000000"/>
                          <a:ea typeface="Wingdings" panose="05000000000000000000"/>
                          <a:cs typeface="Wingdings" panose="05000000000000000000"/>
                        </a:rPr>
                        <a:t> </a:t>
                      </a:r>
                      <a:r>
                        <a:rPr sz="13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极限暗光下高保</a:t>
                      </a:r>
                      <a:r>
                        <a:rPr sz="13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真画质</a:t>
                      </a:r>
                      <a:endParaRPr lang="en-US" altLang="en-US" sz="1400" dirty="0"/>
                    </a:p>
                  </a:txBody>
                  <a:tcPr marL="0" marR="0" marT="0" marB="0" vert="horz">
                    <a:lnL>
                      <a:noFill/>
                    </a:lnL>
                    <a:lnR>
                      <a:noFill/>
                    </a:lnR>
                    <a:lnT>
                      <a:noFill/>
                    </a:lnT>
                    <a:lnB>
                      <a:noFill/>
                    </a:lnB>
                  </a:tcPr>
                </a:tc>
                <a:tc>
                  <a:txBody>
                    <a:bodyPr/>
                    <a:lstStyle/>
                    <a:p>
                      <a:pPr algn="l" rtl="0" eaLnBrk="0">
                        <a:lnSpc>
                          <a:spcPct val="102000"/>
                        </a:lnSpc>
                      </a:pPr>
                      <a:endParaRPr lang="en-US" altLang="en-US" sz="300" dirty="0"/>
                    </a:p>
                    <a:p>
                      <a:pPr marL="67310" algn="l" rtl="0" eaLnBrk="0">
                        <a:lnSpc>
                          <a:spcPct val="86000"/>
                        </a:lnSpc>
                        <a:spcBef>
                          <a:spcPts val="0"/>
                        </a:spcBef>
                      </a:pPr>
                      <a:r>
                        <a:rPr sz="14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高画质</a:t>
                      </a:r>
                      <a:endParaRPr lang="en-US" altLang="en-US" sz="1400" dirty="0"/>
                    </a:p>
                    <a:p>
                      <a:pPr marL="348615" indent="-276225" algn="l" rtl="0" eaLnBrk="0">
                        <a:lnSpc>
                          <a:spcPct val="104000"/>
                        </a:lnSpc>
                        <a:spcBef>
                          <a:spcPts val="140"/>
                        </a:spcBef>
                      </a:pPr>
                      <a:r>
                        <a:rPr sz="1200" kern="0" spc="-60" dirty="0">
                          <a:solidFill>
                            <a:srgbClr val="595959">
                              <a:alpha val="100000"/>
                            </a:srgbClr>
                          </a:solidFill>
                          <a:latin typeface="Wingdings" panose="05000000000000000000"/>
                          <a:ea typeface="Wingdings" panose="05000000000000000000"/>
                          <a:cs typeface="Wingdings" panose="05000000000000000000"/>
                        </a:rPr>
                        <a:t>.</a:t>
                      </a:r>
                      <a:r>
                        <a:rPr sz="1200" kern="0" spc="550" dirty="0">
                          <a:solidFill>
                            <a:srgbClr val="595959">
                              <a:alpha val="100000"/>
                            </a:srgbClr>
                          </a:solidFill>
                          <a:latin typeface="Wingdings" panose="05000000000000000000"/>
                          <a:ea typeface="Wingdings" panose="05000000000000000000"/>
                          <a:cs typeface="Wingdings" panose="05000000000000000000"/>
                        </a:rPr>
                        <a:t> </a:t>
                      </a:r>
                      <a:r>
                        <a:rPr sz="12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HDR</a:t>
                      </a:r>
                      <a:r>
                        <a:rPr sz="12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高动态</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对比技术</a:t>
                      </a:r>
                      <a:endParaRPr lang="en-US" altLang="en-US" sz="1400" dirty="0"/>
                    </a:p>
                    <a:p>
                      <a:pPr marL="349885" indent="-277495" algn="l" rtl="0" eaLnBrk="0">
                        <a:lnSpc>
                          <a:spcPct val="100000"/>
                        </a:lnSpc>
                        <a:spcBef>
                          <a:spcPts val="125"/>
                        </a:spcBef>
                      </a:pPr>
                      <a:r>
                        <a:rPr sz="1300" kern="0" spc="-120" dirty="0">
                          <a:solidFill>
                            <a:srgbClr val="595959">
                              <a:alpha val="100000"/>
                            </a:srgbClr>
                          </a:solidFill>
                          <a:latin typeface="Wingdings" panose="05000000000000000000"/>
                          <a:ea typeface="Wingdings" panose="05000000000000000000"/>
                          <a:cs typeface="Wingdings" panose="05000000000000000000"/>
                        </a:rPr>
                        <a:t>.</a:t>
                      </a:r>
                      <a:r>
                        <a:rPr sz="1300" kern="0" spc="380" dirty="0">
                          <a:solidFill>
                            <a:srgbClr val="595959">
                              <a:alpha val="100000"/>
                            </a:srgbClr>
                          </a:solidFill>
                          <a:latin typeface="Wingdings" panose="05000000000000000000"/>
                          <a:ea typeface="Wingdings" panose="05000000000000000000"/>
                          <a:cs typeface="Wingdings" panose="05000000000000000000"/>
                        </a:rPr>
                        <a:t> </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不同亮度情况</a:t>
                      </a:r>
                      <a:r>
                        <a:rPr sz="13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下画面细节均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纤毫毕现</a:t>
                      </a:r>
                      <a:endParaRPr lang="en-US" altLang="en-US" sz="1400" dirty="0"/>
                    </a:p>
                  </a:txBody>
                  <a:tcPr marL="0" marR="0" marT="0" marB="0" vert="horz">
                    <a:lnL>
                      <a:noFill/>
                    </a:lnL>
                    <a:lnR>
                      <a:noFill/>
                    </a:lnR>
                    <a:lnT>
                      <a:noFill/>
                    </a:lnT>
                    <a:lnB>
                      <a:noFill/>
                    </a:lnB>
                  </a:tcPr>
                </a:tc>
              </a:tr>
            </a:tbl>
          </a:graphicData>
        </a:graphic>
      </p:graphicFrame>
      <p:sp>
        <p:nvSpPr>
          <p:cNvPr id="816" name="textbox 816"/>
          <p:cNvSpPr/>
          <p:nvPr/>
        </p:nvSpPr>
        <p:spPr>
          <a:xfrm>
            <a:off x="8427735" y="2435171"/>
            <a:ext cx="3233420" cy="3004185"/>
          </a:xfrm>
          <a:prstGeom prst="rect">
            <a:avLst/>
          </a:prstGeom>
        </p:spPr>
        <p:txBody>
          <a:bodyPr vert="horz" wrap="square" lIns="0" tIns="0" rIns="0" bIns="0"/>
          <a:lstStyle/>
          <a:p>
            <a:pPr algn="l" rtl="0" eaLnBrk="0">
              <a:lnSpc>
                <a:spcPct val="85000"/>
              </a:lnSpc>
            </a:pPr>
            <a:endParaRPr lang="en-US" altLang="en-US" sz="100" dirty="0"/>
          </a:p>
          <a:p>
            <a:pPr marL="13970" algn="l" rtl="0" eaLnBrk="0">
              <a:lnSpc>
                <a:spcPct val="84000"/>
              </a:lnSpc>
            </a:pPr>
            <a:r>
              <a:rPr sz="1400" kern="0" spc="-40" dirty="0">
                <a:solidFill>
                  <a:srgbClr val="F68C22">
                    <a:alpha val="100000"/>
                  </a:srgbClr>
                </a:solidFill>
                <a:latin typeface="微软雅黑" panose="020B0503020204020204" charset="-122"/>
                <a:ea typeface="微软雅黑" panose="020B0503020204020204" charset="-122"/>
                <a:cs typeface="微软雅黑" panose="020B0503020204020204" charset="-122"/>
              </a:rPr>
              <a:t>超远距</a:t>
            </a:r>
            <a:r>
              <a:rPr sz="1400" kern="0" spc="-20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F68C22">
                    <a:alpha val="100000"/>
                  </a:srgbClr>
                </a:solidFill>
                <a:latin typeface="微软雅黑" panose="020B0503020204020204" charset="-122"/>
                <a:ea typeface="微软雅黑" panose="020B0503020204020204" charset="-122"/>
                <a:cs typeface="微软雅黑" panose="020B0503020204020204" charset="-122"/>
              </a:rPr>
              <a:t>、超高速</a:t>
            </a:r>
            <a:endParaRPr lang="en-US" altLang="en-US" sz="1400" dirty="0"/>
          </a:p>
          <a:p>
            <a:pPr marL="297815" indent="-274955" algn="l" rtl="0" eaLnBrk="0">
              <a:lnSpc>
                <a:spcPct val="96000"/>
              </a:lnSpc>
              <a:spcBef>
                <a:spcPts val="20"/>
              </a:spcBef>
            </a:pPr>
            <a:r>
              <a:rPr sz="1400" kern="0" spc="-80" dirty="0">
                <a:solidFill>
                  <a:srgbClr val="595959">
                    <a:alpha val="100000"/>
                  </a:srgbClr>
                </a:solidFill>
                <a:latin typeface="Wingdings" panose="05000000000000000000"/>
                <a:ea typeface="Wingdings" panose="05000000000000000000"/>
                <a:cs typeface="Wingdings" panose="05000000000000000000"/>
              </a:rPr>
              <a:t>.</a:t>
            </a:r>
            <a:r>
              <a:rPr sz="1400" kern="0" spc="400" dirty="0">
                <a:solidFill>
                  <a:srgbClr val="595959">
                    <a:alpha val="100000"/>
                  </a:srgbClr>
                </a:solidFill>
                <a:latin typeface="Wingdings" panose="05000000000000000000"/>
                <a:ea typeface="Wingdings" panose="05000000000000000000"/>
                <a:cs typeface="Wingdings" panose="05000000000000000000"/>
              </a:rPr>
              <a:t> </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ULR(超远距离传输）技术，传输距离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是</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WIFI</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的</a:t>
            </a:r>
            <a:r>
              <a:rPr sz="1400"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1.5-3倍</a:t>
            </a:r>
            <a:endParaRPr lang="en-US" altLang="en-US" sz="1400" dirty="0"/>
          </a:p>
          <a:p>
            <a:pPr marL="299085" indent="-276225" algn="l" rtl="0" eaLnBrk="0">
              <a:lnSpc>
                <a:spcPct val="91000"/>
              </a:lnSpc>
              <a:spcBef>
                <a:spcPts val="30"/>
              </a:spcBef>
            </a:pPr>
            <a:r>
              <a:rPr sz="1400" kern="0" spc="-60" dirty="0">
                <a:solidFill>
                  <a:srgbClr val="595959">
                    <a:alpha val="100000"/>
                  </a:srgbClr>
                </a:solidFill>
                <a:latin typeface="Wingdings" panose="05000000000000000000"/>
                <a:ea typeface="Wingdings" panose="05000000000000000000"/>
                <a:cs typeface="Wingdings" panose="05000000000000000000"/>
              </a:rPr>
              <a:t>.</a:t>
            </a:r>
            <a:r>
              <a:rPr sz="1400" kern="0" spc="320" dirty="0">
                <a:solidFill>
                  <a:srgbClr val="595959">
                    <a:alpha val="100000"/>
                  </a:srgbClr>
                </a:solidFill>
                <a:latin typeface="Wingdings" panose="05000000000000000000"/>
                <a:ea typeface="Wingdings" panose="05000000000000000000"/>
                <a:cs typeface="Wingdings" panose="05000000000000000000"/>
              </a:rPr>
              <a:t> </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Dynamic </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Tracking(动态追踪）技</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术，在正常画质下支持设备间</a:t>
            </a:r>
            <a:endParaRPr lang="en-US" altLang="en-US" sz="1400" dirty="0"/>
          </a:p>
          <a:p>
            <a:pPr marL="312420" algn="l" rtl="0" eaLnBrk="0">
              <a:lnSpc>
                <a:spcPts val="1825"/>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1000Km/h高速移</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动</a:t>
            </a:r>
            <a:endParaRPr lang="en-US" altLang="en-US" sz="1400" dirty="0"/>
          </a:p>
          <a:p>
            <a:pPr marL="14605" algn="l" rtl="0" eaLnBrk="0">
              <a:lnSpc>
                <a:spcPct val="81000"/>
              </a:lnSpc>
              <a:spcBef>
                <a:spcPts val="1395"/>
              </a:spcBef>
            </a:pPr>
            <a:r>
              <a:rPr sz="1400" kern="0" spc="-50" dirty="0">
                <a:solidFill>
                  <a:srgbClr val="F68C22">
                    <a:alpha val="100000"/>
                  </a:srgbClr>
                </a:solidFill>
                <a:latin typeface="微软雅黑" panose="020B0503020204020204" charset="-122"/>
                <a:ea typeface="微软雅黑" panose="020B0503020204020204" charset="-122"/>
                <a:cs typeface="微软雅黑" panose="020B0503020204020204" charset="-122"/>
              </a:rPr>
              <a:t>抗干扰</a:t>
            </a:r>
            <a:r>
              <a:rPr sz="1400" kern="0" spc="-8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F68C22">
                    <a:alpha val="100000"/>
                  </a:srgbClr>
                </a:solidFill>
                <a:latin typeface="微软雅黑" panose="020B0503020204020204" charset="-122"/>
                <a:ea typeface="微软雅黑" panose="020B0503020204020204" charset="-122"/>
                <a:cs typeface="微软雅黑" panose="020B0503020204020204" charset="-122"/>
              </a:rPr>
              <a:t>、灵活组网</a:t>
            </a:r>
            <a:endParaRPr lang="en-US" altLang="en-US" sz="1400" dirty="0"/>
          </a:p>
          <a:p>
            <a:pPr marL="26670" algn="l" rtl="0" eaLnBrk="0">
              <a:lnSpc>
                <a:spcPts val="1660"/>
              </a:lnSpc>
            </a:pPr>
            <a:r>
              <a:rPr sz="2100" kern="0" spc="20" baseline="7000" dirty="0">
                <a:solidFill>
                  <a:srgbClr val="595959">
                    <a:alpha val="100000"/>
                  </a:srgbClr>
                </a:solidFill>
                <a:latin typeface="微软雅黑" panose="020B0503020204020204" charset="-122"/>
                <a:ea typeface="微软雅黑" panose="020B0503020204020204" charset="-122"/>
                <a:cs typeface="微软雅黑" panose="020B0503020204020204" charset="-122"/>
              </a:rPr>
              <a:t>网</a:t>
            </a:r>
            <a:r>
              <a:rPr sz="2100" kern="0" spc="0" baseline="7000" dirty="0">
                <a:solidFill>
                  <a:srgbClr val="595959">
                    <a:alpha val="100000"/>
                  </a:srgbClr>
                </a:solidFill>
                <a:latin typeface="微软雅黑" panose="020B0503020204020204" charset="-122"/>
                <a:ea typeface="微软雅黑" panose="020B0503020204020204" charset="-122"/>
                <a:cs typeface="微软雅黑" panose="020B0503020204020204" charset="-122"/>
              </a:rPr>
              <a:t>Anti</a:t>
            </a:r>
            <a:r>
              <a:rPr sz="2100" kern="0" spc="20" baseline="700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2100" kern="0" spc="0" baseline="7000" dirty="0">
                <a:solidFill>
                  <a:srgbClr val="595959">
                    <a:alpha val="100000"/>
                  </a:srgbClr>
                </a:solidFill>
                <a:latin typeface="微软雅黑" panose="020B0503020204020204" charset="-122"/>
                <a:ea typeface="微软雅黑" panose="020B0503020204020204" charset="-122"/>
                <a:cs typeface="微软雅黑" panose="020B0503020204020204" charset="-122"/>
              </a:rPr>
              <a:t>interference</a:t>
            </a:r>
            <a:r>
              <a:rPr sz="2100" kern="0" spc="20" baseline="7000" dirty="0">
                <a:solidFill>
                  <a:srgbClr val="595959">
                    <a:alpha val="100000"/>
                  </a:srgbClr>
                </a:solidFill>
                <a:latin typeface="微软雅黑" panose="020B0503020204020204" charset="-122"/>
                <a:ea typeface="微软雅黑" panose="020B0503020204020204" charset="-122"/>
                <a:cs typeface="微软雅黑" panose="020B0503020204020204" charset="-122"/>
              </a:rPr>
              <a:t>（抗干扰）技术</a:t>
            </a:r>
            <a:endParaRPr lang="en-US" altLang="en-US" sz="2100" baseline="7000" dirty="0"/>
          </a:p>
          <a:p>
            <a:pPr marL="302260" indent="6350" algn="l" rtl="0" eaLnBrk="0">
              <a:lnSpc>
                <a:spcPct val="92000"/>
              </a:lnSpc>
              <a:spcBef>
                <a:spcPts val="15"/>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MUFN(多用户灵活组</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网）技术，最多</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至24户</a:t>
            </a:r>
            <a:endParaRPr lang="en-US" altLang="en-US" sz="1400" dirty="0"/>
          </a:p>
          <a:p>
            <a:pPr marL="12700" algn="l" rtl="0" eaLnBrk="0">
              <a:lnSpc>
                <a:spcPct val="82000"/>
              </a:lnSpc>
              <a:spcBef>
                <a:spcPts val="1580"/>
              </a:spcBef>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低功耗</a:t>
            </a:r>
            <a:endParaRPr lang="en-US" altLang="en-US" sz="1400" dirty="0"/>
          </a:p>
          <a:p>
            <a:pPr marL="308610" indent="-285750" algn="l" rtl="0" eaLnBrk="0">
              <a:lnSpc>
                <a:spcPct val="101000"/>
              </a:lnSpc>
              <a:spcBef>
                <a:spcPts val="15"/>
              </a:spcBef>
            </a:pPr>
            <a:r>
              <a:rPr sz="1400" kern="0" spc="-80" dirty="0">
                <a:solidFill>
                  <a:srgbClr val="595959">
                    <a:alpha val="100000"/>
                  </a:srgbClr>
                </a:solidFill>
                <a:latin typeface="Wingdings" panose="05000000000000000000"/>
                <a:ea typeface="Wingdings" panose="05000000000000000000"/>
                <a:cs typeface="Wingdings" panose="05000000000000000000"/>
              </a:rPr>
              <a:t>.</a:t>
            </a:r>
            <a:r>
              <a:rPr sz="1400" kern="0" spc="390" dirty="0">
                <a:solidFill>
                  <a:srgbClr val="595959">
                    <a:alpha val="100000"/>
                  </a:srgbClr>
                </a:solidFill>
                <a:latin typeface="Wingdings" panose="05000000000000000000"/>
                <a:ea typeface="Wingdings" panose="05000000000000000000"/>
                <a:cs typeface="Wingdings" panose="05000000000000000000"/>
              </a:rPr>
              <a:t> </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ULP(超低功耗）技术，支持基带唤醒</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MCU功能</a:t>
            </a:r>
            <a:endParaRPr lang="en-US" altLang="en-US" sz="1400" dirty="0"/>
          </a:p>
        </p:txBody>
      </p:sp>
      <p:sp>
        <p:nvSpPr>
          <p:cNvPr id="818" name="textbox 818"/>
          <p:cNvSpPr/>
          <p:nvPr/>
        </p:nvSpPr>
        <p:spPr>
          <a:xfrm>
            <a:off x="393156" y="755016"/>
            <a:ext cx="11128375" cy="675005"/>
          </a:xfrm>
          <a:prstGeom prst="rect">
            <a:avLst/>
          </a:prstGeom>
        </p:spPr>
        <p:txBody>
          <a:bodyPr vert="horz" wrap="square" lIns="0" tIns="0" rIns="0" bIns="0"/>
          <a:lstStyle/>
          <a:p>
            <a:pPr algn="l" rtl="0" eaLnBrk="0">
              <a:lnSpc>
                <a:spcPct val="103000"/>
              </a:lnSpc>
            </a:pPr>
            <a:endParaRPr lang="en-US" altLang="en-US" sz="100" dirty="0"/>
          </a:p>
          <a:p>
            <a:pPr marL="288290" indent="-275590" algn="l" rtl="0" eaLnBrk="0">
              <a:lnSpc>
                <a:spcPct val="101000"/>
              </a:lnSpc>
              <a:spcBef>
                <a:spcPts val="0"/>
              </a:spcBef>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上海酷芯微电子有限公司，成立于2011年7月</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。公司依托</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智能感知</a:t>
            </a:r>
            <a:r>
              <a:rPr sz="1400" kern="0" spc="-1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智能计算</a:t>
            </a:r>
            <a:r>
              <a:rPr sz="1400" kern="0" spc="-1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智能传输</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三大核心技术，通过自主研发</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芯片架构</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及</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核心IP</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提供专用于人工智能的高性能芯片及解决方案</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。公司于2016年荣获高新技术企业</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，20</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17年被认定为上海科技小巨人</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，2019年入选上海市</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“专精特新</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”企业名单</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。目前公司有员工近200人，其中</a:t>
            </a:r>
            <a:r>
              <a:rPr sz="1400"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80%</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为技术开发</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人员。</a:t>
            </a:r>
            <a:endParaRPr lang="en-US" altLang="en-US" sz="1400" dirty="0"/>
          </a:p>
        </p:txBody>
      </p:sp>
      <p:sp>
        <p:nvSpPr>
          <p:cNvPr id="820" name="textbox 820"/>
          <p:cNvSpPr/>
          <p:nvPr/>
        </p:nvSpPr>
        <p:spPr>
          <a:xfrm>
            <a:off x="6239525" y="2430646"/>
            <a:ext cx="1899285" cy="2985135"/>
          </a:xfrm>
          <a:prstGeom prst="rect">
            <a:avLst/>
          </a:prstGeom>
        </p:spPr>
        <p:txBody>
          <a:bodyPr vert="horz" wrap="square" lIns="0" tIns="0" rIns="0" bIns="0"/>
          <a:lstStyle/>
          <a:p>
            <a:pPr algn="l" rtl="0" eaLnBrk="0">
              <a:lnSpc>
                <a:spcPct val="81000"/>
              </a:lnSpc>
            </a:pPr>
            <a:endParaRPr lang="en-US" altLang="en-US" sz="100" dirty="0"/>
          </a:p>
          <a:p>
            <a:pPr marL="17780" algn="l" rtl="0" eaLnBrk="0">
              <a:lnSpc>
                <a:spcPct val="87000"/>
              </a:lnSpc>
            </a:pPr>
            <a:r>
              <a:rPr sz="14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高精度</a:t>
            </a:r>
            <a:endParaRPr lang="en-US" altLang="en-US" sz="1400" dirty="0"/>
          </a:p>
          <a:p>
            <a:pPr marL="297815" indent="-274955" algn="l" rtl="0" eaLnBrk="0">
              <a:lnSpc>
                <a:spcPct val="100000"/>
              </a:lnSpc>
              <a:spcBef>
                <a:spcPts val="120"/>
              </a:spcBef>
            </a:pPr>
            <a:r>
              <a:rPr sz="1300" kern="0" spc="-70" dirty="0">
                <a:solidFill>
                  <a:srgbClr val="595959">
                    <a:alpha val="100000"/>
                  </a:srgbClr>
                </a:solidFill>
                <a:latin typeface="Wingdings" panose="05000000000000000000"/>
                <a:ea typeface="Wingdings" panose="05000000000000000000"/>
                <a:cs typeface="Wingdings" panose="05000000000000000000"/>
              </a:rPr>
              <a:t>.</a:t>
            </a:r>
            <a:r>
              <a:rPr sz="1300" kern="0" spc="370" dirty="0">
                <a:solidFill>
                  <a:srgbClr val="595959">
                    <a:alpha val="100000"/>
                  </a:srgbClr>
                </a:solidFill>
                <a:latin typeface="Wingdings" panose="05000000000000000000"/>
                <a:ea typeface="Wingdings" panose="05000000000000000000"/>
                <a:cs typeface="Wingdings" panose="05000000000000000000"/>
              </a:rPr>
              <a:t> </a:t>
            </a:r>
            <a:r>
              <a:rPr sz="13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编译器具备两种高</a:t>
            </a:r>
            <a:r>
              <a:rPr sz="13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精度量化技术，AI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算法准确移植</a:t>
            </a:r>
            <a:endParaRPr lang="en-US" altLang="en-US" sz="1400" dirty="0"/>
          </a:p>
          <a:p>
            <a:pPr algn="l" rtl="0" eaLnBrk="0">
              <a:lnSpc>
                <a:spcPct val="123000"/>
              </a:lnSpc>
            </a:pPr>
            <a:endParaRPr lang="en-US" altLang="en-US" sz="1000" dirty="0"/>
          </a:p>
          <a:p>
            <a:pPr marL="17780" algn="l" rtl="0" eaLnBrk="0">
              <a:lnSpc>
                <a:spcPct val="87000"/>
              </a:lnSpc>
              <a:spcBef>
                <a:spcPts val="425"/>
              </a:spcBef>
            </a:pPr>
            <a:r>
              <a:rPr sz="14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高效率</a:t>
            </a:r>
            <a:endParaRPr lang="en-US" altLang="en-US" sz="1400" dirty="0"/>
          </a:p>
          <a:p>
            <a:pPr marL="299085" indent="-276225" algn="l" rtl="0" eaLnBrk="0">
              <a:lnSpc>
                <a:spcPct val="100000"/>
              </a:lnSpc>
              <a:spcBef>
                <a:spcPts val="120"/>
              </a:spcBef>
            </a:pPr>
            <a:r>
              <a:rPr sz="1300" kern="0" spc="-90" dirty="0">
                <a:solidFill>
                  <a:srgbClr val="595959">
                    <a:alpha val="100000"/>
                  </a:srgbClr>
                </a:solidFill>
                <a:latin typeface="Wingdings" panose="05000000000000000000"/>
                <a:ea typeface="Wingdings" panose="05000000000000000000"/>
                <a:cs typeface="Wingdings" panose="05000000000000000000"/>
              </a:rPr>
              <a:t>.</a:t>
            </a:r>
            <a:r>
              <a:rPr sz="1300" kern="0" spc="340" dirty="0">
                <a:solidFill>
                  <a:srgbClr val="595959">
                    <a:alpha val="100000"/>
                  </a:srgbClr>
                </a:solidFill>
                <a:latin typeface="Wingdings" panose="05000000000000000000"/>
                <a:ea typeface="Wingdings" panose="05000000000000000000"/>
                <a:cs typeface="Wingdings" panose="05000000000000000000"/>
              </a:rPr>
              <a:t> </a:t>
            </a:r>
            <a:r>
              <a:rPr sz="13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压缩</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、多层次缓冲</a:t>
            </a:r>
            <a:r>
              <a:rPr sz="13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3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计算重拍等技术打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造高效互联结构</a:t>
            </a:r>
            <a:endParaRPr lang="en-US" altLang="en-US" sz="1400" dirty="0"/>
          </a:p>
          <a:p>
            <a:pPr algn="l" rtl="0" eaLnBrk="0">
              <a:lnSpc>
                <a:spcPct val="125000"/>
              </a:lnSpc>
            </a:pPr>
            <a:endParaRPr lang="en-US" altLang="en-US" sz="1000" dirty="0"/>
          </a:p>
          <a:p>
            <a:pPr marL="12700" algn="l" rtl="0" eaLnBrk="0">
              <a:lnSpc>
                <a:spcPct val="86000"/>
              </a:lnSpc>
              <a:spcBef>
                <a:spcPts val="420"/>
              </a:spcBef>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低功耗</a:t>
            </a:r>
            <a:endParaRPr lang="en-US" altLang="en-US" sz="1400" dirty="0"/>
          </a:p>
          <a:p>
            <a:pPr marL="299720" indent="-276860" algn="l" rtl="0" eaLnBrk="0">
              <a:lnSpc>
                <a:spcPct val="100000"/>
              </a:lnSpc>
              <a:spcBef>
                <a:spcPts val="115"/>
              </a:spcBef>
            </a:pPr>
            <a:r>
              <a:rPr sz="1300" kern="0" spc="-100" dirty="0">
                <a:solidFill>
                  <a:srgbClr val="595959">
                    <a:alpha val="100000"/>
                  </a:srgbClr>
                </a:solidFill>
                <a:latin typeface="Wingdings" panose="05000000000000000000"/>
                <a:ea typeface="Wingdings" panose="05000000000000000000"/>
                <a:cs typeface="Wingdings" panose="05000000000000000000"/>
              </a:rPr>
              <a:t>.</a:t>
            </a:r>
            <a:r>
              <a:rPr sz="1300" kern="0" spc="370" dirty="0">
                <a:solidFill>
                  <a:srgbClr val="595959">
                    <a:alpha val="100000"/>
                  </a:srgbClr>
                </a:solidFill>
                <a:latin typeface="Wingdings" panose="05000000000000000000"/>
                <a:ea typeface="Wingdings" panose="05000000000000000000"/>
                <a:cs typeface="Wingdings" panose="05000000000000000000"/>
              </a:rPr>
              <a:t> </a:t>
            </a:r>
            <a:r>
              <a:rPr sz="13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存算一体</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，大算力</a:t>
            </a:r>
            <a:r>
              <a:rPr sz="13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与功耗完美平衡</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适用多种场景</a:t>
            </a:r>
            <a:endParaRPr lang="en-US" altLang="en-US" sz="1400" dirty="0"/>
          </a:p>
        </p:txBody>
      </p:sp>
      <p:pic>
        <p:nvPicPr>
          <p:cNvPr id="822" name="picture 822"/>
          <p:cNvPicPr>
            <a:picLocks noChangeAspect="1"/>
          </p:cNvPicPr>
          <p:nvPr/>
        </p:nvPicPr>
        <p:blipFill>
          <a:blip r:embed="rId1"/>
          <a:stretch>
            <a:fillRect/>
          </a:stretch>
        </p:blipFill>
        <p:spPr>
          <a:xfrm rot="21600000">
            <a:off x="4035552" y="2624328"/>
            <a:ext cx="2008632" cy="1493520"/>
          </a:xfrm>
          <a:prstGeom prst="rect">
            <a:avLst/>
          </a:prstGeom>
        </p:spPr>
      </p:pic>
      <p:grpSp>
        <p:nvGrpSpPr>
          <p:cNvPr id="52" name="group 52"/>
          <p:cNvGrpSpPr/>
          <p:nvPr/>
        </p:nvGrpSpPr>
        <p:grpSpPr>
          <a:xfrm rot="21600000">
            <a:off x="4000500" y="1613916"/>
            <a:ext cx="4146804" cy="673607"/>
            <a:chOff x="0" y="0"/>
            <a:chExt cx="4146804" cy="673607"/>
          </a:xfrm>
        </p:grpSpPr>
        <p:grpSp>
          <p:nvGrpSpPr>
            <p:cNvPr id="54" name="group 54"/>
            <p:cNvGrpSpPr/>
            <p:nvPr/>
          </p:nvGrpSpPr>
          <p:grpSpPr>
            <a:xfrm rot="21600000">
              <a:off x="0" y="0"/>
              <a:ext cx="4146804" cy="673607"/>
              <a:chOff x="0" y="0"/>
              <a:chExt cx="4146804" cy="673607"/>
            </a:xfrm>
          </p:grpSpPr>
          <p:sp>
            <p:nvSpPr>
              <p:cNvPr id="824" name="path"/>
              <p:cNvSpPr/>
              <p:nvPr/>
            </p:nvSpPr>
            <p:spPr>
              <a:xfrm>
                <a:off x="755903" y="48767"/>
                <a:ext cx="2680715" cy="303276"/>
              </a:xfrm>
              <a:custGeom>
                <a:avLst/>
                <a:gdLst/>
                <a:ahLst/>
                <a:cxnLst/>
                <a:rect l="0" t="0" r="0" b="0"/>
                <a:pathLst>
                  <a:path w="4221" h="477">
                    <a:moveTo>
                      <a:pt x="0" y="0"/>
                    </a:moveTo>
                    <a:lnTo>
                      <a:pt x="4221" y="0"/>
                    </a:lnTo>
                    <a:lnTo>
                      <a:pt x="4221" y="477"/>
                    </a:lnTo>
                    <a:lnTo>
                      <a:pt x="0" y="477"/>
                    </a:lnTo>
                    <a:lnTo>
                      <a:pt x="0" y="0"/>
                    </a:lnTo>
                    <a:close/>
                  </a:path>
                </a:pathLst>
              </a:custGeom>
              <a:solidFill>
                <a:srgbClr val="FFFFFF">
                  <a:alpha val="100000"/>
                </a:srgbClr>
              </a:solidFill>
              <a:ln cap="flat">
                <a:noFill/>
                <a:prstDash val="solid"/>
                <a:miter lim="0"/>
              </a:ln>
            </p:spPr>
            <p:txBody>
              <a:bodyPr rtlCol="0"/>
              <a:lstStyle/>
              <a:p>
                <a:pPr algn="ctr"/>
                <a:endParaRPr lang="zh-CN" altLang="en-US"/>
              </a:p>
            </p:txBody>
          </p:sp>
          <p:sp>
            <p:nvSpPr>
              <p:cNvPr id="826" name="path"/>
              <p:cNvSpPr/>
              <p:nvPr/>
            </p:nvSpPr>
            <p:spPr>
              <a:xfrm>
                <a:off x="0" y="365759"/>
                <a:ext cx="4146804" cy="307847"/>
              </a:xfrm>
              <a:custGeom>
                <a:avLst/>
                <a:gdLst/>
                <a:ahLst/>
                <a:cxnLst/>
                <a:rect l="0" t="0" r="0" b="0"/>
                <a:pathLst>
                  <a:path w="6530" h="484">
                    <a:moveTo>
                      <a:pt x="0" y="0"/>
                    </a:moveTo>
                    <a:lnTo>
                      <a:pt x="6530" y="0"/>
                    </a:lnTo>
                    <a:lnTo>
                      <a:pt x="6530" y="484"/>
                    </a:lnTo>
                    <a:lnTo>
                      <a:pt x="0" y="484"/>
                    </a:lnTo>
                    <a:lnTo>
                      <a:pt x="0" y="0"/>
                    </a:lnTo>
                    <a:close/>
                  </a:path>
                </a:pathLst>
              </a:custGeom>
              <a:solidFill>
                <a:srgbClr val="1D9ED2">
                  <a:alpha val="100000"/>
                </a:srgbClr>
              </a:solidFill>
              <a:ln cap="flat">
                <a:noFill/>
                <a:prstDash val="solid"/>
                <a:miter lim="0"/>
              </a:ln>
            </p:spPr>
            <p:txBody>
              <a:bodyPr rtlCol="0"/>
              <a:lstStyle/>
              <a:p>
                <a:pPr algn="ctr"/>
                <a:endParaRPr lang="zh-CN" altLang="en-US"/>
              </a:p>
            </p:txBody>
          </p:sp>
          <p:sp>
            <p:nvSpPr>
              <p:cNvPr id="828" name="path"/>
              <p:cNvSpPr/>
              <p:nvPr/>
            </p:nvSpPr>
            <p:spPr>
              <a:xfrm>
                <a:off x="550163" y="0"/>
                <a:ext cx="3596640" cy="307847"/>
              </a:xfrm>
              <a:custGeom>
                <a:avLst/>
                <a:gdLst/>
                <a:ahLst/>
                <a:cxnLst/>
                <a:rect l="0" t="0" r="0" b="0"/>
                <a:pathLst>
                  <a:path w="5664" h="484">
                    <a:moveTo>
                      <a:pt x="0" y="0"/>
                    </a:moveTo>
                    <a:lnTo>
                      <a:pt x="5664" y="0"/>
                    </a:lnTo>
                    <a:lnTo>
                      <a:pt x="5664" y="484"/>
                    </a:lnTo>
                    <a:lnTo>
                      <a:pt x="0" y="484"/>
                    </a:lnTo>
                    <a:lnTo>
                      <a:pt x="0" y="0"/>
                    </a:lnTo>
                    <a:close/>
                  </a:path>
                </a:pathLst>
              </a:custGeom>
              <a:solidFill>
                <a:srgbClr val="FFFFFF">
                  <a:alpha val="100000"/>
                </a:srgbClr>
              </a:solidFill>
              <a:ln cap="flat">
                <a:noFill/>
                <a:prstDash val="solid"/>
                <a:miter lim="0"/>
              </a:ln>
            </p:spPr>
            <p:txBody>
              <a:bodyPr rtlCol="0"/>
              <a:lstStyle/>
              <a:p>
                <a:pPr algn="ctr"/>
                <a:endParaRPr lang="zh-CN" altLang="en-US"/>
              </a:p>
            </p:txBody>
          </p:sp>
        </p:grpSp>
        <p:sp>
          <p:nvSpPr>
            <p:cNvPr id="830" name="textbox 830"/>
            <p:cNvSpPr/>
            <p:nvPr/>
          </p:nvSpPr>
          <p:spPr>
            <a:xfrm>
              <a:off x="-12700" y="-12700"/>
              <a:ext cx="4172584" cy="717550"/>
            </a:xfrm>
            <a:prstGeom prst="rect">
              <a:avLst/>
            </a:prstGeom>
          </p:spPr>
          <p:txBody>
            <a:bodyPr vert="horz" wrap="square" lIns="0" tIns="0" rIns="0" bIns="0"/>
            <a:lstStyle/>
            <a:p>
              <a:pPr algn="l" rtl="0" eaLnBrk="0">
                <a:lnSpc>
                  <a:spcPct val="110000"/>
                </a:lnSpc>
              </a:pPr>
              <a:endParaRPr lang="en-US" altLang="en-US" sz="400" dirty="0"/>
            </a:p>
            <a:p>
              <a:pPr marL="660400" algn="l" rtl="0" eaLnBrk="0">
                <a:lnSpc>
                  <a:spcPct val="88000"/>
                </a:lnSpc>
                <a:spcBef>
                  <a:spcPts val="0"/>
                </a:spcBef>
              </a:pP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：酷芯微电子核心技</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术及主要产品</a:t>
              </a:r>
              <a:endParaRPr lang="en-US" altLang="en-US" sz="1400" dirty="0"/>
            </a:p>
            <a:p>
              <a:pPr algn="l" rtl="0" eaLnBrk="0">
                <a:lnSpc>
                  <a:spcPct val="105000"/>
                </a:lnSpc>
              </a:pPr>
              <a:endParaRPr lang="en-US" altLang="en-US" sz="1100" dirty="0"/>
            </a:p>
            <a:p>
              <a:pPr marL="1288415" algn="l" rtl="0" eaLnBrk="0">
                <a:lnSpc>
                  <a:spcPct val="87000"/>
                </a:lnSpc>
                <a:spcBef>
                  <a:spcPts val="0"/>
                </a:spcBef>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高性能低功耗NPU</a:t>
              </a:r>
              <a:endParaRPr lang="en-US" altLang="en-US" sz="1400" dirty="0"/>
            </a:p>
          </p:txBody>
        </p:sp>
      </p:grpSp>
      <p:pic>
        <p:nvPicPr>
          <p:cNvPr id="832" name="picture 832"/>
          <p:cNvPicPr>
            <a:picLocks noChangeAspect="1"/>
          </p:cNvPicPr>
          <p:nvPr/>
        </p:nvPicPr>
        <p:blipFill>
          <a:blip r:embed="rId2"/>
          <a:stretch>
            <a:fillRect/>
          </a:stretch>
        </p:blipFill>
        <p:spPr>
          <a:xfrm rot="21600000">
            <a:off x="507492" y="2380487"/>
            <a:ext cx="1770887" cy="1359408"/>
          </a:xfrm>
          <a:prstGeom prst="rect">
            <a:avLst/>
          </a:prstGeom>
        </p:spPr>
      </p:pic>
      <p:sp>
        <p:nvSpPr>
          <p:cNvPr id="834" name="textbox 834"/>
          <p:cNvSpPr/>
          <p:nvPr/>
        </p:nvSpPr>
        <p:spPr>
          <a:xfrm>
            <a:off x="4235103" y="4390335"/>
            <a:ext cx="1807845" cy="108076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4000"/>
              </a:lnSpc>
            </a:pPr>
            <a:r>
              <a:rPr sz="14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高性能</a:t>
            </a:r>
            <a:endParaRPr lang="en-US" altLang="en-US" sz="1400" dirty="0"/>
          </a:p>
          <a:p>
            <a:pPr marL="292100" indent="-274320" algn="l" rtl="0" eaLnBrk="0">
              <a:lnSpc>
                <a:spcPct val="105000"/>
              </a:lnSpc>
              <a:spcBef>
                <a:spcPts val="5"/>
              </a:spcBef>
            </a:pPr>
            <a:r>
              <a:rPr sz="1300" kern="0" spc="-50" dirty="0">
                <a:solidFill>
                  <a:srgbClr val="595959">
                    <a:alpha val="100000"/>
                  </a:srgbClr>
                </a:solidFill>
                <a:latin typeface="Wingdings" panose="05000000000000000000"/>
                <a:ea typeface="Wingdings" panose="05000000000000000000"/>
                <a:cs typeface="Wingdings" panose="05000000000000000000"/>
              </a:rPr>
              <a:t>.</a:t>
            </a:r>
            <a:r>
              <a:rPr sz="1300" kern="0" spc="420" dirty="0">
                <a:solidFill>
                  <a:srgbClr val="595959">
                    <a:alpha val="100000"/>
                  </a:srgbClr>
                </a:solidFill>
                <a:latin typeface="Wingdings" panose="05000000000000000000"/>
                <a:ea typeface="Wingdings" panose="05000000000000000000"/>
                <a:cs typeface="Wingdings" panose="05000000000000000000"/>
              </a:rPr>
              <a:t> </a:t>
            </a:r>
            <a:r>
              <a:rPr sz="13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HPH(高性能异</a:t>
            </a:r>
            <a:r>
              <a:rPr sz="13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构）</a:t>
            </a:r>
            <a:r>
              <a:rPr sz="13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技术</a:t>
            </a:r>
            <a:endParaRPr lang="en-US" altLang="en-US" sz="1400" dirty="0"/>
          </a:p>
          <a:p>
            <a:pPr marL="17780" algn="l" rtl="0" eaLnBrk="0">
              <a:lnSpc>
                <a:spcPts val="1555"/>
              </a:lnSpc>
              <a:spcBef>
                <a:spcPts val="115"/>
              </a:spcBef>
            </a:pPr>
            <a:r>
              <a:rPr sz="1200" kern="0" spc="-30" dirty="0">
                <a:solidFill>
                  <a:srgbClr val="595959">
                    <a:alpha val="100000"/>
                  </a:srgbClr>
                </a:solidFill>
                <a:latin typeface="Wingdings" panose="05000000000000000000"/>
                <a:ea typeface="Wingdings" panose="05000000000000000000"/>
                <a:cs typeface="Wingdings" panose="05000000000000000000"/>
              </a:rPr>
              <a:t>.</a:t>
            </a:r>
            <a:r>
              <a:rPr sz="1200" kern="0" spc="480" dirty="0">
                <a:solidFill>
                  <a:srgbClr val="595959">
                    <a:alpha val="100000"/>
                  </a:srgbClr>
                </a:solidFill>
                <a:latin typeface="Wingdings" panose="05000000000000000000"/>
                <a:ea typeface="Wingdings" panose="05000000000000000000"/>
                <a:cs typeface="Wingdings" panose="05000000000000000000"/>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3D阵列技术</a:t>
            </a:r>
            <a:endParaRPr lang="en-US" altLang="en-US" sz="1200" dirty="0"/>
          </a:p>
          <a:p>
            <a:pPr marL="17780" algn="l" rtl="0" eaLnBrk="0">
              <a:lnSpc>
                <a:spcPts val="1685"/>
              </a:lnSpc>
              <a:spcBef>
                <a:spcPts val="125"/>
              </a:spcBef>
            </a:pPr>
            <a:r>
              <a:rPr sz="1300" kern="0" spc="-90" dirty="0">
                <a:solidFill>
                  <a:srgbClr val="595959">
                    <a:alpha val="100000"/>
                  </a:srgbClr>
                </a:solidFill>
                <a:latin typeface="Wingdings" panose="05000000000000000000"/>
                <a:ea typeface="Wingdings" panose="05000000000000000000"/>
                <a:cs typeface="Wingdings" panose="05000000000000000000"/>
              </a:rPr>
              <a:t>.</a:t>
            </a:r>
            <a:r>
              <a:rPr sz="1300" kern="0" spc="380" dirty="0">
                <a:solidFill>
                  <a:srgbClr val="595959">
                    <a:alpha val="100000"/>
                  </a:srgbClr>
                </a:solidFill>
                <a:latin typeface="Wingdings" panose="05000000000000000000"/>
                <a:ea typeface="Wingdings" panose="05000000000000000000"/>
                <a:cs typeface="Wingdings" panose="05000000000000000000"/>
              </a:rPr>
              <a:t> </a:t>
            </a:r>
            <a:r>
              <a:rPr sz="13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AI-ISP技术</a:t>
            </a:r>
            <a:endParaRPr lang="en-US" altLang="en-US" sz="1300" dirty="0"/>
          </a:p>
        </p:txBody>
      </p:sp>
      <p:pic>
        <p:nvPicPr>
          <p:cNvPr id="836" name="picture 836"/>
          <p:cNvPicPr>
            <a:picLocks noChangeAspect="1"/>
          </p:cNvPicPr>
          <p:nvPr/>
        </p:nvPicPr>
        <p:blipFill>
          <a:blip r:embed="rId3"/>
          <a:stretch>
            <a:fillRect/>
          </a:stretch>
        </p:blipFill>
        <p:spPr>
          <a:xfrm rot="21600000">
            <a:off x="2360676" y="4149851"/>
            <a:ext cx="1415796" cy="1144523"/>
          </a:xfrm>
          <a:prstGeom prst="rect">
            <a:avLst/>
          </a:prstGeom>
        </p:spPr>
      </p:pic>
      <p:sp>
        <p:nvSpPr>
          <p:cNvPr id="838" name="textbox 838"/>
          <p:cNvSpPr/>
          <p:nvPr/>
        </p:nvSpPr>
        <p:spPr>
          <a:xfrm>
            <a:off x="347649" y="164193"/>
            <a:ext cx="4773929" cy="349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8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酷芯微电子：</a:t>
            </a:r>
            <a:r>
              <a:rPr sz="2100" kern="0" spc="-32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8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高端智能视觉芯片领导者</a:t>
            </a:r>
            <a:endParaRPr lang="en-US" altLang="en-US" sz="2100" dirty="0"/>
          </a:p>
        </p:txBody>
      </p:sp>
      <p:sp>
        <p:nvSpPr>
          <p:cNvPr id="840" name="textbox 840"/>
          <p:cNvSpPr/>
          <p:nvPr/>
        </p:nvSpPr>
        <p:spPr>
          <a:xfrm>
            <a:off x="325497" y="6611302"/>
            <a:ext cx="11609705" cy="175895"/>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82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来源：酷芯微电子官网、公开资料及专家访谈，</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整理</a:t>
            </a:r>
            <a:r>
              <a:rPr sz="8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29</a:t>
            </a:r>
            <a:endParaRPr lang="en-US" altLang="en-US" sz="1200" dirty="0"/>
          </a:p>
        </p:txBody>
      </p:sp>
      <p:sp>
        <p:nvSpPr>
          <p:cNvPr id="842" name="textbox 842"/>
          <p:cNvSpPr/>
          <p:nvPr/>
        </p:nvSpPr>
        <p:spPr>
          <a:xfrm>
            <a:off x="8343900" y="1979676"/>
            <a:ext cx="3296920" cy="307975"/>
          </a:xfrm>
          <a:prstGeom prst="rect">
            <a:avLst/>
          </a:prstGeom>
          <a:solidFill>
            <a:srgbClr val="1D9ED2"/>
          </a:solidFill>
        </p:spPr>
        <p:txBody>
          <a:bodyPr vert="horz" wrap="square" lIns="0" tIns="0" rIns="0" bIns="0"/>
          <a:lstStyle/>
          <a:p>
            <a:pPr algn="l" rtl="0" eaLnBrk="0">
              <a:lnSpc>
                <a:spcPct val="129000"/>
              </a:lnSpc>
            </a:pPr>
            <a:endParaRPr lang="en-US" altLang="en-US" sz="300" dirty="0"/>
          </a:p>
          <a:p>
            <a:pPr marL="1124585" algn="l" rtl="0" eaLnBrk="0">
              <a:lnSpc>
                <a:spcPct val="86000"/>
              </a:lnSpc>
              <a:spcBef>
                <a:spcPts val="5"/>
              </a:spcBef>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专用无线基带</a:t>
            </a:r>
            <a:endParaRPr lang="en-US" altLang="en-US" sz="1400" dirty="0"/>
          </a:p>
        </p:txBody>
      </p:sp>
      <p:sp>
        <p:nvSpPr>
          <p:cNvPr id="844" name="textbox 844"/>
          <p:cNvSpPr/>
          <p:nvPr/>
        </p:nvSpPr>
        <p:spPr>
          <a:xfrm>
            <a:off x="507492" y="1976628"/>
            <a:ext cx="3296920" cy="306704"/>
          </a:xfrm>
          <a:prstGeom prst="rect">
            <a:avLst/>
          </a:prstGeom>
          <a:solidFill>
            <a:srgbClr val="1D9ED2"/>
          </a:solidFill>
        </p:spPr>
        <p:txBody>
          <a:bodyPr vert="horz" wrap="square" lIns="0" tIns="0" rIns="0" bIns="0"/>
          <a:lstStyle/>
          <a:p>
            <a:pPr algn="l" rtl="0" eaLnBrk="0">
              <a:lnSpc>
                <a:spcPct val="130000"/>
              </a:lnSpc>
            </a:pPr>
            <a:endParaRPr lang="en-US" altLang="en-US" sz="300" dirty="0"/>
          </a:p>
          <a:p>
            <a:pPr marL="1431290" algn="l" rtl="0" eaLnBrk="0">
              <a:lnSpc>
                <a:spcPct val="86000"/>
              </a:lnSpc>
              <a:spcBef>
                <a:spcPts val="0"/>
              </a:spcBef>
            </a:pPr>
            <a:r>
              <a:rPr sz="1400"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高性能</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ISP</a:t>
            </a:r>
            <a:endParaRPr lang="en-US" altLang="en-US" sz="1400" dirty="0"/>
          </a:p>
        </p:txBody>
      </p:sp>
      <p:sp>
        <p:nvSpPr>
          <p:cNvPr id="846" name="textbox 846"/>
          <p:cNvSpPr/>
          <p:nvPr/>
        </p:nvSpPr>
        <p:spPr>
          <a:xfrm>
            <a:off x="10791085" y="5672153"/>
            <a:ext cx="909319" cy="777875"/>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85000"/>
              </a:lnSpc>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射频收发器</a:t>
            </a:r>
            <a:endParaRPr lang="en-US" altLang="en-US" sz="1400" dirty="0"/>
          </a:p>
          <a:p>
            <a:pPr marL="65405" algn="l" rtl="0" eaLnBrk="0">
              <a:lnSpc>
                <a:spcPct val="66000"/>
              </a:lnSpc>
              <a:spcBef>
                <a:spcPts val="1025"/>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AR</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8003S</a:t>
            </a:r>
            <a:endParaRPr lang="en-US" altLang="en-US" sz="1400" dirty="0"/>
          </a:p>
          <a:p>
            <a:pPr marL="65405" algn="l" rtl="0" eaLnBrk="0">
              <a:lnSpc>
                <a:spcPts val="235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AR</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8003</a:t>
            </a:r>
            <a:endParaRPr lang="en-US" altLang="en-US" sz="1400" dirty="0"/>
          </a:p>
        </p:txBody>
      </p:sp>
      <p:pic>
        <p:nvPicPr>
          <p:cNvPr id="848" name="picture 848"/>
          <p:cNvPicPr>
            <a:picLocks noChangeAspect="1"/>
          </p:cNvPicPr>
          <p:nvPr/>
        </p:nvPicPr>
        <p:blipFill>
          <a:blip r:embed="rId4"/>
          <a:stretch>
            <a:fillRect/>
          </a:stretch>
        </p:blipFill>
        <p:spPr>
          <a:xfrm rot="21600000">
            <a:off x="2278379" y="5705855"/>
            <a:ext cx="813816" cy="804672"/>
          </a:xfrm>
          <a:prstGeom prst="rect">
            <a:avLst/>
          </a:prstGeom>
        </p:spPr>
      </p:pic>
      <p:pic>
        <p:nvPicPr>
          <p:cNvPr id="850" name="picture 850"/>
          <p:cNvPicPr>
            <a:picLocks noChangeAspect="1"/>
          </p:cNvPicPr>
          <p:nvPr/>
        </p:nvPicPr>
        <p:blipFill>
          <a:blip r:embed="rId5"/>
          <a:stretch>
            <a:fillRect/>
          </a:stretch>
        </p:blipFill>
        <p:spPr>
          <a:xfrm rot="21600000">
            <a:off x="7912607" y="5657087"/>
            <a:ext cx="806195" cy="806196"/>
          </a:xfrm>
          <a:prstGeom prst="rect">
            <a:avLst/>
          </a:prstGeom>
        </p:spPr>
      </p:pic>
      <p:pic>
        <p:nvPicPr>
          <p:cNvPr id="852" name="picture 852"/>
          <p:cNvPicPr>
            <a:picLocks noChangeAspect="1"/>
          </p:cNvPicPr>
          <p:nvPr/>
        </p:nvPicPr>
        <p:blipFill>
          <a:blip r:embed="rId6"/>
          <a:stretch>
            <a:fillRect/>
          </a:stretch>
        </p:blipFill>
        <p:spPr>
          <a:xfrm rot="21600000">
            <a:off x="6957059" y="5672328"/>
            <a:ext cx="757428" cy="822960"/>
          </a:xfrm>
          <a:prstGeom prst="rect">
            <a:avLst/>
          </a:prstGeom>
        </p:spPr>
      </p:pic>
      <p:sp>
        <p:nvSpPr>
          <p:cNvPr id="854" name="textbox 854"/>
          <p:cNvSpPr/>
          <p:nvPr/>
        </p:nvSpPr>
        <p:spPr>
          <a:xfrm>
            <a:off x="8999833" y="5672053"/>
            <a:ext cx="733425" cy="777240"/>
          </a:xfrm>
          <a:prstGeom prst="rect">
            <a:avLst/>
          </a:prstGeom>
        </p:spPr>
        <p:txBody>
          <a:bodyPr vert="horz" wrap="square" lIns="0" tIns="0" rIns="0" bIns="0"/>
          <a:lstStyle/>
          <a:p>
            <a:pPr algn="l" rtl="0" eaLnBrk="0">
              <a:lnSpc>
                <a:spcPct val="86000"/>
              </a:lnSpc>
            </a:pPr>
            <a:endParaRPr lang="en-US" altLang="en-US" sz="100" dirty="0"/>
          </a:p>
          <a:p>
            <a:pPr marL="19050" algn="l" rtl="0" eaLnBrk="0">
              <a:lnSpc>
                <a:spcPct val="85000"/>
              </a:lnSpc>
            </a:pPr>
            <a:r>
              <a:rPr sz="14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无线</a:t>
            </a:r>
            <a:r>
              <a:rPr sz="1400"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SoC</a:t>
            </a:r>
            <a:endParaRPr lang="en-US" altLang="en-US" sz="1400" dirty="0"/>
          </a:p>
          <a:p>
            <a:pPr marL="12700" algn="l" rtl="0" eaLnBrk="0">
              <a:lnSpc>
                <a:spcPts val="1075"/>
              </a:lnSpc>
              <a:spcBef>
                <a:spcPts val="1060"/>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AR</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1001</a:t>
            </a:r>
            <a:endParaRPr lang="en-US" altLang="en-US" sz="1400" dirty="0"/>
          </a:p>
          <a:p>
            <a:pPr marL="12700" algn="l" rtl="0" eaLnBrk="0">
              <a:lnSpc>
                <a:spcPts val="235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AR</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8211</a:t>
            </a:r>
            <a:endParaRPr lang="en-US" altLang="en-US" sz="1400" dirty="0"/>
          </a:p>
        </p:txBody>
      </p:sp>
      <p:sp>
        <p:nvSpPr>
          <p:cNvPr id="856" name="textbox 856"/>
          <p:cNvSpPr/>
          <p:nvPr/>
        </p:nvSpPr>
        <p:spPr>
          <a:xfrm>
            <a:off x="5175503" y="5911595"/>
            <a:ext cx="1679575" cy="313054"/>
          </a:xfrm>
          <a:prstGeom prst="rect">
            <a:avLst/>
          </a:prstGeom>
          <a:solidFill>
            <a:srgbClr val="1D9ED2"/>
          </a:solidFill>
        </p:spPr>
        <p:txBody>
          <a:bodyPr vert="horz" wrap="square" lIns="0" tIns="0" rIns="0" bIns="0"/>
          <a:lstStyle/>
          <a:p>
            <a:pPr algn="l" rtl="0" eaLnBrk="0">
              <a:lnSpc>
                <a:spcPct val="144000"/>
              </a:lnSpc>
            </a:pPr>
            <a:endParaRPr lang="en-US" altLang="en-US" sz="200" dirty="0"/>
          </a:p>
          <a:p>
            <a:pPr marL="103505" algn="l" rtl="0" eaLnBrk="0">
              <a:lnSpc>
                <a:spcPts val="1780"/>
              </a:lnSpc>
              <a:spcBef>
                <a:spcPts val="0"/>
              </a:spcBef>
            </a:pPr>
            <a:r>
              <a:rPr sz="1400"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AR</a:t>
            </a:r>
            <a:r>
              <a:rPr sz="1400" kern="0" spc="1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Link 通信产品</a:t>
            </a:r>
            <a:endParaRPr lang="en-US" altLang="en-US" sz="1400" dirty="0"/>
          </a:p>
        </p:txBody>
      </p:sp>
      <p:sp>
        <p:nvSpPr>
          <p:cNvPr id="858" name="textbox 858"/>
          <p:cNvSpPr/>
          <p:nvPr/>
        </p:nvSpPr>
        <p:spPr>
          <a:xfrm>
            <a:off x="480059" y="5929883"/>
            <a:ext cx="1635760" cy="306704"/>
          </a:xfrm>
          <a:prstGeom prst="rect">
            <a:avLst/>
          </a:prstGeom>
          <a:solidFill>
            <a:srgbClr val="1D9ED2"/>
          </a:solidFill>
        </p:spPr>
        <p:txBody>
          <a:bodyPr vert="horz" wrap="square" lIns="0" tIns="0" rIns="0" bIns="0"/>
          <a:lstStyle/>
          <a:p>
            <a:pPr algn="l" rtl="0" eaLnBrk="0">
              <a:lnSpc>
                <a:spcPct val="142000"/>
              </a:lnSpc>
            </a:pPr>
            <a:endParaRPr lang="en-US" altLang="en-US" sz="200" dirty="0"/>
          </a:p>
          <a:p>
            <a:pPr marL="84455" algn="l" rtl="0" eaLnBrk="0">
              <a:lnSpc>
                <a:spcPts val="1780"/>
              </a:lnSpc>
              <a:spcBef>
                <a:spcPts val="0"/>
              </a:spcBef>
            </a:pP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Edge</a:t>
            </a:r>
            <a:r>
              <a:rPr sz="1400"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AI</a:t>
            </a:r>
            <a:r>
              <a:rPr sz="1400" kern="0" spc="11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SoC</a:t>
            </a:r>
            <a:r>
              <a:rPr sz="1400"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产品</a:t>
            </a:r>
            <a:endParaRPr lang="en-US" altLang="en-US" sz="1400" dirty="0"/>
          </a:p>
        </p:txBody>
      </p:sp>
      <p:pic>
        <p:nvPicPr>
          <p:cNvPr id="860" name="picture 860"/>
          <p:cNvPicPr>
            <a:picLocks noChangeAspect="1"/>
          </p:cNvPicPr>
          <p:nvPr/>
        </p:nvPicPr>
        <p:blipFill>
          <a:blip r:embed="rId7"/>
          <a:stretch>
            <a:fillRect/>
          </a:stretch>
        </p:blipFill>
        <p:spPr>
          <a:xfrm rot="21600000">
            <a:off x="10617707" y="205740"/>
            <a:ext cx="1260347" cy="326135"/>
          </a:xfrm>
          <a:prstGeom prst="rect">
            <a:avLst/>
          </a:prstGeom>
        </p:spPr>
      </p:pic>
      <p:sp>
        <p:nvSpPr>
          <p:cNvPr id="862" name="textbox 862"/>
          <p:cNvSpPr/>
          <p:nvPr/>
        </p:nvSpPr>
        <p:spPr>
          <a:xfrm>
            <a:off x="3438504" y="5777705"/>
            <a:ext cx="712469" cy="58864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75"/>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AR</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9341</a:t>
            </a:r>
            <a:endParaRPr lang="en-US" altLang="en-US" sz="1400" dirty="0"/>
          </a:p>
          <a:p>
            <a:pPr marL="12700" algn="l" rtl="0" eaLnBrk="0">
              <a:lnSpc>
                <a:spcPts val="336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AR</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9331</a:t>
            </a:r>
            <a:endParaRPr lang="en-US" altLang="en-US" sz="1400" dirty="0"/>
          </a:p>
        </p:txBody>
      </p:sp>
      <p:sp>
        <p:nvSpPr>
          <p:cNvPr id="864" name="textbox 864"/>
          <p:cNvSpPr/>
          <p:nvPr/>
        </p:nvSpPr>
        <p:spPr>
          <a:xfrm>
            <a:off x="4309089" y="5790405"/>
            <a:ext cx="712469" cy="58864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75"/>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AR</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9321</a:t>
            </a:r>
            <a:endParaRPr lang="en-US" altLang="en-US" sz="1400" dirty="0"/>
          </a:p>
          <a:p>
            <a:pPr marL="12700" algn="l" rtl="0" eaLnBrk="0">
              <a:lnSpc>
                <a:spcPts val="336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AR</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9201</a:t>
            </a:r>
            <a:endParaRPr lang="en-US" altLang="en-US" sz="1400" dirty="0"/>
          </a:p>
        </p:txBody>
      </p:sp>
      <p:sp>
        <p:nvSpPr>
          <p:cNvPr id="866" name="textbox 866"/>
          <p:cNvSpPr/>
          <p:nvPr/>
        </p:nvSpPr>
        <p:spPr>
          <a:xfrm>
            <a:off x="9870418" y="5988512"/>
            <a:ext cx="712469" cy="46037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75"/>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AR</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8030</a:t>
            </a:r>
            <a:endParaRPr lang="en-US" altLang="en-US" sz="1400" dirty="0"/>
          </a:p>
          <a:p>
            <a:pPr marL="12700" algn="l" rtl="0" eaLnBrk="0">
              <a:lnSpc>
                <a:spcPts val="235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AR</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8020</a:t>
            </a:r>
            <a:endParaRPr lang="en-US" alt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8" name="picture 868"/>
          <p:cNvPicPr>
            <a:picLocks noChangeAspect="1"/>
          </p:cNvPicPr>
          <p:nvPr/>
        </p:nvPicPr>
        <p:blipFill>
          <a:blip r:embed="rId1"/>
          <a:stretch>
            <a:fillRect/>
          </a:stretch>
        </p:blipFill>
        <p:spPr>
          <a:xfrm rot="21600000">
            <a:off x="4216908" y="5285231"/>
            <a:ext cx="1266444" cy="861060"/>
          </a:xfrm>
          <a:prstGeom prst="rect">
            <a:avLst/>
          </a:prstGeom>
        </p:spPr>
      </p:pic>
      <p:graphicFrame>
        <p:nvGraphicFramePr>
          <p:cNvPr id="870" name="table 870"/>
          <p:cNvGraphicFramePr>
            <a:graphicFrameLocks noGrp="1"/>
          </p:cNvGraphicFramePr>
          <p:nvPr/>
        </p:nvGraphicFramePr>
        <p:xfrm>
          <a:off x="338197" y="4174235"/>
          <a:ext cx="5708014" cy="2586354"/>
        </p:xfrm>
        <a:graphic>
          <a:graphicData uri="http://schemas.openxmlformats.org/drawingml/2006/table">
            <a:tbl>
              <a:tblPr/>
              <a:tblGrid>
                <a:gridCol w="3121025"/>
                <a:gridCol w="2586989"/>
              </a:tblGrid>
              <a:tr h="2586354">
                <a:tc>
                  <a:txBody>
                    <a:bodyPr/>
                    <a:lstStyle/>
                    <a:p>
                      <a:pPr algn="l" rtl="0" eaLnBrk="0">
                        <a:lnSpc>
                          <a:spcPct val="102000"/>
                        </a:lnSpc>
                      </a:pPr>
                      <a:endParaRPr lang="en-US" altLang="en-US" sz="400" dirty="0"/>
                    </a:p>
                    <a:p>
                      <a:pPr marL="384175" indent="635" algn="l" rtl="0" eaLnBrk="0">
                        <a:lnSpc>
                          <a:spcPct val="96000"/>
                        </a:lnSpc>
                        <a:spcBef>
                          <a:spcPts val="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结合酷芯优势技术与产品</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，为智能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驾驶提供感知系统的处理能力与</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决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策系统的AI运算能力</a:t>
                      </a:r>
                      <a:endParaRPr lang="en-US" altLang="en-US" sz="1400" dirty="0"/>
                    </a:p>
                    <a:p>
                      <a:pPr algn="l" rtl="0" eaLnBrk="0">
                        <a:lnSpc>
                          <a:spcPct val="122000"/>
                        </a:lnSpc>
                      </a:pPr>
                      <a:endParaRPr lang="en-US" altLang="en-US" sz="1000" dirty="0"/>
                    </a:p>
                    <a:p>
                      <a:pPr marL="383540" algn="l" rtl="0" eaLnBrk="0">
                        <a:lnSpc>
                          <a:spcPct val="88000"/>
                        </a:lnSpc>
                        <a:spcBef>
                          <a:spcPts val="425"/>
                        </a:spcBef>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产品优势</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690245" indent="-297815" algn="l" rtl="0" eaLnBrk="0">
                        <a:lnSpc>
                          <a:spcPct val="97000"/>
                        </a:lnSpc>
                        <a:spcBef>
                          <a:spcPts val="100"/>
                        </a:spcBef>
                      </a:pPr>
                      <a:r>
                        <a:rPr sz="1400" kern="0" spc="-110" dirty="0">
                          <a:solidFill>
                            <a:srgbClr val="595959">
                              <a:alpha val="100000"/>
                            </a:srgbClr>
                          </a:solidFill>
                          <a:latin typeface="Wingdings" panose="05000000000000000000"/>
                          <a:ea typeface="Wingdings" panose="05000000000000000000"/>
                          <a:cs typeface="Wingdings" panose="05000000000000000000"/>
                        </a:rPr>
                        <a:t>.</a:t>
                      </a:r>
                      <a:r>
                        <a:rPr sz="1400" kern="0" spc="280" dirty="0">
                          <a:solidFill>
                            <a:srgbClr val="595959">
                              <a:alpha val="100000"/>
                            </a:srgbClr>
                          </a:solidFill>
                          <a:latin typeface="Wingdings" panose="05000000000000000000"/>
                          <a:ea typeface="Wingdings" panose="05000000000000000000"/>
                          <a:cs typeface="Wingdings" panose="05000000000000000000"/>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多路摄像头接入，全</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范围检测</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自动驾驶安全环境</a:t>
                      </a:r>
                      <a:endParaRPr lang="en-US" altLang="en-US" sz="1400" dirty="0"/>
                    </a:p>
                    <a:p>
                      <a:pPr marL="669290" indent="-276860" algn="l" rtl="0" eaLnBrk="0">
                        <a:lnSpc>
                          <a:spcPct val="96000"/>
                        </a:lnSpc>
                        <a:spcBef>
                          <a:spcPts val="115"/>
                        </a:spcBef>
                      </a:pPr>
                      <a:r>
                        <a:rPr sz="1400" kern="0" spc="-130" dirty="0">
                          <a:solidFill>
                            <a:srgbClr val="595959">
                              <a:alpha val="100000"/>
                            </a:srgbClr>
                          </a:solidFill>
                          <a:latin typeface="Wingdings" panose="05000000000000000000"/>
                          <a:ea typeface="Wingdings" panose="05000000000000000000"/>
                          <a:cs typeface="Wingdings" panose="05000000000000000000"/>
                        </a:rPr>
                        <a:t>.</a:t>
                      </a:r>
                      <a:r>
                        <a:rPr sz="1400" kern="0" spc="390" dirty="0">
                          <a:solidFill>
                            <a:srgbClr val="595959">
                              <a:alpha val="100000"/>
                            </a:srgbClr>
                          </a:solidFill>
                          <a:latin typeface="Wingdings" panose="05000000000000000000"/>
                          <a:ea typeface="Wingdings" panose="05000000000000000000"/>
                          <a:cs typeface="Wingdings" panose="05000000000000000000"/>
                        </a:rPr>
                        <a:t> </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内置多个模型，</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同时对周围环</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境</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、驾驶员状态等进行分析</a:t>
                      </a:r>
                      <a:endParaRPr lang="en-US" altLang="en-US" sz="1400" dirty="0"/>
                    </a:p>
                    <a:p>
                      <a:pPr marL="392430" algn="l" rtl="0" eaLnBrk="0">
                        <a:lnSpc>
                          <a:spcPts val="1685"/>
                        </a:lnSpc>
                        <a:spcBef>
                          <a:spcPts val="130"/>
                        </a:spcBef>
                      </a:pPr>
                      <a:r>
                        <a:rPr sz="1300" kern="0" spc="-50" dirty="0">
                          <a:solidFill>
                            <a:srgbClr val="595959">
                              <a:alpha val="100000"/>
                            </a:srgbClr>
                          </a:solidFill>
                          <a:latin typeface="Wingdings" panose="05000000000000000000"/>
                          <a:ea typeface="Wingdings" panose="05000000000000000000"/>
                          <a:cs typeface="Wingdings" panose="05000000000000000000"/>
                        </a:rPr>
                        <a:t>.</a:t>
                      </a:r>
                      <a:r>
                        <a:rPr sz="1300" kern="0" spc="380" dirty="0">
                          <a:solidFill>
                            <a:srgbClr val="595959">
                              <a:alpha val="100000"/>
                            </a:srgbClr>
                          </a:solidFill>
                          <a:latin typeface="Wingdings" panose="05000000000000000000"/>
                          <a:ea typeface="Wingdings" panose="05000000000000000000"/>
                          <a:cs typeface="Wingdings" panose="05000000000000000000"/>
                        </a:rPr>
                        <a:t> </a:t>
                      </a:r>
                      <a:r>
                        <a:rPr sz="13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适用乘用</a:t>
                      </a:r>
                      <a:r>
                        <a:rPr sz="13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、车用多种车型</a:t>
                      </a:r>
                      <a:endParaRPr lang="en-US" altLang="en-US" sz="1300" dirty="0"/>
                    </a:p>
                    <a:p>
                      <a:pPr algn="l" rtl="0" eaLnBrk="0">
                        <a:lnSpc>
                          <a:spcPct val="165000"/>
                        </a:lnSpc>
                      </a:pPr>
                      <a:endParaRPr lang="en-US" altLang="en-US" sz="1000" dirty="0"/>
                    </a:p>
                    <a:p>
                      <a:pPr algn="l" rtl="0" eaLnBrk="0">
                        <a:lnSpc>
                          <a:spcPct val="100000"/>
                        </a:lnSpc>
                      </a:pPr>
                      <a:endParaRPr lang="en-US" altLang="en-US" sz="200" dirty="0"/>
                    </a:p>
                    <a:p>
                      <a:pPr algn="l" rtl="0" eaLnBrk="0">
                        <a:lnSpc>
                          <a:spcPct val="92000"/>
                        </a:lnSpc>
                        <a:spcBef>
                          <a:spcPts val="0"/>
                        </a:spcBef>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来源：酷芯微电子官网、公开资料及专家访谈，整</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理</a:t>
                      </a:r>
                      <a:endParaRPr lang="en-US" altLang="en-US" sz="800" dirty="0"/>
                    </a:p>
                  </a:txBody>
                  <a:tcPr marL="0" marR="0" marT="0" marB="0" vert="horz">
                    <a:lnL>
                      <a:noFill/>
                    </a:lnL>
                    <a:lnR>
                      <a:noFill/>
                    </a:lnR>
                    <a:lnT>
                      <a:noFill/>
                    </a:lnT>
                    <a:lnB>
                      <a:noFill/>
                    </a:lnB>
                  </a:tcPr>
                </a:tc>
                <a:tc>
                  <a:txBody>
                    <a:bodyPr/>
                    <a:lstStyle/>
                    <a:p>
                      <a:pPr algn="l" rtl="0" eaLnBrk="0">
                        <a:lnSpc>
                          <a:spcPct val="110000"/>
                        </a:lnSpc>
                      </a:pPr>
                      <a:endParaRPr lang="en-US" altLang="en-US" sz="10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7000"/>
                        </a:lnSpc>
                      </a:pPr>
                      <a:endParaRPr lang="en-US" altLang="en-US" sz="100" dirty="0"/>
                    </a:p>
                    <a:p>
                      <a:pPr algn="r" rtl="0" eaLnBrk="0">
                        <a:lnSpc>
                          <a:spcPct val="86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AI</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MDVR          智能D</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ASH</a:t>
                      </a:r>
                      <a:r>
                        <a:rPr sz="12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CAM</a:t>
                      </a:r>
                      <a:endParaRPr lang="en-US" altLang="en-US" sz="12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100000"/>
                        </a:lnSpc>
                      </a:pPr>
                      <a:endParaRPr lang="en-US" altLang="en-US" sz="300" dirty="0"/>
                    </a:p>
                    <a:p>
                      <a:pPr marL="1066165" algn="l" rtl="0" eaLnBrk="0">
                        <a:lnSpc>
                          <a:spcPct val="86000"/>
                        </a:lnSpc>
                        <a:spcBef>
                          <a:spcPts val="0"/>
                        </a:spcBef>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车载AI</a:t>
                      </a:r>
                      <a:r>
                        <a:rPr sz="12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IPC</a:t>
                      </a:r>
                      <a:endParaRPr lang="en-US" altLang="en-US" sz="1200" dirty="0"/>
                    </a:p>
                  </a:txBody>
                  <a:tcPr marL="0" marR="0" marT="0" marB="0" vert="horz">
                    <a:lnL>
                      <a:noFill/>
                    </a:lnL>
                    <a:lnR>
                      <a:noFill/>
                    </a:lnR>
                    <a:lnT>
                      <a:noFill/>
                    </a:lnT>
                    <a:lnB>
                      <a:noFill/>
                    </a:lnB>
                  </a:tcPr>
                </a:tc>
              </a:tr>
            </a:tbl>
          </a:graphicData>
        </a:graphic>
      </p:graphicFrame>
      <p:pic>
        <p:nvPicPr>
          <p:cNvPr id="872" name="picture 872"/>
          <p:cNvPicPr>
            <a:picLocks noChangeAspect="1"/>
          </p:cNvPicPr>
          <p:nvPr/>
        </p:nvPicPr>
        <p:blipFill>
          <a:blip r:embed="rId2"/>
          <a:stretch>
            <a:fillRect/>
          </a:stretch>
        </p:blipFill>
        <p:spPr>
          <a:xfrm rot="21600000">
            <a:off x="556259" y="2685288"/>
            <a:ext cx="1914144" cy="1018032"/>
          </a:xfrm>
          <a:prstGeom prst="rect">
            <a:avLst/>
          </a:prstGeom>
        </p:spPr>
      </p:pic>
      <p:pic>
        <p:nvPicPr>
          <p:cNvPr id="874" name="picture 874"/>
          <p:cNvPicPr>
            <a:picLocks noChangeAspect="1"/>
          </p:cNvPicPr>
          <p:nvPr/>
        </p:nvPicPr>
        <p:blipFill>
          <a:blip r:embed="rId3"/>
          <a:stretch>
            <a:fillRect/>
          </a:stretch>
        </p:blipFill>
        <p:spPr>
          <a:xfrm rot="21600000">
            <a:off x="662940" y="1627632"/>
            <a:ext cx="1864486" cy="888491"/>
          </a:xfrm>
          <a:prstGeom prst="rect">
            <a:avLst/>
          </a:prstGeom>
        </p:spPr>
      </p:pic>
      <p:graphicFrame>
        <p:nvGraphicFramePr>
          <p:cNvPr id="876" name="table 876"/>
          <p:cNvGraphicFramePr>
            <a:graphicFrameLocks noGrp="1"/>
          </p:cNvGraphicFramePr>
          <p:nvPr/>
        </p:nvGraphicFramePr>
        <p:xfrm>
          <a:off x="556259" y="1627632"/>
          <a:ext cx="5596254" cy="2186304"/>
        </p:xfrm>
        <a:graphic>
          <a:graphicData uri="http://schemas.openxmlformats.org/drawingml/2006/table">
            <a:tbl>
              <a:tblPr/>
              <a:tblGrid>
                <a:gridCol w="2058670"/>
                <a:gridCol w="3537584"/>
              </a:tblGrid>
              <a:tr h="2186304">
                <a:tc>
                  <a:txBody>
                    <a:bodyPr/>
                    <a:lstStyle/>
                    <a:p>
                      <a:pPr algn="l" rtl="0" eaLnBrk="0">
                        <a:lnSpc>
                          <a:spcPct val="114000"/>
                        </a:lnSpc>
                      </a:pPr>
                      <a:endParaRPr lang="en-US" altLang="en-US" sz="1000" dirty="0"/>
                    </a:p>
                    <a:p>
                      <a:pPr algn="l" rtl="0" eaLnBrk="0">
                        <a:lnSpc>
                          <a:spcPct val="114000"/>
                        </a:lnSpc>
                      </a:pPr>
                      <a:endParaRPr lang="en-US" altLang="en-US" sz="1000" dirty="0"/>
                    </a:p>
                    <a:p>
                      <a:pPr algn="l" rtl="0" eaLnBrk="0">
                        <a:lnSpc>
                          <a:spcPct val="114000"/>
                        </a:lnSpc>
                      </a:pPr>
                      <a:endParaRPr lang="en-US" altLang="en-US" sz="1000" dirty="0"/>
                    </a:p>
                    <a:p>
                      <a:pPr algn="l" rtl="0" eaLnBrk="0">
                        <a:lnSpc>
                          <a:spcPct val="114000"/>
                        </a:lnSpc>
                      </a:pPr>
                      <a:endParaRPr lang="en-US" altLang="en-US" sz="1000" dirty="0"/>
                    </a:p>
                    <a:p>
                      <a:pPr algn="l" rtl="0" eaLnBrk="0">
                        <a:lnSpc>
                          <a:spcPct val="114000"/>
                        </a:lnSpc>
                      </a:pPr>
                      <a:endParaRPr lang="en-US" altLang="en-US" sz="1000" dirty="0"/>
                    </a:p>
                    <a:p>
                      <a:pPr marL="198120" algn="l" rtl="0" eaLnBrk="0">
                        <a:lnSpc>
                          <a:spcPct val="86000"/>
                        </a:lnSpc>
                        <a:spcBef>
                          <a:spcPts val="0"/>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AI</a:t>
                      </a:r>
                      <a:r>
                        <a:rPr sz="1200"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IPC          生物识别门禁</a:t>
                      </a:r>
                      <a:endParaRPr lang="en-US" altLang="en-US" sz="1200" dirty="0"/>
                    </a:p>
                    <a:p>
                      <a:pPr algn="l" rtl="0" eaLnBrk="0">
                        <a:lnSpc>
                          <a:spcPct val="103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1000"/>
                        </a:lnSpc>
                      </a:pPr>
                      <a:endParaRPr lang="en-US" altLang="en-US" sz="300" dirty="0"/>
                    </a:p>
                    <a:p>
                      <a:pPr marL="203200" algn="l" rtl="0" eaLnBrk="0">
                        <a:lnSpc>
                          <a:spcPct val="86000"/>
                        </a:lnSpc>
                        <a:spcBef>
                          <a:spcPts val="5"/>
                        </a:spcBef>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热成像监控</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AI盒子</a:t>
                      </a:r>
                      <a:endParaRPr lang="en-US" altLang="en-US" sz="1200" dirty="0"/>
                    </a:p>
                  </a:txBody>
                  <a:tcPr marL="0" marR="0" marT="0" marB="0" vert="horz">
                    <a:lnL>
                      <a:noFill/>
                    </a:lnL>
                    <a:lnR>
                      <a:noFill/>
                    </a:lnR>
                    <a:lnT>
                      <a:noFill/>
                    </a:lnT>
                    <a:lnB>
                      <a:noFill/>
                    </a:lnB>
                  </a:tcPr>
                </a:tc>
                <a:tc>
                  <a:txBody>
                    <a:bodyPr/>
                    <a:lstStyle/>
                    <a:p>
                      <a:pPr algn="l" rtl="0" eaLnBrk="0">
                        <a:lnSpc>
                          <a:spcPct val="108000"/>
                        </a:lnSpc>
                      </a:pPr>
                      <a:endParaRPr lang="en-US" altLang="en-US" sz="500" dirty="0"/>
                    </a:p>
                    <a:p>
                      <a:pPr marL="60325" indent="-3175" algn="l" rtl="0" eaLnBrk="0">
                        <a:lnSpc>
                          <a:spcPct val="93000"/>
                        </a:lnSpc>
                        <a:spcBef>
                          <a:spcPts val="0"/>
                        </a:spcBef>
                      </a:pP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基于酷芯视觉AI芯片，具有高效能的4T算力</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高品质图像质量及低码高清画质编码器</a:t>
                      </a:r>
                      <a:endParaRPr lang="en-US" altLang="en-US" sz="1400" dirty="0"/>
                    </a:p>
                    <a:p>
                      <a:pPr algn="l" rtl="0" eaLnBrk="0">
                        <a:lnSpc>
                          <a:spcPct val="123000"/>
                        </a:lnSpc>
                      </a:pPr>
                      <a:endParaRPr lang="en-US" altLang="en-US" sz="1000" dirty="0"/>
                    </a:p>
                    <a:p>
                      <a:pPr marL="57150" algn="l" rtl="0" eaLnBrk="0">
                        <a:lnSpc>
                          <a:spcPct val="88000"/>
                        </a:lnSpc>
                        <a:spcBef>
                          <a:spcPts val="425"/>
                        </a:spcBef>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产品优势</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339090" indent="-273050" algn="l" rtl="0" eaLnBrk="0">
                        <a:lnSpc>
                          <a:spcPct val="99000"/>
                        </a:lnSpc>
                        <a:spcBef>
                          <a:spcPts val="125"/>
                        </a:spcBef>
                      </a:pPr>
                      <a:r>
                        <a:rPr sz="1400" kern="0" spc="-80" dirty="0">
                          <a:solidFill>
                            <a:srgbClr val="595959">
                              <a:alpha val="100000"/>
                            </a:srgbClr>
                          </a:solidFill>
                          <a:latin typeface="Wingdings" panose="05000000000000000000"/>
                          <a:ea typeface="Wingdings" panose="05000000000000000000"/>
                          <a:cs typeface="Wingdings" panose="05000000000000000000"/>
                        </a:rPr>
                        <a:t>.</a:t>
                      </a:r>
                      <a:r>
                        <a:rPr sz="1400" kern="0" spc="420" dirty="0">
                          <a:solidFill>
                            <a:srgbClr val="595959">
                              <a:alpha val="100000"/>
                            </a:srgbClr>
                          </a:solidFill>
                          <a:latin typeface="Wingdings" panose="05000000000000000000"/>
                          <a:ea typeface="Wingdings" panose="05000000000000000000"/>
                          <a:cs typeface="Wingdings" panose="05000000000000000000"/>
                        </a:rPr>
                        <a:t> </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自研图像处理单元，可支持高</a:t>
                      </a:r>
                      <a:r>
                        <a:rPr sz="14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达900万</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像素Sensor</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，画质优异业</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界领先</a:t>
                      </a:r>
                      <a:endParaRPr lang="en-US" altLang="en-US" sz="1400" dirty="0"/>
                    </a:p>
                    <a:p>
                      <a:pPr marL="344170" indent="-278130" algn="l" rtl="0" eaLnBrk="0">
                        <a:lnSpc>
                          <a:spcPct val="96000"/>
                        </a:lnSpc>
                        <a:spcBef>
                          <a:spcPts val="35"/>
                        </a:spcBef>
                      </a:pPr>
                      <a:r>
                        <a:rPr sz="1400" kern="0" spc="-110" dirty="0">
                          <a:solidFill>
                            <a:srgbClr val="595959">
                              <a:alpha val="100000"/>
                            </a:srgbClr>
                          </a:solidFill>
                          <a:latin typeface="Wingdings" panose="05000000000000000000"/>
                          <a:ea typeface="Wingdings" panose="05000000000000000000"/>
                          <a:cs typeface="Wingdings" panose="05000000000000000000"/>
                        </a:rPr>
                        <a:t>.</a:t>
                      </a:r>
                      <a:r>
                        <a:rPr sz="1400" kern="0" spc="250" dirty="0">
                          <a:solidFill>
                            <a:srgbClr val="595959">
                              <a:alpha val="100000"/>
                            </a:srgbClr>
                          </a:solidFill>
                          <a:latin typeface="Wingdings" panose="05000000000000000000"/>
                          <a:ea typeface="Wingdings" panose="05000000000000000000"/>
                          <a:cs typeface="Wingdings" panose="05000000000000000000"/>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算力高达4T，支持人脸识别</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、头肩检</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测</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车辆车牌识别等各种算法组合</a:t>
                      </a:r>
                      <a:endParaRPr lang="en-US" altLang="en-US" sz="1400" dirty="0"/>
                    </a:p>
                    <a:p>
                      <a:pPr marL="66040" algn="l" rtl="0" eaLnBrk="0">
                        <a:lnSpc>
                          <a:spcPct val="100000"/>
                        </a:lnSpc>
                        <a:spcBef>
                          <a:spcPts val="120"/>
                        </a:spcBef>
                      </a:pPr>
                      <a:r>
                        <a:rPr sz="1400" kern="0" spc="-80" dirty="0">
                          <a:solidFill>
                            <a:srgbClr val="595959">
                              <a:alpha val="100000"/>
                            </a:srgbClr>
                          </a:solidFill>
                          <a:latin typeface="Wingdings" panose="05000000000000000000"/>
                          <a:ea typeface="Wingdings" panose="05000000000000000000"/>
                          <a:cs typeface="Wingdings" panose="05000000000000000000"/>
                        </a:rPr>
                        <a:t>.</a:t>
                      </a:r>
                      <a:r>
                        <a:rPr sz="1400" kern="0" spc="420" dirty="0">
                          <a:solidFill>
                            <a:srgbClr val="595959">
                              <a:alpha val="100000"/>
                            </a:srgbClr>
                          </a:solidFill>
                          <a:latin typeface="Wingdings" panose="05000000000000000000"/>
                          <a:ea typeface="Wingdings" panose="05000000000000000000"/>
                          <a:cs typeface="Wingdings" panose="05000000000000000000"/>
                        </a:rPr>
                        <a:t> </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内置红外ISP，支持热成像与可见光融合</a:t>
                      </a:r>
                      <a:endParaRPr lang="en-US" altLang="en-US" sz="1400" dirty="0"/>
                    </a:p>
                    <a:p>
                      <a:pPr marL="66040" algn="l" rtl="0" eaLnBrk="0">
                        <a:lnSpc>
                          <a:spcPct val="96000"/>
                        </a:lnSpc>
                        <a:spcBef>
                          <a:spcPts val="5"/>
                        </a:spcBef>
                      </a:pPr>
                      <a:r>
                        <a:rPr sz="1300" kern="0" spc="-90" dirty="0">
                          <a:solidFill>
                            <a:srgbClr val="595959">
                              <a:alpha val="100000"/>
                            </a:srgbClr>
                          </a:solidFill>
                          <a:latin typeface="Wingdings" panose="05000000000000000000"/>
                          <a:ea typeface="Wingdings" panose="05000000000000000000"/>
                          <a:cs typeface="Wingdings" panose="05000000000000000000"/>
                        </a:rPr>
                        <a:t>.</a:t>
                      </a:r>
                      <a:r>
                        <a:rPr sz="1300" kern="0" spc="360" dirty="0">
                          <a:solidFill>
                            <a:srgbClr val="595959">
                              <a:alpha val="100000"/>
                            </a:srgbClr>
                          </a:solidFill>
                          <a:latin typeface="Wingdings" panose="05000000000000000000"/>
                          <a:ea typeface="Wingdings" panose="05000000000000000000"/>
                          <a:cs typeface="Wingdings" panose="05000000000000000000"/>
                        </a:rPr>
                        <a:t> </a:t>
                      </a:r>
                      <a:r>
                        <a:rPr sz="13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支持多模态识别</a:t>
                      </a:r>
                      <a:endParaRPr lang="en-US" altLang="en-US" sz="1300" dirty="0"/>
                    </a:p>
                  </a:txBody>
                  <a:tcPr marL="0" marR="0" marT="0" marB="0" vert="horz">
                    <a:lnL>
                      <a:noFill/>
                    </a:lnL>
                    <a:lnR>
                      <a:noFill/>
                    </a:lnR>
                    <a:lnT>
                      <a:noFill/>
                    </a:lnT>
                    <a:lnB>
                      <a:noFill/>
                    </a:lnB>
                  </a:tcPr>
                </a:tc>
              </a:tr>
            </a:tbl>
          </a:graphicData>
        </a:graphic>
      </p:graphicFrame>
      <p:pic>
        <p:nvPicPr>
          <p:cNvPr id="878" name="picture 878"/>
          <p:cNvPicPr>
            <a:picLocks noChangeAspect="1"/>
          </p:cNvPicPr>
          <p:nvPr/>
        </p:nvPicPr>
        <p:blipFill>
          <a:blip r:embed="rId4"/>
          <a:stretch>
            <a:fillRect/>
          </a:stretch>
        </p:blipFill>
        <p:spPr>
          <a:xfrm rot="21600000">
            <a:off x="9322307" y="4151376"/>
            <a:ext cx="2331720" cy="993647"/>
          </a:xfrm>
          <a:prstGeom prst="rect">
            <a:avLst/>
          </a:prstGeom>
        </p:spPr>
      </p:pic>
      <p:sp>
        <p:nvSpPr>
          <p:cNvPr id="880" name="textbox 880"/>
          <p:cNvSpPr/>
          <p:nvPr/>
        </p:nvSpPr>
        <p:spPr>
          <a:xfrm>
            <a:off x="6438527" y="4162100"/>
            <a:ext cx="3006725" cy="234505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3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基于TDD的原理，采用OFDM和</a:t>
            </a:r>
            <a:endParaRPr lang="en-US" altLang="en-US" sz="1400" dirty="0"/>
          </a:p>
          <a:p>
            <a:pPr marL="13970" indent="6985" algn="l" rtl="0" eaLnBrk="0">
              <a:lnSpc>
                <a:spcPct val="97000"/>
              </a:lnSpc>
              <a:spcBef>
                <a:spcPts val="10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MIMO等关键技术，</a:t>
            </a:r>
            <a:r>
              <a:rPr sz="1400" kern="0" spc="-2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内置图像解</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码器，</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100%自主知识产权基带</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芯片与射频芯</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片，提供远距离</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、低延时无线图传解</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决方案</a:t>
            </a:r>
            <a:endParaRPr lang="en-US" altLang="en-US" sz="1400" dirty="0"/>
          </a:p>
          <a:p>
            <a:pPr algn="l" rtl="0" eaLnBrk="0">
              <a:lnSpc>
                <a:spcPct val="123000"/>
              </a:lnSpc>
            </a:pPr>
            <a:endParaRPr lang="en-US" altLang="en-US" sz="1000" dirty="0"/>
          </a:p>
          <a:p>
            <a:pPr marL="12700" algn="l" rtl="0" eaLnBrk="0">
              <a:lnSpc>
                <a:spcPct val="88000"/>
              </a:lnSpc>
              <a:spcBef>
                <a:spcPts val="420"/>
              </a:spcBef>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产品优势</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298450" indent="-276860" algn="l" rtl="0" eaLnBrk="0">
              <a:lnSpc>
                <a:spcPct val="96000"/>
              </a:lnSpc>
              <a:spcBef>
                <a:spcPts val="120"/>
              </a:spcBef>
            </a:pPr>
            <a:r>
              <a:rPr sz="1400" kern="0" spc="-100" dirty="0">
                <a:solidFill>
                  <a:srgbClr val="595959">
                    <a:alpha val="100000"/>
                  </a:srgbClr>
                </a:solidFill>
                <a:latin typeface="Wingdings" panose="05000000000000000000"/>
                <a:ea typeface="Wingdings" panose="05000000000000000000"/>
                <a:cs typeface="Wingdings" panose="05000000000000000000"/>
              </a:rPr>
              <a:t>.</a:t>
            </a:r>
            <a:r>
              <a:rPr sz="1400" kern="0" spc="300" dirty="0">
                <a:solidFill>
                  <a:srgbClr val="595959">
                    <a:alpha val="100000"/>
                  </a:srgbClr>
                </a:solidFill>
                <a:latin typeface="Wingdings" panose="05000000000000000000"/>
                <a:ea typeface="Wingdings" panose="05000000000000000000"/>
                <a:cs typeface="Wingdings" panose="05000000000000000000"/>
              </a:rPr>
              <a:t> </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无线图像传输适用于更多复杂地形</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地况</a:t>
            </a:r>
            <a:endParaRPr lang="en-US" altLang="en-US" sz="1400" dirty="0"/>
          </a:p>
          <a:p>
            <a:pPr marL="300355" indent="-278765" algn="l" rtl="0" eaLnBrk="0">
              <a:lnSpc>
                <a:spcPct val="96000"/>
              </a:lnSpc>
              <a:spcBef>
                <a:spcPts val="140"/>
              </a:spcBef>
            </a:pPr>
            <a:r>
              <a:rPr sz="1400" kern="0" spc="-110" dirty="0">
                <a:solidFill>
                  <a:srgbClr val="595959">
                    <a:alpha val="100000"/>
                  </a:srgbClr>
                </a:solidFill>
                <a:latin typeface="Wingdings" panose="05000000000000000000"/>
                <a:ea typeface="Wingdings" panose="05000000000000000000"/>
                <a:cs typeface="Wingdings" panose="05000000000000000000"/>
              </a:rPr>
              <a:t>.</a:t>
            </a:r>
            <a:r>
              <a:rPr sz="1400" kern="0" spc="270" dirty="0">
                <a:solidFill>
                  <a:srgbClr val="595959">
                    <a:alpha val="100000"/>
                  </a:srgbClr>
                </a:solidFill>
                <a:latin typeface="Wingdings" panose="05000000000000000000"/>
                <a:ea typeface="Wingdings" panose="05000000000000000000"/>
                <a:cs typeface="Wingdings" panose="05000000000000000000"/>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毫秒级延迟，满足</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医疗</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、自动驾驶</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等对实时性要求较高的行业需求</a:t>
            </a:r>
            <a:endParaRPr lang="en-US" altLang="en-US" sz="1400" dirty="0"/>
          </a:p>
        </p:txBody>
      </p:sp>
      <p:sp>
        <p:nvSpPr>
          <p:cNvPr id="882" name="textbox 882"/>
          <p:cNvSpPr/>
          <p:nvPr/>
        </p:nvSpPr>
        <p:spPr>
          <a:xfrm>
            <a:off x="9077588" y="1659442"/>
            <a:ext cx="2679064" cy="2148204"/>
          </a:xfrm>
          <a:prstGeom prst="rect">
            <a:avLst/>
          </a:prstGeom>
        </p:spPr>
        <p:txBody>
          <a:bodyPr vert="horz" wrap="square" lIns="0" tIns="0" rIns="0" bIns="0"/>
          <a:lstStyle/>
          <a:p>
            <a:pPr algn="l" rtl="0" eaLnBrk="0">
              <a:lnSpc>
                <a:spcPct val="67000"/>
              </a:lnSpc>
            </a:pPr>
            <a:endParaRPr lang="en-US" altLang="en-US" sz="100" dirty="0"/>
          </a:p>
          <a:p>
            <a:pPr marL="15240" indent="-2540" algn="l" rtl="0" eaLnBrk="0">
              <a:lnSpc>
                <a:spcPct val="98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软硬结合方式，</a:t>
            </a:r>
            <a:r>
              <a:rPr sz="1400" kern="0" spc="-3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以智能传感互联</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人机交互</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、新型显示等技术赋能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智慧设备</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，为其提供强大算力</a:t>
            </a:r>
            <a:endParaRPr lang="en-US" altLang="en-US" sz="1400" dirty="0"/>
          </a:p>
          <a:p>
            <a:pPr algn="l" rtl="0" eaLnBrk="0">
              <a:lnSpc>
                <a:spcPct val="114000"/>
              </a:lnSpc>
            </a:pPr>
            <a:endParaRPr lang="en-US" altLang="en-US" sz="1000" dirty="0"/>
          </a:p>
          <a:p>
            <a:pPr marL="12700" algn="l" rtl="0" eaLnBrk="0">
              <a:lnSpc>
                <a:spcPct val="88000"/>
              </a:lnSpc>
              <a:spcBef>
                <a:spcPts val="425"/>
              </a:spcBef>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产品优势</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301625" indent="-280035" algn="l" rtl="0" eaLnBrk="0">
              <a:lnSpc>
                <a:spcPct val="99000"/>
              </a:lnSpc>
              <a:spcBef>
                <a:spcPts val="125"/>
              </a:spcBef>
            </a:pPr>
            <a:r>
              <a:rPr sz="1400" kern="0" spc="-110" dirty="0">
                <a:solidFill>
                  <a:srgbClr val="595959">
                    <a:alpha val="100000"/>
                  </a:srgbClr>
                </a:solidFill>
                <a:latin typeface="Wingdings" panose="05000000000000000000"/>
                <a:ea typeface="Wingdings" panose="05000000000000000000"/>
                <a:cs typeface="Wingdings" panose="05000000000000000000"/>
              </a:rPr>
              <a:t>.</a:t>
            </a:r>
            <a:r>
              <a:rPr sz="1400" kern="0" spc="280" dirty="0">
                <a:solidFill>
                  <a:srgbClr val="595959">
                    <a:alpha val="100000"/>
                  </a:srgbClr>
                </a:solidFill>
                <a:latin typeface="Wingdings" panose="05000000000000000000"/>
                <a:ea typeface="Wingdings" panose="05000000000000000000"/>
                <a:cs typeface="Wingdings" panose="05000000000000000000"/>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3D深度相机可实现毫</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米级工</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业视觉检测，精准识别人流等</a:t>
            </a:r>
            <a:endParaRPr lang="en-US" altLang="en-US" sz="1400" dirty="0"/>
          </a:p>
          <a:p>
            <a:pPr marL="313690" indent="-292100" algn="l" rtl="0" eaLnBrk="0">
              <a:lnSpc>
                <a:spcPct val="96000"/>
              </a:lnSpc>
              <a:spcBef>
                <a:spcPts val="35"/>
              </a:spcBef>
            </a:pPr>
            <a:r>
              <a:rPr sz="1400" kern="0" spc="-110" dirty="0">
                <a:solidFill>
                  <a:srgbClr val="595959">
                    <a:alpha val="100000"/>
                  </a:srgbClr>
                </a:solidFill>
                <a:latin typeface="Wingdings" panose="05000000000000000000"/>
                <a:ea typeface="Wingdings" panose="05000000000000000000"/>
                <a:cs typeface="Wingdings" panose="05000000000000000000"/>
              </a:rPr>
              <a:t>.</a:t>
            </a:r>
            <a:r>
              <a:rPr sz="1400" kern="0" spc="340" dirty="0">
                <a:solidFill>
                  <a:srgbClr val="595959">
                    <a:alpha val="100000"/>
                  </a:srgbClr>
                </a:solidFill>
                <a:latin typeface="Wingdings" panose="05000000000000000000"/>
                <a:ea typeface="Wingdings" panose="05000000000000000000"/>
                <a:cs typeface="Wingdings" panose="05000000000000000000"/>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配合无线图传技术，40毫秒</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内延迟助力无人机避障</a:t>
            </a:r>
            <a:endParaRPr lang="en-US" altLang="en-US" sz="1400" dirty="0"/>
          </a:p>
          <a:p>
            <a:pPr marL="21590" algn="l" rtl="0" eaLnBrk="0">
              <a:lnSpc>
                <a:spcPts val="1690"/>
              </a:lnSpc>
              <a:spcBef>
                <a:spcPts val="120"/>
              </a:spcBef>
            </a:pPr>
            <a:r>
              <a:rPr sz="1300" kern="0" spc="-40" dirty="0">
                <a:solidFill>
                  <a:srgbClr val="595959">
                    <a:alpha val="100000"/>
                  </a:srgbClr>
                </a:solidFill>
                <a:latin typeface="Wingdings" panose="05000000000000000000"/>
                <a:ea typeface="Wingdings" panose="05000000000000000000"/>
                <a:cs typeface="Wingdings" panose="05000000000000000000"/>
              </a:rPr>
              <a:t>.</a:t>
            </a:r>
            <a:r>
              <a:rPr sz="1300" kern="0" spc="380" dirty="0">
                <a:solidFill>
                  <a:srgbClr val="595959">
                    <a:alpha val="100000"/>
                  </a:srgbClr>
                </a:solidFill>
                <a:latin typeface="Wingdings" panose="05000000000000000000"/>
                <a:ea typeface="Wingdings" panose="05000000000000000000"/>
                <a:cs typeface="Wingdings" panose="05000000000000000000"/>
              </a:rPr>
              <a:t> </a:t>
            </a:r>
            <a:r>
              <a:rPr sz="13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单颗芯片集成图传基带</a:t>
            </a:r>
            <a:endParaRPr lang="en-US" altLang="en-US" sz="1300" dirty="0"/>
          </a:p>
        </p:txBody>
      </p:sp>
      <p:pic>
        <p:nvPicPr>
          <p:cNvPr id="884" name="picture 884"/>
          <p:cNvPicPr>
            <a:picLocks noChangeAspect="1"/>
          </p:cNvPicPr>
          <p:nvPr/>
        </p:nvPicPr>
        <p:blipFill>
          <a:blip r:embed="rId5"/>
          <a:stretch>
            <a:fillRect/>
          </a:stretch>
        </p:blipFill>
        <p:spPr>
          <a:xfrm rot="21600000">
            <a:off x="6353555" y="1645920"/>
            <a:ext cx="2639567" cy="2013203"/>
          </a:xfrm>
          <a:prstGeom prst="rect">
            <a:avLst/>
          </a:prstGeom>
        </p:spPr>
      </p:pic>
      <p:pic>
        <p:nvPicPr>
          <p:cNvPr id="886" name="picture 886"/>
          <p:cNvPicPr>
            <a:picLocks noChangeAspect="1"/>
          </p:cNvPicPr>
          <p:nvPr/>
        </p:nvPicPr>
        <p:blipFill>
          <a:blip r:embed="rId6"/>
          <a:stretch>
            <a:fillRect/>
          </a:stretch>
        </p:blipFill>
        <p:spPr>
          <a:xfrm rot="21600000">
            <a:off x="3534155" y="4174235"/>
            <a:ext cx="2351532" cy="952500"/>
          </a:xfrm>
          <a:prstGeom prst="rect">
            <a:avLst/>
          </a:prstGeom>
        </p:spPr>
      </p:pic>
      <p:pic>
        <p:nvPicPr>
          <p:cNvPr id="888" name="picture 888"/>
          <p:cNvPicPr>
            <a:picLocks noChangeAspect="1"/>
          </p:cNvPicPr>
          <p:nvPr/>
        </p:nvPicPr>
        <p:blipFill>
          <a:blip r:embed="rId7"/>
          <a:stretch>
            <a:fillRect/>
          </a:stretch>
        </p:blipFill>
        <p:spPr>
          <a:xfrm rot="21600000">
            <a:off x="9387840" y="5231892"/>
            <a:ext cx="2199131" cy="911351"/>
          </a:xfrm>
          <a:prstGeom prst="rect">
            <a:avLst/>
          </a:prstGeom>
        </p:spPr>
      </p:pic>
      <p:sp>
        <p:nvSpPr>
          <p:cNvPr id="890" name="textbox 890"/>
          <p:cNvSpPr/>
          <p:nvPr/>
        </p:nvSpPr>
        <p:spPr>
          <a:xfrm>
            <a:off x="624840" y="3872483"/>
            <a:ext cx="5558154" cy="277495"/>
          </a:xfrm>
          <a:prstGeom prst="rect">
            <a:avLst/>
          </a:prstGeom>
          <a:solidFill>
            <a:srgbClr val="1D9ED2"/>
          </a:solidFill>
        </p:spPr>
        <p:txBody>
          <a:bodyPr vert="horz" wrap="square" lIns="0" tIns="0" rIns="0" bIns="0"/>
          <a:lstStyle/>
          <a:p>
            <a:pPr algn="l" rtl="0" eaLnBrk="0">
              <a:lnSpc>
                <a:spcPct val="168000"/>
              </a:lnSpc>
            </a:pPr>
            <a:endParaRPr lang="en-US" altLang="en-US" sz="100" dirty="0"/>
          </a:p>
          <a:p>
            <a:pPr marL="2352675" algn="l" rtl="0" eaLnBrk="0">
              <a:lnSpc>
                <a:spcPct val="87000"/>
              </a:lnSpc>
            </a:pP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智能车载</a:t>
            </a:r>
            <a:endParaRPr lang="en-US" altLang="en-US" sz="1400" dirty="0"/>
          </a:p>
        </p:txBody>
      </p:sp>
      <p:sp>
        <p:nvSpPr>
          <p:cNvPr id="892" name="textbox 892"/>
          <p:cNvSpPr/>
          <p:nvPr/>
        </p:nvSpPr>
        <p:spPr>
          <a:xfrm>
            <a:off x="6347459" y="1338071"/>
            <a:ext cx="5306695" cy="276225"/>
          </a:xfrm>
          <a:prstGeom prst="rect">
            <a:avLst/>
          </a:prstGeom>
          <a:solidFill>
            <a:srgbClr val="1D9ED2"/>
          </a:solidFill>
        </p:spPr>
        <p:txBody>
          <a:bodyPr vert="horz" wrap="square" lIns="0" tIns="0" rIns="0" bIns="0"/>
          <a:lstStyle/>
          <a:p>
            <a:pPr algn="l" rtl="0" eaLnBrk="0">
              <a:lnSpc>
                <a:spcPct val="135000"/>
              </a:lnSpc>
            </a:pPr>
            <a:endParaRPr lang="en-US" altLang="en-US" sz="200" dirty="0"/>
          </a:p>
          <a:p>
            <a:pPr marL="2305050" algn="l" rtl="0" eaLnBrk="0">
              <a:lnSpc>
                <a:spcPct val="86000"/>
              </a:lnSpc>
              <a:spcBef>
                <a:spcPts val="0"/>
              </a:spcBef>
            </a:pP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智能硬件</a:t>
            </a:r>
            <a:endParaRPr lang="en-US" altLang="en-US" sz="1400" dirty="0"/>
          </a:p>
        </p:txBody>
      </p:sp>
      <p:sp>
        <p:nvSpPr>
          <p:cNvPr id="894" name="textbox 894"/>
          <p:cNvSpPr/>
          <p:nvPr/>
        </p:nvSpPr>
        <p:spPr>
          <a:xfrm>
            <a:off x="6347459" y="3872483"/>
            <a:ext cx="5306695" cy="276225"/>
          </a:xfrm>
          <a:prstGeom prst="rect">
            <a:avLst/>
          </a:prstGeom>
          <a:solidFill>
            <a:srgbClr val="1D9ED2"/>
          </a:solidFill>
        </p:spPr>
        <p:txBody>
          <a:bodyPr vert="horz" wrap="square" lIns="0" tIns="0" rIns="0" bIns="0"/>
          <a:lstStyle/>
          <a:p>
            <a:pPr algn="l" rtl="0" eaLnBrk="0">
              <a:lnSpc>
                <a:spcPct val="185000"/>
              </a:lnSpc>
            </a:pPr>
            <a:endParaRPr lang="en-US" altLang="en-US" sz="100" dirty="0"/>
          </a:p>
          <a:p>
            <a:pPr marL="2304415" algn="l" rtl="0" eaLnBrk="0">
              <a:lnSpc>
                <a:spcPct val="86000"/>
              </a:lnSpc>
              <a:spcBef>
                <a:spcPts val="0"/>
              </a:spcBef>
            </a:pP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无线图传</a:t>
            </a:r>
            <a:endParaRPr lang="en-US" altLang="en-US" sz="1400" dirty="0"/>
          </a:p>
        </p:txBody>
      </p:sp>
      <p:sp>
        <p:nvSpPr>
          <p:cNvPr id="896" name="textbox 896"/>
          <p:cNvSpPr/>
          <p:nvPr/>
        </p:nvSpPr>
        <p:spPr>
          <a:xfrm>
            <a:off x="624840" y="1338071"/>
            <a:ext cx="5558154" cy="260984"/>
          </a:xfrm>
          <a:prstGeom prst="rect">
            <a:avLst/>
          </a:prstGeom>
          <a:solidFill>
            <a:srgbClr val="1D9ED2"/>
          </a:solidFill>
        </p:spPr>
        <p:txBody>
          <a:bodyPr vert="horz" wrap="square" lIns="0" tIns="0" rIns="0" bIns="0"/>
          <a:lstStyle/>
          <a:p>
            <a:pPr algn="l" rtl="0" eaLnBrk="0">
              <a:lnSpc>
                <a:spcPct val="164000"/>
              </a:lnSpc>
            </a:pPr>
            <a:endParaRPr lang="en-US" altLang="en-US" sz="100" dirty="0"/>
          </a:p>
          <a:p>
            <a:pPr marL="2352675" algn="l" rtl="0" eaLnBrk="0">
              <a:lnSpc>
                <a:spcPct val="87000"/>
              </a:lnSpc>
            </a:pP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智能安防</a:t>
            </a:r>
            <a:endParaRPr lang="en-US" altLang="en-US" sz="1400" dirty="0"/>
          </a:p>
        </p:txBody>
      </p:sp>
      <p:sp>
        <p:nvSpPr>
          <p:cNvPr id="898" name="textbox 898"/>
          <p:cNvSpPr/>
          <p:nvPr/>
        </p:nvSpPr>
        <p:spPr>
          <a:xfrm>
            <a:off x="362968" y="777685"/>
            <a:ext cx="7241540" cy="241300"/>
          </a:xfrm>
          <a:prstGeom prst="rect">
            <a:avLst/>
          </a:prstGeom>
        </p:spPr>
        <p:txBody>
          <a:bodyPr vert="horz" wrap="square" lIns="0" tIns="0" rIns="0" bIns="0"/>
          <a:lstStyle/>
          <a:p>
            <a:pPr algn="l" rtl="0" eaLnBrk="0">
              <a:lnSpc>
                <a:spcPct val="83000"/>
              </a:lnSpc>
            </a:pPr>
            <a:endParaRPr lang="en-US" altLang="en-US" sz="100" dirty="0"/>
          </a:p>
          <a:p>
            <a:pPr algn="r" rtl="0" eaLnBrk="0">
              <a:lnSpc>
                <a:spcPts val="1695"/>
              </a:lnSpc>
            </a:pPr>
            <a:r>
              <a:rPr sz="1400" kern="0" spc="-40" dirty="0">
                <a:solidFill>
                  <a:srgbClr val="595959">
                    <a:alpha val="100000"/>
                  </a:srgbClr>
                </a:solidFill>
                <a:latin typeface="Wingdings" panose="05000000000000000000"/>
                <a:ea typeface="Wingdings" panose="05000000000000000000"/>
                <a:cs typeface="Wingdings" panose="05000000000000000000"/>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目前，酷芯微电子产品已应用于</a:t>
            </a:r>
            <a:r>
              <a:rPr sz="1400" kern="0" spc="-4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智能安防</a:t>
            </a:r>
            <a:r>
              <a:rPr sz="1400" kern="0" spc="-1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4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智能</a:t>
            </a:r>
            <a:r>
              <a:rPr sz="1400" kern="0" spc="-5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硬件</a:t>
            </a:r>
            <a:r>
              <a:rPr sz="1400" kern="0" spc="-1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5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智能车载</a:t>
            </a:r>
            <a:r>
              <a:rPr sz="1400" kern="0" spc="-1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5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无线图传</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等多个领域。</a:t>
            </a:r>
            <a:endParaRPr lang="en-US" altLang="en-US" sz="1400" dirty="0"/>
          </a:p>
        </p:txBody>
      </p:sp>
      <p:sp>
        <p:nvSpPr>
          <p:cNvPr id="900" name="textbox 900"/>
          <p:cNvSpPr/>
          <p:nvPr/>
        </p:nvSpPr>
        <p:spPr>
          <a:xfrm>
            <a:off x="352386" y="212933"/>
            <a:ext cx="4344034" cy="34734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30"/>
              </a:lnSpc>
            </a:pPr>
            <a:r>
              <a:rPr sz="2000" kern="0" spc="-10" dirty="0">
                <a:ln w="728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酷芯微电子：</a:t>
            </a:r>
            <a:r>
              <a:rPr sz="2000" kern="0" spc="-4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000" kern="0" spc="-10" dirty="0">
                <a:ln w="728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高端智能视觉芯片领导者</a:t>
            </a:r>
            <a:endParaRPr lang="en-US" altLang="en-US" sz="2000" dirty="0"/>
          </a:p>
        </p:txBody>
      </p:sp>
      <p:sp>
        <p:nvSpPr>
          <p:cNvPr id="902" name="textbox 902"/>
          <p:cNvSpPr/>
          <p:nvPr/>
        </p:nvSpPr>
        <p:spPr>
          <a:xfrm>
            <a:off x="4643628" y="1028700"/>
            <a:ext cx="3039110" cy="307975"/>
          </a:xfrm>
          <a:prstGeom prst="rect">
            <a:avLst/>
          </a:prstGeom>
          <a:solidFill>
            <a:srgbClr val="FFFFFF"/>
          </a:solidFill>
        </p:spPr>
        <p:txBody>
          <a:bodyPr vert="horz" wrap="square" lIns="0" tIns="0" rIns="0" bIns="0"/>
          <a:lstStyle/>
          <a:p>
            <a:pPr algn="l" rtl="0" eaLnBrk="0">
              <a:lnSpc>
                <a:spcPct val="121000"/>
              </a:lnSpc>
            </a:pPr>
            <a:endParaRPr lang="en-US" altLang="en-US" sz="300" dirty="0"/>
          </a:p>
          <a:p>
            <a:pPr marL="97790" algn="l" rtl="0" eaLnBrk="0">
              <a:lnSpc>
                <a:spcPct val="88000"/>
              </a:lnSpc>
            </a:pP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：酷芯微电子产品赋能行业</a:t>
            </a:r>
            <a:endParaRPr lang="en-US" altLang="en-US" sz="1400" dirty="0"/>
          </a:p>
        </p:txBody>
      </p:sp>
      <p:pic>
        <p:nvPicPr>
          <p:cNvPr id="904" name="picture 904"/>
          <p:cNvPicPr>
            <a:picLocks noChangeAspect="1"/>
          </p:cNvPicPr>
          <p:nvPr/>
        </p:nvPicPr>
        <p:blipFill>
          <a:blip r:embed="rId8"/>
          <a:stretch>
            <a:fillRect/>
          </a:stretch>
        </p:blipFill>
        <p:spPr>
          <a:xfrm rot="21600000">
            <a:off x="10617707" y="205740"/>
            <a:ext cx="1260347" cy="326135"/>
          </a:xfrm>
          <a:prstGeom prst="rect">
            <a:avLst/>
          </a:prstGeom>
        </p:spPr>
      </p:pic>
      <p:sp>
        <p:nvSpPr>
          <p:cNvPr id="906" name="textbox 906"/>
          <p:cNvSpPr/>
          <p:nvPr/>
        </p:nvSpPr>
        <p:spPr>
          <a:xfrm>
            <a:off x="6566750" y="2381910"/>
            <a:ext cx="2341879" cy="184150"/>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7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机器人</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深度相机</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视频</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会议</a:t>
            </a:r>
            <a:endParaRPr lang="en-US" altLang="en-US" sz="1200" dirty="0"/>
          </a:p>
        </p:txBody>
      </p:sp>
      <p:sp>
        <p:nvSpPr>
          <p:cNvPr id="908" name="textbox 908"/>
          <p:cNvSpPr/>
          <p:nvPr/>
        </p:nvSpPr>
        <p:spPr>
          <a:xfrm>
            <a:off x="6631165" y="3604997"/>
            <a:ext cx="2089785" cy="183514"/>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6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生物识别模组         智能无人机</a:t>
            </a:r>
            <a:endParaRPr lang="en-US" altLang="en-US" sz="1200" dirty="0"/>
          </a:p>
        </p:txBody>
      </p:sp>
      <p:sp>
        <p:nvSpPr>
          <p:cNvPr id="910" name="textbox 910"/>
          <p:cNvSpPr/>
          <p:nvPr/>
        </p:nvSpPr>
        <p:spPr>
          <a:xfrm>
            <a:off x="9548686" y="5168721"/>
            <a:ext cx="1937385" cy="182879"/>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86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影视级图传            无线</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医疗</a:t>
            </a:r>
            <a:endParaRPr lang="en-US" altLang="en-US" sz="1200" dirty="0"/>
          </a:p>
        </p:txBody>
      </p:sp>
      <p:sp>
        <p:nvSpPr>
          <p:cNvPr id="912" name="textbox 912"/>
          <p:cNvSpPr/>
          <p:nvPr/>
        </p:nvSpPr>
        <p:spPr>
          <a:xfrm>
            <a:off x="9670351" y="6209029"/>
            <a:ext cx="1782445" cy="184150"/>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7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无线套装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行业图传</a:t>
            </a:r>
            <a:endParaRPr lang="en-US" altLang="en-US" sz="1200" dirty="0"/>
          </a:p>
        </p:txBody>
      </p:sp>
      <p:sp>
        <p:nvSpPr>
          <p:cNvPr id="914" name="textbox 914"/>
          <p:cNvSpPr/>
          <p:nvPr/>
        </p:nvSpPr>
        <p:spPr>
          <a:xfrm>
            <a:off x="11727739" y="6592962"/>
            <a:ext cx="20764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30</a:t>
            </a:r>
            <a:endParaRPr lang="en-US" altLang="en-US"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6" name="picture 916"/>
          <p:cNvPicPr>
            <a:picLocks noChangeAspect="1"/>
          </p:cNvPicPr>
          <p:nvPr/>
        </p:nvPicPr>
        <p:blipFill>
          <a:blip r:embed="rId1"/>
          <a:stretch>
            <a:fillRect/>
          </a:stretch>
        </p:blipFill>
        <p:spPr>
          <a:xfrm rot="21600000">
            <a:off x="329006" y="1678457"/>
            <a:ext cx="5884545" cy="4835525"/>
          </a:xfrm>
          <a:prstGeom prst="rect">
            <a:avLst/>
          </a:prstGeom>
        </p:spPr>
      </p:pic>
      <p:sp>
        <p:nvSpPr>
          <p:cNvPr id="918" name="rect"/>
          <p:cNvSpPr/>
          <p:nvPr/>
        </p:nvSpPr>
        <p:spPr>
          <a:xfrm>
            <a:off x="2644139" y="1488947"/>
            <a:ext cx="1254251" cy="306323"/>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920" name="rect"/>
          <p:cNvSpPr/>
          <p:nvPr/>
        </p:nvSpPr>
        <p:spPr>
          <a:xfrm>
            <a:off x="1993391" y="1504188"/>
            <a:ext cx="2339339" cy="30784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922" name="textbox 922"/>
          <p:cNvSpPr/>
          <p:nvPr/>
        </p:nvSpPr>
        <p:spPr>
          <a:xfrm>
            <a:off x="1692913" y="1547028"/>
            <a:ext cx="4359909" cy="4824729"/>
          </a:xfrm>
          <a:prstGeom prst="rect">
            <a:avLst/>
          </a:prstGeom>
        </p:spPr>
        <p:txBody>
          <a:bodyPr vert="horz" wrap="square" lIns="0" tIns="0" rIns="0" bIns="0"/>
          <a:lstStyle/>
          <a:p>
            <a:pPr algn="l" rtl="0" eaLnBrk="0">
              <a:lnSpc>
                <a:spcPct val="83000"/>
              </a:lnSpc>
            </a:pPr>
            <a:endParaRPr lang="en-US" altLang="en-US" sz="100" dirty="0"/>
          </a:p>
          <a:p>
            <a:pPr marL="300355" algn="l" rtl="0" eaLnBrk="0">
              <a:lnSpc>
                <a:spcPct val="82000"/>
              </a:lnSpc>
              <a:tabLst>
                <a:tab pos="404495" algn="l"/>
              </a:tabLst>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昆仑芯主要产品</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endParaRPr lang="en-US" altLang="en-US" sz="1400" dirty="0"/>
          </a:p>
          <a:p>
            <a:pPr marL="12700" algn="l" rtl="0" eaLnBrk="0">
              <a:lnSpc>
                <a:spcPct val="85000"/>
              </a:lnSpc>
              <a:spcBef>
                <a:spcPts val="655"/>
              </a:spcBef>
            </a:pP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K系列</a:t>
            </a:r>
            <a:endParaRPr lang="en-US" altLang="en-US" sz="1400" dirty="0"/>
          </a:p>
          <a:p>
            <a:pPr algn="l" rtl="0" eaLnBrk="0">
              <a:lnSpc>
                <a:spcPct val="112000"/>
              </a:lnSpc>
            </a:pPr>
            <a:endParaRPr lang="en-US" altLang="en-US" sz="1000" dirty="0"/>
          </a:p>
          <a:p>
            <a:pPr algn="l" rtl="0" eaLnBrk="0">
              <a:lnSpc>
                <a:spcPct val="112000"/>
              </a:lnSpc>
            </a:pPr>
            <a:endParaRPr lang="en-US" altLang="en-US" sz="1000" dirty="0"/>
          </a:p>
          <a:p>
            <a:pPr algn="l" rtl="0" eaLnBrk="0">
              <a:lnSpc>
                <a:spcPct val="112000"/>
              </a:lnSpc>
            </a:pPr>
            <a:endParaRPr lang="en-US" altLang="en-US" sz="1000" dirty="0"/>
          </a:p>
          <a:p>
            <a:pPr algn="l" rtl="0" eaLnBrk="0">
              <a:lnSpc>
                <a:spcPct val="112000"/>
              </a:lnSpc>
            </a:pPr>
            <a:endParaRPr lang="en-US" altLang="en-US" sz="1000" dirty="0"/>
          </a:p>
          <a:p>
            <a:pPr algn="l" rtl="0" eaLnBrk="0">
              <a:lnSpc>
                <a:spcPct val="112000"/>
              </a:lnSpc>
            </a:pPr>
            <a:endParaRPr lang="en-US" altLang="en-US" sz="1000" dirty="0"/>
          </a:p>
          <a:p>
            <a:pPr algn="l" rtl="0" eaLnBrk="0">
              <a:lnSpc>
                <a:spcPct val="112000"/>
              </a:lnSpc>
            </a:pPr>
            <a:endParaRPr lang="en-US" altLang="en-US" sz="1000" dirty="0"/>
          </a:p>
          <a:p>
            <a:pPr algn="l" rtl="0" eaLnBrk="0">
              <a:lnSpc>
                <a:spcPct val="112000"/>
              </a:lnSpc>
            </a:pPr>
            <a:endParaRPr lang="en-US" altLang="en-US" sz="1000" dirty="0"/>
          </a:p>
          <a:p>
            <a:pPr algn="l" rtl="0" eaLnBrk="0">
              <a:lnSpc>
                <a:spcPct val="113000"/>
              </a:lnSpc>
            </a:pPr>
            <a:endParaRPr lang="en-US" altLang="en-US" sz="1000" dirty="0"/>
          </a:p>
          <a:p>
            <a:pPr marL="2482215" algn="l" rtl="0" eaLnBrk="0">
              <a:lnSpc>
                <a:spcPct val="86000"/>
              </a:lnSpc>
              <a:spcBef>
                <a:spcPts val="4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昆仑芯2代芯片</a:t>
            </a:r>
            <a:endParaRPr lang="en-US" altLang="en-US" sz="1400" dirty="0"/>
          </a:p>
          <a:p>
            <a:pPr algn="l" rtl="0" eaLnBrk="0">
              <a:lnSpc>
                <a:spcPct val="109000"/>
              </a:lnSpc>
            </a:pPr>
            <a:endParaRPr lang="en-US" altLang="en-US" sz="1000" dirty="0"/>
          </a:p>
          <a:p>
            <a:pPr marL="2610485" algn="l" rtl="0" eaLnBrk="0">
              <a:lnSpc>
                <a:spcPct val="88000"/>
              </a:lnSpc>
              <a:spcBef>
                <a:spcPts val="430"/>
              </a:spcBef>
            </a:pP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产品特点</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2437130" algn="l" rtl="0" eaLnBrk="0">
              <a:lnSpc>
                <a:spcPct val="84000"/>
              </a:lnSpc>
              <a:spcBef>
                <a:spcPts val="21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自研XPU-R架构</a:t>
            </a:r>
            <a:endParaRPr lang="en-US" altLang="en-US" sz="1400" dirty="0"/>
          </a:p>
          <a:p>
            <a:pPr algn="r" rtl="0" eaLnBrk="0">
              <a:lnSpc>
                <a:spcPts val="178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256 TOPS</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INT8,128 TOPS@</a:t>
            </a:r>
            <a:endParaRPr lang="en-US" altLang="en-US" sz="1400" dirty="0"/>
          </a:p>
          <a:p>
            <a:pPr marL="2767330" algn="l" rtl="0" eaLnBrk="0">
              <a:lnSpc>
                <a:spcPct val="83000"/>
              </a:lnSpc>
              <a:spcBef>
                <a:spcPts val="325"/>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XFP</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16</a:t>
            </a:r>
            <a:endParaRPr lang="en-US" altLang="en-US" sz="1400" dirty="0"/>
          </a:p>
          <a:p>
            <a:pPr marL="2299335" algn="l" rtl="0" eaLnBrk="0">
              <a:lnSpc>
                <a:spcPct val="86000"/>
              </a:lnSpc>
              <a:spcBef>
                <a:spcPts val="12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GDDR6高性能显存</a:t>
            </a:r>
            <a:endParaRPr lang="en-US" altLang="en-US" sz="1400" dirty="0"/>
          </a:p>
          <a:p>
            <a:pPr marL="2280920" algn="l" rtl="0" eaLnBrk="0">
              <a:lnSpc>
                <a:spcPct val="78000"/>
              </a:lnSpc>
              <a:spcBef>
                <a:spcPts val="235"/>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高度集成ARM CPU</a:t>
            </a:r>
            <a:endParaRPr lang="en-US" altLang="en-US" sz="1400" dirty="0"/>
          </a:p>
          <a:p>
            <a:pPr marL="2602230" algn="l" rtl="0" eaLnBrk="0">
              <a:lnSpc>
                <a:spcPts val="3305"/>
              </a:lnSpc>
            </a:pPr>
            <a:r>
              <a:rPr sz="1400" kern="0" spc="-60" dirty="0">
                <a:solidFill>
                  <a:srgbClr val="1D9ED2">
                    <a:alpha val="100000"/>
                  </a:srgbClr>
                </a:solidFill>
                <a:latin typeface="微软雅黑" panose="020B0503020204020204" charset="-122"/>
                <a:ea typeface="微软雅黑" panose="020B0503020204020204" charset="-122"/>
                <a:cs typeface="微软雅黑" panose="020B0503020204020204" charset="-122"/>
              </a:rPr>
              <a:t>工艺</a:t>
            </a:r>
            <a:r>
              <a:rPr sz="1400" kern="0" spc="-1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：7nm</a:t>
            </a:r>
            <a:endParaRPr lang="en-US" altLang="en-US" sz="1400" dirty="0"/>
          </a:p>
          <a:p>
            <a:pPr algn="l" rtl="0" eaLnBrk="0">
              <a:lnSpc>
                <a:spcPct val="139000"/>
              </a:lnSpc>
            </a:pPr>
            <a:endParaRPr lang="en-US" altLang="en-US" sz="1000" dirty="0"/>
          </a:p>
          <a:p>
            <a:pPr marL="2612390" algn="l" rtl="0" eaLnBrk="0">
              <a:lnSpc>
                <a:spcPct val="88000"/>
              </a:lnSpc>
              <a:spcBef>
                <a:spcPts val="430"/>
              </a:spcBef>
            </a:pP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系列产品：</a:t>
            </a:r>
            <a:endParaRPr lang="en-US" altLang="en-US" sz="1400" dirty="0"/>
          </a:p>
          <a:p>
            <a:pPr marL="2164715" indent="3175" algn="l" rtl="0" eaLnBrk="0">
              <a:lnSpc>
                <a:spcPct val="93000"/>
              </a:lnSpc>
              <a:spcBef>
                <a:spcPts val="22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昆仑芯 AI加速卡</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R2</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00</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昆仑芯 通用基板</a:t>
            </a:r>
            <a:r>
              <a:rPr sz="1400"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R480</a:t>
            </a:r>
            <a:endParaRPr lang="en-US" altLang="en-US" sz="1400" dirty="0"/>
          </a:p>
        </p:txBody>
      </p:sp>
      <p:pic>
        <p:nvPicPr>
          <p:cNvPr id="924" name="picture 924"/>
          <p:cNvPicPr>
            <a:picLocks noChangeAspect="1"/>
          </p:cNvPicPr>
          <p:nvPr/>
        </p:nvPicPr>
        <p:blipFill>
          <a:blip r:embed="rId2"/>
          <a:stretch>
            <a:fillRect/>
          </a:stretch>
        </p:blipFill>
        <p:spPr>
          <a:xfrm rot="21600000">
            <a:off x="6297371" y="1484376"/>
            <a:ext cx="5518149" cy="2037486"/>
          </a:xfrm>
          <a:prstGeom prst="rect">
            <a:avLst/>
          </a:prstGeom>
        </p:spPr>
      </p:pic>
      <p:graphicFrame>
        <p:nvGraphicFramePr>
          <p:cNvPr id="926" name="table 926"/>
          <p:cNvGraphicFramePr>
            <a:graphicFrameLocks noGrp="1"/>
          </p:cNvGraphicFramePr>
          <p:nvPr/>
        </p:nvGraphicFramePr>
        <p:xfrm>
          <a:off x="6514378" y="1866727"/>
          <a:ext cx="5113654" cy="1454785"/>
        </p:xfrm>
        <a:graphic>
          <a:graphicData uri="http://schemas.openxmlformats.org/drawingml/2006/table">
            <a:tbl>
              <a:tblPr/>
              <a:tblGrid>
                <a:gridCol w="1649729"/>
                <a:gridCol w="1762760"/>
                <a:gridCol w="1701164"/>
              </a:tblGrid>
              <a:tr h="1454785">
                <a:tc>
                  <a:txBody>
                    <a:bodyPr/>
                    <a:lstStyle/>
                    <a:p>
                      <a:pPr marL="179070" algn="l" rtl="0" eaLnBrk="0">
                        <a:lnSpc>
                          <a:spcPct val="86000"/>
                        </a:lnSpc>
                        <a:spcBef>
                          <a:spcPts val="5"/>
                        </a:spcBef>
                      </a:pP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经过实践验证</a:t>
                      </a:r>
                      <a:endParaRPr lang="en-US" altLang="en-US" sz="1400" dirty="0"/>
                    </a:p>
                    <a:p>
                      <a:pPr algn="l" rtl="0" eaLnBrk="0">
                        <a:lnSpc>
                          <a:spcPct val="87000"/>
                        </a:lnSpc>
                        <a:spcBef>
                          <a:spcPts val="22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在百度内部各业务</a:t>
                      </a:r>
                      <a:endParaRPr lang="en-US" altLang="en-US" sz="1400" dirty="0"/>
                    </a:p>
                    <a:p>
                      <a:pPr indent="137160" algn="l" rtl="0" eaLnBrk="0">
                        <a:lnSpc>
                          <a:spcPct val="97000"/>
                        </a:lnSpc>
                        <a:spcBef>
                          <a:spcPts val="20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已部署超2万片</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在百度外，有工业</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质检</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、智慧城市</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智慧金融等多场景</a:t>
                      </a:r>
                      <a:endParaRPr lang="en-US" altLang="en-US" sz="1400" dirty="0"/>
                    </a:p>
                    <a:p>
                      <a:pPr marL="357505" algn="l" rtl="0" eaLnBrk="0">
                        <a:lnSpc>
                          <a:spcPct val="78000"/>
                        </a:lnSpc>
                        <a:spcBef>
                          <a:spcPts val="23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落地案例</a:t>
                      </a:r>
                      <a:endParaRPr lang="en-US" altLang="en-US" sz="1400" dirty="0"/>
                    </a:p>
                  </a:txBody>
                  <a:tcPr marL="0" marR="0" marT="754" marB="0" vert="horz">
                    <a:lnL>
                      <a:noFill/>
                    </a:lnL>
                    <a:lnR>
                      <a:noFill/>
                    </a:lnR>
                    <a:lnT>
                      <a:noFill/>
                    </a:lnT>
                    <a:lnB>
                      <a:noFill/>
                    </a:lnB>
                  </a:tcPr>
                </a:tc>
                <a:tc>
                  <a:txBody>
                    <a:bodyPr/>
                    <a:lstStyle/>
                    <a:p>
                      <a:pPr algn="l" rtl="0" eaLnBrk="0">
                        <a:lnSpc>
                          <a:spcPct val="54000"/>
                        </a:lnSpc>
                      </a:pPr>
                      <a:endParaRPr lang="en-US" altLang="en-US" sz="100" dirty="0"/>
                    </a:p>
                    <a:p>
                      <a:pPr marL="461010" algn="l" rtl="0" eaLnBrk="0">
                        <a:lnSpc>
                          <a:spcPct val="87000"/>
                        </a:lnSpc>
                      </a:pP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领先的性能</a:t>
                      </a:r>
                      <a:endParaRPr lang="en-US" altLang="en-US" sz="1400" dirty="0"/>
                    </a:p>
                    <a:p>
                      <a:pPr marL="298450" algn="l" rtl="0" eaLnBrk="0">
                        <a:lnSpc>
                          <a:spcPct val="88000"/>
                        </a:lnSpc>
                        <a:spcBef>
                          <a:spcPts val="20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比市场同类主流</a:t>
                      </a:r>
                      <a:endParaRPr lang="en-US" altLang="en-US" sz="1400" dirty="0"/>
                    </a:p>
                    <a:p>
                      <a:pPr marL="284480" algn="l" rtl="0" eaLnBrk="0">
                        <a:lnSpc>
                          <a:spcPct val="87000"/>
                        </a:lnSpc>
                        <a:spcBef>
                          <a:spcPts val="220"/>
                        </a:spcBef>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产品</a:t>
                      </a:r>
                      <a:r>
                        <a:rPr sz="14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、各种算法</a:t>
                      </a:r>
                      <a:endParaRPr lang="en-US" altLang="en-US" sz="1400" dirty="0"/>
                    </a:p>
                    <a:p>
                      <a:pPr marL="284480" algn="l" rtl="0" eaLnBrk="0">
                        <a:lnSpc>
                          <a:spcPct val="86000"/>
                        </a:lnSpc>
                        <a:spcBef>
                          <a:spcPts val="22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和各业务场景中</a:t>
                      </a:r>
                      <a:endParaRPr lang="en-US" altLang="en-US" sz="1400" dirty="0"/>
                    </a:p>
                    <a:p>
                      <a:pPr marL="231140" algn="l" rtl="0" eaLnBrk="0">
                        <a:lnSpc>
                          <a:spcPct val="87000"/>
                        </a:lnSpc>
                        <a:spcBef>
                          <a:spcPts val="22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均有1.5-2倍的性</a:t>
                      </a:r>
                      <a:endParaRPr lang="en-US" altLang="en-US" sz="1400" dirty="0"/>
                    </a:p>
                    <a:p>
                      <a:pPr marL="645160" algn="l" rtl="0" eaLnBrk="0">
                        <a:lnSpc>
                          <a:spcPct val="86000"/>
                        </a:lnSpc>
                        <a:spcBef>
                          <a:spcPts val="250"/>
                        </a:spcBef>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能提升</a:t>
                      </a:r>
                      <a:endParaRPr lang="en-US" altLang="en-US" sz="1400" dirty="0"/>
                    </a:p>
                  </a:txBody>
                  <a:tcPr marL="0" marR="0" marT="0" marB="0" vert="horz">
                    <a:lnL>
                      <a:noFill/>
                    </a:lnL>
                    <a:lnR>
                      <a:noFill/>
                    </a:lnR>
                    <a:lnT>
                      <a:noFill/>
                    </a:lnT>
                    <a:lnB>
                      <a:noFill/>
                    </a:lnB>
                  </a:tcPr>
                </a:tc>
                <a:tc>
                  <a:txBody>
                    <a:bodyPr/>
                    <a:lstStyle/>
                    <a:p>
                      <a:pPr algn="l" rtl="0" eaLnBrk="0">
                        <a:lnSpc>
                          <a:spcPct val="47000"/>
                        </a:lnSpc>
                      </a:pPr>
                      <a:endParaRPr lang="en-US" altLang="en-US" sz="100" dirty="0"/>
                    </a:p>
                    <a:p>
                      <a:pPr marL="415290" algn="l" rtl="0" eaLnBrk="0">
                        <a:lnSpc>
                          <a:spcPct val="88000"/>
                        </a:lnSpc>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开发环境友好</a:t>
                      </a:r>
                      <a:endParaRPr lang="en-US" altLang="en-US" sz="1400" dirty="0"/>
                    </a:p>
                    <a:p>
                      <a:pPr marL="245745" algn="l" rtl="0" eaLnBrk="0">
                        <a:lnSpc>
                          <a:spcPct val="87000"/>
                        </a:lnSpc>
                        <a:spcBef>
                          <a:spcPts val="20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昆仑芯SDK可实现</a:t>
                      </a:r>
                      <a:endParaRPr lang="en-US" altLang="en-US" sz="1400" dirty="0"/>
                    </a:p>
                    <a:p>
                      <a:pPr marL="589280" algn="l" rtl="0" eaLnBrk="0">
                        <a:lnSpc>
                          <a:spcPct val="86000"/>
                        </a:lnSpc>
                        <a:spcBef>
                          <a:spcPts val="23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模型迁移</a:t>
                      </a:r>
                      <a:endParaRPr lang="en-US" altLang="en-US" sz="1400" dirty="0"/>
                    </a:p>
                    <a:p>
                      <a:pPr marL="326390" algn="l" rtl="0" eaLnBrk="0">
                        <a:lnSpc>
                          <a:spcPct val="84000"/>
                        </a:lnSpc>
                        <a:spcBef>
                          <a:spcPts val="23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支持百度飞浆</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501015" algn="l" rtl="0" eaLnBrk="0">
                        <a:lnSpc>
                          <a:spcPts val="173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PyThoch和</a:t>
                      </a:r>
                      <a:endParaRPr lang="en-US" altLang="en-US" sz="1400" dirty="0"/>
                    </a:p>
                    <a:p>
                      <a:pPr algn="r" rtl="0" eaLnBrk="0">
                        <a:lnSpc>
                          <a:spcPts val="173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TensorFlow</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等主流</a:t>
                      </a:r>
                      <a:endParaRPr lang="en-US" altLang="en-US" sz="1400" dirty="0"/>
                    </a:p>
                    <a:p>
                      <a:pPr marL="415290" algn="l" rtl="0" eaLnBrk="0">
                        <a:lnSpc>
                          <a:spcPct val="75000"/>
                        </a:lnSpc>
                        <a:spcBef>
                          <a:spcPts val="16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深度学习框架</a:t>
                      </a:r>
                      <a:endParaRPr lang="en-US" altLang="en-US" sz="1400" dirty="0"/>
                    </a:p>
                  </a:txBody>
                  <a:tcPr marL="0" marR="0" marT="0" marB="0" vert="horz">
                    <a:lnL>
                      <a:noFill/>
                    </a:lnL>
                    <a:lnR>
                      <a:noFill/>
                    </a:lnR>
                    <a:lnT>
                      <a:noFill/>
                    </a:lnT>
                    <a:lnB>
                      <a:noFill/>
                    </a:lnB>
                  </a:tcPr>
                </a:tc>
              </a:tr>
            </a:tbl>
          </a:graphicData>
        </a:graphic>
      </p:graphicFrame>
      <p:sp>
        <p:nvSpPr>
          <p:cNvPr id="928" name="textbox 928"/>
          <p:cNvSpPr/>
          <p:nvPr/>
        </p:nvSpPr>
        <p:spPr>
          <a:xfrm>
            <a:off x="394718" y="778447"/>
            <a:ext cx="11374755" cy="657859"/>
          </a:xfrm>
          <a:prstGeom prst="rect">
            <a:avLst/>
          </a:prstGeom>
        </p:spPr>
        <p:txBody>
          <a:bodyPr vert="horz" wrap="square" lIns="0" tIns="0" rIns="0" bIns="0"/>
          <a:lstStyle/>
          <a:p>
            <a:pPr algn="l" rtl="0" eaLnBrk="0">
              <a:lnSpc>
                <a:spcPct val="87000"/>
              </a:lnSpc>
            </a:pPr>
            <a:endParaRPr lang="en-US" altLang="en-US" sz="100" dirty="0"/>
          </a:p>
          <a:p>
            <a:pPr marL="287020" indent="-274955" algn="l" rtl="0" eaLnBrk="0">
              <a:lnSpc>
                <a:spcPct val="95000"/>
              </a:lnSpc>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昆仑芯科技的前身是百度智能芯片及架构部</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，2021</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年完成独立融资</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。公司专注于打造拥有强大通用型</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、易用性和高性能的通用人工智能芯片，</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是国内为数不多可支撑互联网大规模核心算法的AI芯片。</a:t>
            </a:r>
            <a:endParaRPr lang="en-US" altLang="en-US" sz="1400" dirty="0"/>
          </a:p>
          <a:p>
            <a:pPr marL="12700" algn="l" rtl="0" eaLnBrk="0">
              <a:lnSpc>
                <a:spcPts val="1780"/>
              </a:lnSpc>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a:t>
            </a:r>
            <a:r>
              <a:rPr sz="1400" kern="0" spc="-2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昆仑芯拥有100%自研核心架构及7nm制程量产经验，产品已在近百家客户部署实践</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。配合百度飞桨平台</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，获</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得更友好开发环境。</a:t>
            </a:r>
            <a:endParaRPr lang="en-US" altLang="en-US" sz="1400" dirty="0"/>
          </a:p>
        </p:txBody>
      </p:sp>
      <p:graphicFrame>
        <p:nvGraphicFramePr>
          <p:cNvPr id="930" name="table 930"/>
          <p:cNvGraphicFramePr>
            <a:graphicFrameLocks noGrp="1"/>
          </p:cNvGraphicFramePr>
          <p:nvPr/>
        </p:nvGraphicFramePr>
        <p:xfrm>
          <a:off x="6297371" y="4085107"/>
          <a:ext cx="5517515" cy="1155700"/>
        </p:xfrm>
        <a:graphic>
          <a:graphicData uri="http://schemas.openxmlformats.org/drawingml/2006/table">
            <a:tbl>
              <a:tblPr/>
              <a:tblGrid>
                <a:gridCol w="757554"/>
                <a:gridCol w="716915"/>
                <a:gridCol w="873760"/>
                <a:gridCol w="894714"/>
                <a:gridCol w="1283969"/>
                <a:gridCol w="990600"/>
              </a:tblGrid>
              <a:tr h="387350">
                <a:tc gridSpan="2">
                  <a:txBody>
                    <a:bodyPr/>
                    <a:lstStyle/>
                    <a:p>
                      <a:pPr algn="l" rtl="0" eaLnBrk="0">
                        <a:lnSpc>
                          <a:spcPct val="111000"/>
                        </a:lnSpc>
                      </a:pPr>
                      <a:endParaRPr lang="en-US" altLang="en-US" sz="600" dirty="0"/>
                    </a:p>
                    <a:p>
                      <a:pPr marL="569595" algn="l" rtl="0" eaLnBrk="0">
                        <a:lnSpc>
                          <a:spcPct val="87000"/>
                        </a:lnSpc>
                        <a:spcBef>
                          <a:spcPts val="5"/>
                        </a:spcBef>
                      </a:pPr>
                      <a:r>
                        <a:rPr sz="1400" kern="0" spc="-4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开发</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gridSpan="2">
                  <a:txBody>
                    <a:bodyPr/>
                    <a:lstStyle/>
                    <a:p>
                      <a:pPr algn="l" rtl="0" eaLnBrk="0">
                        <a:lnSpc>
                          <a:spcPct val="113000"/>
                        </a:lnSpc>
                      </a:pPr>
                      <a:endParaRPr lang="en-US" altLang="en-US" sz="600" dirty="0"/>
                    </a:p>
                    <a:p>
                      <a:pPr marL="712470" algn="l" rtl="0" eaLnBrk="0">
                        <a:lnSpc>
                          <a:spcPct val="86000"/>
                        </a:lnSpc>
                        <a:spcBef>
                          <a:spcPts val="0"/>
                        </a:spcBef>
                      </a:pPr>
                      <a:r>
                        <a:rPr sz="1400"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训练</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gridSpan="2">
                  <a:txBody>
                    <a:bodyPr/>
                    <a:lstStyle/>
                    <a:p>
                      <a:pPr algn="l" rtl="0" eaLnBrk="0">
                        <a:lnSpc>
                          <a:spcPct val="109000"/>
                        </a:lnSpc>
                      </a:pPr>
                      <a:endParaRPr lang="en-US" altLang="en-US" sz="600" dirty="0"/>
                    </a:p>
                    <a:p>
                      <a:pPr marL="963295" algn="l" rtl="0" eaLnBrk="0">
                        <a:lnSpc>
                          <a:spcPct val="87000"/>
                        </a:lnSpc>
                        <a:spcBef>
                          <a:spcPts val="5"/>
                        </a:spcBef>
                      </a:pPr>
                      <a:r>
                        <a:rPr sz="1400" kern="0" spc="-4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部署</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r>
              <a:tr h="381000">
                <a:tc rowSpan="2">
                  <a:txBody>
                    <a:bodyPr/>
                    <a:lstStyle/>
                    <a:p>
                      <a:pPr algn="l" rtl="0" eaLnBrk="0">
                        <a:lnSpc>
                          <a:spcPct val="197000"/>
                        </a:lnSpc>
                      </a:pPr>
                      <a:endParaRPr lang="en-US" altLang="en-US" sz="1000" dirty="0"/>
                    </a:p>
                    <a:p>
                      <a:pPr marL="160655" algn="l" rtl="0" eaLnBrk="0">
                        <a:lnSpc>
                          <a:spcPct val="86000"/>
                        </a:lnSpc>
                        <a:spcBef>
                          <a:spcPts val="5"/>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动态图</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rowSpan="2">
                  <a:txBody>
                    <a:bodyPr/>
                    <a:lstStyle/>
                    <a:p>
                      <a:pPr algn="l" rtl="0" eaLnBrk="0">
                        <a:lnSpc>
                          <a:spcPct val="196000"/>
                        </a:lnSpc>
                      </a:pPr>
                      <a:endParaRPr lang="en-US" altLang="en-US" sz="1000" dirty="0"/>
                    </a:p>
                    <a:p>
                      <a:pPr marL="135255" algn="l" rtl="0" eaLnBrk="0">
                        <a:lnSpc>
                          <a:spcPct val="87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静态图</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rowSpan="2">
                  <a:txBody>
                    <a:bodyPr/>
                    <a:lstStyle/>
                    <a:p>
                      <a:pPr algn="l" rtl="0" eaLnBrk="0">
                        <a:lnSpc>
                          <a:spcPct val="137000"/>
                        </a:lnSpc>
                      </a:pPr>
                      <a:endParaRPr lang="en-US" altLang="en-US" sz="1000" dirty="0"/>
                    </a:p>
                    <a:p>
                      <a:pPr marL="135890" indent="3810" algn="l" rtl="0" eaLnBrk="0">
                        <a:lnSpc>
                          <a:spcPct val="93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大规模分</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布式训练</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rowSpan="2">
                  <a:txBody>
                    <a:bodyPr/>
                    <a:lstStyle/>
                    <a:p>
                      <a:pPr algn="l" rtl="0" eaLnBrk="0">
                        <a:lnSpc>
                          <a:spcPct val="137000"/>
                        </a:lnSpc>
                      </a:pPr>
                      <a:endParaRPr lang="en-US" altLang="en-US" sz="1000" dirty="0"/>
                    </a:p>
                    <a:p>
                      <a:pPr algn="l" rtl="0" eaLnBrk="0">
                        <a:lnSpc>
                          <a:spcPct val="10000"/>
                        </a:lnSpc>
                      </a:pPr>
                      <a:endParaRPr lang="en-US" altLang="en-US" sz="100" dirty="0"/>
                    </a:p>
                    <a:p>
                      <a:pPr marL="149860" algn="l" rtl="0" eaLnBrk="0">
                        <a:lnSpc>
                          <a:spcPct val="84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工业级数</a:t>
                      </a:r>
                      <a:endParaRPr lang="en-US" altLang="en-US" sz="1200" dirty="0"/>
                    </a:p>
                    <a:p>
                      <a:pPr marL="223520" algn="l" rtl="0" eaLnBrk="0">
                        <a:lnSpc>
                          <a:spcPct val="84000"/>
                        </a:lnSpc>
                        <a:spcBef>
                          <a:spcPts val="24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据处理</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8000"/>
                        </a:lnSpc>
                      </a:pPr>
                      <a:endParaRPr lang="en-US" altLang="en-US" sz="600" dirty="0"/>
                    </a:p>
                    <a:p>
                      <a:pPr marL="111760" algn="l" rtl="0" eaLnBrk="0">
                        <a:lnSpc>
                          <a:spcPts val="1565"/>
                        </a:lnSpc>
                        <a:spcBef>
                          <a:spcPts val="0"/>
                        </a:spcBef>
                      </a:pPr>
                      <a:r>
                        <a:rPr sz="1200" kern="0" spc="-10" dirty="0">
                          <a:solidFill>
                            <a:srgbClr val="000000">
                              <a:alpha val="100000"/>
                            </a:srgbClr>
                          </a:solidFill>
                          <a:latin typeface="Verdana" panose="020B0604030504040204"/>
                          <a:ea typeface="Verdana" panose="020B0604030504040204"/>
                          <a:cs typeface="Verdana" panose="020B0604030504040204"/>
                        </a:rPr>
                        <a:t>PaddleServi</a:t>
                      </a:r>
                      <a:r>
                        <a:rPr sz="1200" kern="0" spc="-20" dirty="0">
                          <a:solidFill>
                            <a:srgbClr val="000000">
                              <a:alpha val="100000"/>
                            </a:srgbClr>
                          </a:solidFill>
                          <a:latin typeface="Verdana" panose="020B0604030504040204"/>
                          <a:ea typeface="Verdana" panose="020B0604030504040204"/>
                          <a:cs typeface="Verdana" panose="020B0604030504040204"/>
                        </a:rPr>
                        <a:t>ng</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8000"/>
                        </a:lnSpc>
                      </a:pPr>
                      <a:endParaRPr lang="en-US" altLang="en-US" sz="600" dirty="0"/>
                    </a:p>
                    <a:p>
                      <a:pPr marL="114935" algn="l" rtl="0" eaLnBrk="0">
                        <a:lnSpc>
                          <a:spcPts val="1565"/>
                        </a:lnSpc>
                        <a:spcBef>
                          <a:spcPts val="0"/>
                        </a:spcBef>
                      </a:pPr>
                      <a:r>
                        <a:rPr sz="1200" kern="0" spc="-20" dirty="0">
                          <a:solidFill>
                            <a:srgbClr val="000000">
                              <a:alpha val="100000"/>
                            </a:srgbClr>
                          </a:solidFill>
                          <a:latin typeface="Verdana" panose="020B0604030504040204"/>
                          <a:ea typeface="Verdana" panose="020B0604030504040204"/>
                          <a:cs typeface="Verdana" panose="020B0604030504040204"/>
                        </a:rPr>
                        <a:t>PaddleLite</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387350">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eaLnBrk="0">
                        <a:lnSpc>
                          <a:spcPct val="108000"/>
                        </a:lnSpc>
                      </a:pPr>
                      <a:endParaRPr lang="en-US" altLang="en-US" sz="600" dirty="0"/>
                    </a:p>
                    <a:p>
                      <a:pPr marL="235585" algn="l" rtl="0" eaLnBrk="0">
                        <a:lnSpc>
                          <a:spcPts val="1565"/>
                        </a:lnSpc>
                        <a:spcBef>
                          <a:spcPts val="0"/>
                        </a:spcBef>
                      </a:pPr>
                      <a:r>
                        <a:rPr sz="1200" kern="0" spc="-20" dirty="0">
                          <a:solidFill>
                            <a:srgbClr val="000000">
                              <a:alpha val="100000"/>
                            </a:srgbClr>
                          </a:solidFill>
                          <a:latin typeface="Verdana" panose="020B0604030504040204"/>
                          <a:ea typeface="Verdana" panose="020B0604030504040204"/>
                          <a:cs typeface="Verdana" panose="020B0604030504040204"/>
                        </a:rPr>
                        <a:t>PaddleSlim</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5000"/>
                        </a:lnSpc>
                      </a:pPr>
                      <a:endParaRPr lang="en-US" altLang="en-US" sz="600" dirty="0"/>
                    </a:p>
                    <a:p>
                      <a:pPr marL="118745" algn="l" rtl="0" eaLnBrk="0">
                        <a:lnSpc>
                          <a:spcPct val="88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安全与加密</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bl>
          </a:graphicData>
        </a:graphic>
      </p:graphicFrame>
      <p:sp>
        <p:nvSpPr>
          <p:cNvPr id="932" name="textbox 932"/>
          <p:cNvSpPr/>
          <p:nvPr/>
        </p:nvSpPr>
        <p:spPr>
          <a:xfrm>
            <a:off x="947606" y="3820066"/>
            <a:ext cx="1973579" cy="2557145"/>
          </a:xfrm>
          <a:prstGeom prst="rect">
            <a:avLst/>
          </a:prstGeom>
        </p:spPr>
        <p:txBody>
          <a:bodyPr vert="horz" wrap="square" lIns="0" tIns="0" rIns="0" bIns="0"/>
          <a:lstStyle/>
          <a:p>
            <a:pPr algn="l" rtl="0" eaLnBrk="0">
              <a:lnSpc>
                <a:spcPct val="78000"/>
              </a:lnSpc>
            </a:pPr>
            <a:endParaRPr lang="en-US" altLang="en-US" sz="100" dirty="0"/>
          </a:p>
          <a:p>
            <a:pPr marL="542925" algn="l" rtl="0" eaLnBrk="0">
              <a:lnSpc>
                <a:spcPct val="88000"/>
              </a:lnSpc>
            </a:pP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产品特点</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169545" indent="198755" algn="l" rtl="0" eaLnBrk="0">
              <a:lnSpc>
                <a:spcPct val="99000"/>
              </a:lnSpc>
              <a:spcBef>
                <a:spcPts val="24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自研XPU-K架构</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256 TOPS</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INT8,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512</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GB</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/s内存带宽，</a:t>
            </a:r>
            <a:endParaRPr lang="en-US" altLang="en-US" sz="1400" dirty="0"/>
          </a:p>
          <a:p>
            <a:pPr marL="457835" algn="l" rtl="0" eaLnBrk="0">
              <a:lnSpc>
                <a:spcPct val="87000"/>
              </a:lnSpc>
              <a:spcBef>
                <a:spcPts val="2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高性能功耗比</a:t>
            </a:r>
            <a:endParaRPr lang="en-US" altLang="en-US" sz="1400" dirty="0"/>
          </a:p>
          <a:p>
            <a:pPr marL="274955" algn="l" rtl="0" eaLnBrk="0">
              <a:lnSpc>
                <a:spcPct val="87000"/>
              </a:lnSpc>
              <a:spcBef>
                <a:spcPts val="22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AI算法全场景覆盖</a:t>
            </a:r>
            <a:endParaRPr lang="en-US" altLang="en-US" sz="1400" dirty="0"/>
          </a:p>
          <a:p>
            <a:pPr algn="l" rtl="0" eaLnBrk="0">
              <a:lnSpc>
                <a:spcPct val="124000"/>
              </a:lnSpc>
            </a:pPr>
            <a:endParaRPr lang="en-US" altLang="en-US" sz="1000" dirty="0"/>
          </a:p>
          <a:p>
            <a:pPr marL="12700" algn="l" rtl="0" eaLnBrk="0">
              <a:lnSpc>
                <a:spcPct val="92000"/>
              </a:lnSpc>
              <a:spcBef>
                <a:spcPts val="430"/>
              </a:spcBef>
            </a:pPr>
            <a:r>
              <a:rPr sz="14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工艺</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14nm</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，2.5D封装</a:t>
            </a:r>
            <a:endParaRPr lang="en-US" altLang="en-US" sz="1400" dirty="0"/>
          </a:p>
          <a:p>
            <a:pPr algn="l" rtl="0" eaLnBrk="0">
              <a:lnSpc>
                <a:spcPct val="114000"/>
              </a:lnSpc>
            </a:pPr>
            <a:endParaRPr lang="en-US" altLang="en-US" sz="1000" dirty="0"/>
          </a:p>
          <a:p>
            <a:pPr marL="544830" algn="l" rtl="0" eaLnBrk="0">
              <a:lnSpc>
                <a:spcPct val="88000"/>
              </a:lnSpc>
              <a:spcBef>
                <a:spcPts val="420"/>
              </a:spcBef>
            </a:pP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系列产品：</a:t>
            </a:r>
            <a:endParaRPr lang="en-US" altLang="en-US" sz="1400" dirty="0"/>
          </a:p>
          <a:p>
            <a:pPr marL="100330" algn="l" rtl="0" eaLnBrk="0">
              <a:lnSpc>
                <a:spcPct val="93000"/>
              </a:lnSpc>
              <a:spcBef>
                <a:spcPts val="21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昆仑芯 AI加速卡</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K200</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昆仑芯 AI加速卡</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K100</a:t>
            </a:r>
            <a:endParaRPr lang="en-US" altLang="en-US" sz="1400" dirty="0"/>
          </a:p>
        </p:txBody>
      </p:sp>
      <p:graphicFrame>
        <p:nvGraphicFramePr>
          <p:cNvPr id="934" name="table 934"/>
          <p:cNvGraphicFramePr>
            <a:graphicFrameLocks noGrp="1"/>
          </p:cNvGraphicFramePr>
          <p:nvPr/>
        </p:nvGraphicFramePr>
        <p:xfrm>
          <a:off x="6474919" y="5412678"/>
          <a:ext cx="4452620" cy="1016635"/>
        </p:xfrm>
        <a:graphic>
          <a:graphicData uri="http://schemas.openxmlformats.org/drawingml/2006/table">
            <a:tbl>
              <a:tblPr>
                <a:solidFill>
                  <a:srgbClr val="F2F2F2"/>
                </a:solidFill>
              </a:tblPr>
              <a:tblGrid>
                <a:gridCol w="2670810"/>
                <a:gridCol w="1781810"/>
              </a:tblGrid>
              <a:tr h="1016635">
                <a:tc>
                  <a:txBody>
                    <a:bodyPr/>
                    <a:lstStyle/>
                    <a:p>
                      <a:pPr algn="l" rtl="0" eaLnBrk="0">
                        <a:lnSpc>
                          <a:spcPts val="1690"/>
                        </a:lnSpc>
                      </a:pPr>
                      <a:r>
                        <a:rPr sz="1300" kern="0" spc="-90" dirty="0">
                          <a:solidFill>
                            <a:srgbClr val="595959">
                              <a:alpha val="100000"/>
                            </a:srgbClr>
                          </a:solidFill>
                          <a:latin typeface="Wingdings" panose="05000000000000000000"/>
                          <a:ea typeface="Wingdings" panose="05000000000000000000"/>
                          <a:cs typeface="Wingdings" panose="05000000000000000000"/>
                        </a:rPr>
                        <a:t>.</a:t>
                      </a:r>
                      <a:r>
                        <a:rPr sz="1300" kern="0" spc="360" dirty="0">
                          <a:solidFill>
                            <a:srgbClr val="595959">
                              <a:alpha val="100000"/>
                            </a:srgbClr>
                          </a:solidFill>
                          <a:latin typeface="Wingdings" panose="05000000000000000000"/>
                          <a:ea typeface="Wingdings" panose="05000000000000000000"/>
                          <a:cs typeface="Wingdings" panose="05000000000000000000"/>
                        </a:rPr>
                        <a:t> </a:t>
                      </a:r>
                      <a:r>
                        <a:rPr sz="13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产业及深度框架</a:t>
                      </a:r>
                      <a:endParaRPr lang="en-US" altLang="en-US" sz="1300" dirty="0"/>
                    </a:p>
                    <a:p>
                      <a:pPr algn="l" rtl="0" eaLnBrk="0">
                        <a:lnSpc>
                          <a:spcPct val="104000"/>
                        </a:lnSpc>
                      </a:pPr>
                      <a:endParaRPr lang="en-US" altLang="en-US" sz="1000" dirty="0"/>
                    </a:p>
                    <a:p>
                      <a:pPr algn="l" rtl="0" eaLnBrk="0">
                        <a:lnSpc>
                          <a:spcPts val="1700"/>
                        </a:lnSpc>
                        <a:spcBef>
                          <a:spcPts val="420"/>
                        </a:spcBef>
                      </a:pPr>
                      <a:r>
                        <a:rPr sz="1400" kern="0" spc="-120" dirty="0">
                          <a:solidFill>
                            <a:srgbClr val="595959">
                              <a:alpha val="100000"/>
                            </a:srgbClr>
                          </a:solidFill>
                          <a:latin typeface="Wingdings" panose="05000000000000000000"/>
                          <a:ea typeface="Wingdings" panose="05000000000000000000"/>
                          <a:cs typeface="Wingdings" panose="05000000000000000000"/>
                        </a:rPr>
                        <a:t>.</a:t>
                      </a:r>
                      <a:r>
                        <a:rPr sz="1400" kern="0" spc="260" dirty="0">
                          <a:solidFill>
                            <a:srgbClr val="595959">
                              <a:alpha val="100000"/>
                            </a:srgbClr>
                          </a:solidFill>
                          <a:latin typeface="Wingdings" panose="05000000000000000000"/>
                          <a:ea typeface="Wingdings" panose="05000000000000000000"/>
                          <a:cs typeface="Wingdings" panose="05000000000000000000"/>
                        </a:rPr>
                        <a:t> </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超大规模深度学习训练模型</a:t>
                      </a:r>
                      <a:endParaRPr lang="en-US" altLang="en-US" sz="1400" dirty="0"/>
                    </a:p>
                    <a:p>
                      <a:pPr algn="l" rtl="0" eaLnBrk="0">
                        <a:lnSpc>
                          <a:spcPct val="104000"/>
                        </a:lnSpc>
                      </a:pPr>
                      <a:endParaRPr lang="en-US" altLang="en-US" sz="1100" dirty="0"/>
                    </a:p>
                    <a:p>
                      <a:pPr algn="l" rtl="0" eaLnBrk="0">
                        <a:lnSpc>
                          <a:spcPct val="8000"/>
                        </a:lnSpc>
                      </a:pPr>
                      <a:endParaRPr lang="en-US" altLang="en-US" sz="100" dirty="0"/>
                    </a:p>
                    <a:p>
                      <a:pPr algn="l" rtl="0" eaLnBrk="0">
                        <a:lnSpc>
                          <a:spcPct val="90000"/>
                        </a:lnSpc>
                      </a:pPr>
                      <a:r>
                        <a:rPr sz="1400" kern="0" spc="-130" dirty="0">
                          <a:solidFill>
                            <a:srgbClr val="595959">
                              <a:alpha val="100000"/>
                            </a:srgbClr>
                          </a:solidFill>
                          <a:latin typeface="Wingdings" panose="05000000000000000000"/>
                          <a:ea typeface="Wingdings" panose="05000000000000000000"/>
                          <a:cs typeface="Wingdings" panose="05000000000000000000"/>
                        </a:rPr>
                        <a:t>.</a:t>
                      </a:r>
                      <a:r>
                        <a:rPr sz="1400" kern="0" spc="260" dirty="0">
                          <a:solidFill>
                            <a:srgbClr val="595959">
                              <a:alpha val="100000"/>
                            </a:srgbClr>
                          </a:solidFill>
                          <a:latin typeface="Wingdings" panose="05000000000000000000"/>
                          <a:ea typeface="Wingdings" panose="05000000000000000000"/>
                          <a:cs typeface="Wingdings" panose="05000000000000000000"/>
                        </a:rPr>
                        <a:t> </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覆盖多领域工业级模型库</a:t>
                      </a:r>
                      <a:endParaRPr lang="en-US" altLang="en-US" sz="1400" dirty="0"/>
                    </a:p>
                  </a:txBody>
                  <a:tcPr marL="0" marR="0" marT="0" marB="0" vert="horz">
                    <a:lnL>
                      <a:noFill/>
                    </a:lnL>
                    <a:lnR>
                      <a:noFill/>
                    </a:lnR>
                    <a:lnT>
                      <a:noFill/>
                    </a:lnT>
                    <a:lnB>
                      <a:noFill/>
                    </a:lnB>
                    <a:solidFill>
                      <a:srgbClr val="F2F2F2"/>
                    </a:solidFill>
                  </a:tcPr>
                </a:tc>
                <a:tc>
                  <a:txBody>
                    <a:bodyPr/>
                    <a:lstStyle/>
                    <a:p>
                      <a:pPr algn="r" rtl="0" eaLnBrk="0">
                        <a:lnSpc>
                          <a:spcPts val="1685"/>
                        </a:lnSpc>
                      </a:pPr>
                      <a:r>
                        <a:rPr sz="1300" kern="0" spc="-110" dirty="0">
                          <a:solidFill>
                            <a:srgbClr val="595959">
                              <a:alpha val="100000"/>
                            </a:srgbClr>
                          </a:solidFill>
                          <a:latin typeface="Wingdings" panose="05000000000000000000"/>
                          <a:ea typeface="Wingdings" panose="05000000000000000000"/>
                          <a:cs typeface="Wingdings" panose="05000000000000000000"/>
                        </a:rPr>
                        <a:t>.</a:t>
                      </a:r>
                      <a:r>
                        <a:rPr sz="1300" kern="0" spc="440" dirty="0">
                          <a:solidFill>
                            <a:srgbClr val="595959">
                              <a:alpha val="100000"/>
                            </a:srgbClr>
                          </a:solidFill>
                          <a:latin typeface="Wingdings" panose="05000000000000000000"/>
                          <a:ea typeface="Wingdings" panose="05000000000000000000"/>
                          <a:cs typeface="Wingdings" panose="05000000000000000000"/>
                        </a:rPr>
                        <a:t> </a:t>
                      </a:r>
                      <a:r>
                        <a:rPr sz="13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多端多平台部</a:t>
                      </a:r>
                      <a:r>
                        <a:rPr sz="13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署</a:t>
                      </a:r>
                      <a:endParaRPr lang="en-US" altLang="en-US" sz="1300" dirty="0"/>
                    </a:p>
                    <a:p>
                      <a:pPr algn="l" rtl="0" eaLnBrk="0">
                        <a:lnSpc>
                          <a:spcPct val="106000"/>
                        </a:lnSpc>
                      </a:pPr>
                      <a:endParaRPr lang="en-US" altLang="en-US" sz="1000" dirty="0"/>
                    </a:p>
                    <a:p>
                      <a:pPr algn="l" rtl="0" eaLnBrk="0">
                        <a:lnSpc>
                          <a:spcPct val="111000"/>
                        </a:lnSpc>
                      </a:pPr>
                      <a:endParaRPr lang="en-US" altLang="en-US" sz="300" dirty="0"/>
                    </a:p>
                    <a:p>
                      <a:pPr algn="r" rtl="0" eaLnBrk="0">
                        <a:lnSpc>
                          <a:spcPts val="1690"/>
                        </a:lnSpc>
                        <a:spcBef>
                          <a:spcPts val="0"/>
                        </a:spcBef>
                      </a:pPr>
                      <a:r>
                        <a:rPr sz="1300" kern="0" spc="-110" dirty="0">
                          <a:solidFill>
                            <a:srgbClr val="595959">
                              <a:alpha val="100000"/>
                            </a:srgbClr>
                          </a:solidFill>
                          <a:latin typeface="Wingdings" panose="05000000000000000000"/>
                          <a:ea typeface="Wingdings" panose="05000000000000000000"/>
                          <a:cs typeface="Wingdings" panose="05000000000000000000"/>
                        </a:rPr>
                        <a:t>.</a:t>
                      </a:r>
                      <a:r>
                        <a:rPr sz="1300" kern="0" spc="440" dirty="0">
                          <a:solidFill>
                            <a:srgbClr val="595959">
                              <a:alpha val="100000"/>
                            </a:srgbClr>
                          </a:solidFill>
                          <a:latin typeface="Wingdings" panose="05000000000000000000"/>
                          <a:ea typeface="Wingdings" panose="05000000000000000000"/>
                          <a:cs typeface="Wingdings" panose="05000000000000000000"/>
                        </a:rPr>
                        <a:t> </a:t>
                      </a:r>
                      <a:r>
                        <a:rPr sz="13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高性能推理</a:t>
                      </a:r>
                      <a:r>
                        <a:rPr sz="13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引</a:t>
                      </a:r>
                      <a:r>
                        <a:rPr sz="13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擎</a:t>
                      </a:r>
                      <a:endParaRPr lang="en-US" altLang="en-US" sz="1300" dirty="0"/>
                    </a:p>
                  </a:txBody>
                  <a:tcPr marL="0" marR="0" marT="0" marB="0" vert="horz">
                    <a:lnL>
                      <a:noFill/>
                    </a:lnL>
                    <a:lnR>
                      <a:noFill/>
                    </a:lnR>
                    <a:lnT>
                      <a:noFill/>
                    </a:lnT>
                    <a:lnB>
                      <a:noFill/>
                    </a:lnB>
                    <a:solidFill>
                      <a:srgbClr val="F2F2F2"/>
                    </a:solidFill>
                  </a:tcPr>
                </a:tc>
              </a:tr>
            </a:tbl>
          </a:graphicData>
        </a:graphic>
      </p:graphicFrame>
      <p:pic>
        <p:nvPicPr>
          <p:cNvPr id="936" name="picture 936"/>
          <p:cNvPicPr>
            <a:picLocks noChangeAspect="1"/>
          </p:cNvPicPr>
          <p:nvPr/>
        </p:nvPicPr>
        <p:blipFill>
          <a:blip r:embed="rId3"/>
          <a:stretch>
            <a:fillRect/>
          </a:stretch>
        </p:blipFill>
        <p:spPr>
          <a:xfrm rot="21600000">
            <a:off x="3584448" y="2107692"/>
            <a:ext cx="2316479" cy="1292351"/>
          </a:xfrm>
          <a:prstGeom prst="rect">
            <a:avLst/>
          </a:prstGeom>
        </p:spPr>
      </p:pic>
      <p:pic>
        <p:nvPicPr>
          <p:cNvPr id="938" name="picture 938"/>
          <p:cNvPicPr>
            <a:picLocks noChangeAspect="1"/>
          </p:cNvPicPr>
          <p:nvPr/>
        </p:nvPicPr>
        <p:blipFill>
          <a:blip r:embed="rId4"/>
          <a:stretch>
            <a:fillRect/>
          </a:stretch>
        </p:blipFill>
        <p:spPr>
          <a:xfrm rot="21600000">
            <a:off x="966216" y="2093976"/>
            <a:ext cx="1926336" cy="1304544"/>
          </a:xfrm>
          <a:prstGeom prst="rect">
            <a:avLst/>
          </a:prstGeom>
        </p:spPr>
      </p:pic>
      <p:sp>
        <p:nvSpPr>
          <p:cNvPr id="940" name="textbox 940"/>
          <p:cNvSpPr/>
          <p:nvPr/>
        </p:nvSpPr>
        <p:spPr>
          <a:xfrm>
            <a:off x="346414" y="161360"/>
            <a:ext cx="4475479" cy="349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8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昆仑芯科技：</a:t>
            </a:r>
            <a:r>
              <a:rPr sz="2100" kern="0" spc="-42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8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专注通</a:t>
            </a:r>
            <a:r>
              <a:rPr sz="2100" kern="0" spc="7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用人工智能芯片</a:t>
            </a:r>
            <a:endParaRPr lang="en-US" altLang="en-US" sz="2100" dirty="0"/>
          </a:p>
        </p:txBody>
      </p:sp>
      <p:pic>
        <p:nvPicPr>
          <p:cNvPr id="942" name="picture 942"/>
          <p:cNvPicPr>
            <a:picLocks noChangeAspect="1"/>
          </p:cNvPicPr>
          <p:nvPr/>
        </p:nvPicPr>
        <p:blipFill>
          <a:blip r:embed="rId5"/>
          <a:stretch>
            <a:fillRect/>
          </a:stretch>
        </p:blipFill>
        <p:spPr>
          <a:xfrm rot="21600000">
            <a:off x="10169652" y="204216"/>
            <a:ext cx="1723643" cy="345947"/>
          </a:xfrm>
          <a:prstGeom prst="rect">
            <a:avLst/>
          </a:prstGeom>
        </p:spPr>
      </p:pic>
      <p:sp>
        <p:nvSpPr>
          <p:cNvPr id="944" name="textbox 944"/>
          <p:cNvSpPr/>
          <p:nvPr/>
        </p:nvSpPr>
        <p:spPr>
          <a:xfrm>
            <a:off x="7584233" y="3757679"/>
            <a:ext cx="3409950" cy="21272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88000"/>
              </a:lnSpc>
            </a:pP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：百度飞桨核心框架</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及其领先技术</a:t>
            </a:r>
            <a:endParaRPr lang="en-US" altLang="en-US" sz="1400" dirty="0"/>
          </a:p>
        </p:txBody>
      </p:sp>
      <p:sp>
        <p:nvSpPr>
          <p:cNvPr id="946" name="textbox 946"/>
          <p:cNvSpPr/>
          <p:nvPr/>
        </p:nvSpPr>
        <p:spPr>
          <a:xfrm>
            <a:off x="8212222" y="1553352"/>
            <a:ext cx="2160904" cy="213359"/>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8000"/>
              </a:lnSpc>
            </a:pP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昆仑芯产品优势</a:t>
            </a:r>
            <a:endParaRPr lang="en-US" altLang="en-US" sz="1400" dirty="0"/>
          </a:p>
        </p:txBody>
      </p:sp>
      <p:sp>
        <p:nvSpPr>
          <p:cNvPr id="948" name="textbox 948"/>
          <p:cNvSpPr/>
          <p:nvPr/>
        </p:nvSpPr>
        <p:spPr>
          <a:xfrm>
            <a:off x="346042" y="6610531"/>
            <a:ext cx="2590164" cy="14033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4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来源：昆仑芯及飞桨平台官网、公开资料，</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整理</a:t>
            </a:r>
            <a:endParaRPr lang="en-US" altLang="en-US" sz="800" dirty="0"/>
          </a:p>
        </p:txBody>
      </p:sp>
      <p:sp>
        <p:nvSpPr>
          <p:cNvPr id="950" name="textbox 950"/>
          <p:cNvSpPr/>
          <p:nvPr/>
        </p:nvSpPr>
        <p:spPr>
          <a:xfrm>
            <a:off x="1349987" y="3388403"/>
            <a:ext cx="1182369" cy="20891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86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昆仑芯1代芯片</a:t>
            </a:r>
            <a:endParaRPr lang="en-US" altLang="en-US" sz="1400" dirty="0"/>
          </a:p>
        </p:txBody>
      </p:sp>
      <p:sp>
        <p:nvSpPr>
          <p:cNvPr id="952" name="textbox 952"/>
          <p:cNvSpPr/>
          <p:nvPr/>
        </p:nvSpPr>
        <p:spPr>
          <a:xfrm>
            <a:off x="4506598" y="1848764"/>
            <a:ext cx="487680" cy="20700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5000"/>
              </a:lnSpc>
            </a:pPr>
            <a:r>
              <a:rPr sz="1400" kern="0" spc="-3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R系列</a:t>
            </a:r>
            <a:endParaRPr lang="en-US" altLang="en-US" sz="1400" dirty="0"/>
          </a:p>
        </p:txBody>
      </p:sp>
      <p:sp>
        <p:nvSpPr>
          <p:cNvPr id="954" name="textbox 954"/>
          <p:cNvSpPr/>
          <p:nvPr/>
        </p:nvSpPr>
        <p:spPr>
          <a:xfrm>
            <a:off x="11727739" y="6597001"/>
            <a:ext cx="20764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31</a:t>
            </a:r>
            <a:endParaRPr lang="en-US" altLang="en-US" sz="1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6"/>
          <p:cNvGrpSpPr/>
          <p:nvPr/>
        </p:nvGrpSpPr>
        <p:grpSpPr>
          <a:xfrm rot="21600000">
            <a:off x="349072" y="1914525"/>
            <a:ext cx="8025358" cy="4518240"/>
            <a:chOff x="0" y="0"/>
            <a:chExt cx="8025358" cy="4518240"/>
          </a:xfrm>
        </p:grpSpPr>
        <p:pic>
          <p:nvPicPr>
            <p:cNvPr id="956" name="picture 956"/>
            <p:cNvPicPr>
              <a:picLocks noChangeAspect="1"/>
            </p:cNvPicPr>
            <p:nvPr/>
          </p:nvPicPr>
          <p:blipFill>
            <a:blip r:embed="rId1"/>
            <a:stretch>
              <a:fillRect/>
            </a:stretch>
          </p:blipFill>
          <p:spPr>
            <a:xfrm rot="21600000">
              <a:off x="0" y="0"/>
              <a:ext cx="8025358" cy="4518240"/>
            </a:xfrm>
            <a:prstGeom prst="rect">
              <a:avLst/>
            </a:prstGeom>
          </p:spPr>
        </p:pic>
        <p:sp>
          <p:nvSpPr>
            <p:cNvPr id="958" name="path"/>
            <p:cNvSpPr/>
            <p:nvPr/>
          </p:nvSpPr>
          <p:spPr>
            <a:xfrm>
              <a:off x="1685467" y="3000375"/>
              <a:ext cx="6163056" cy="388620"/>
            </a:xfrm>
            <a:custGeom>
              <a:avLst/>
              <a:gdLst/>
              <a:ahLst/>
              <a:cxnLst/>
              <a:rect l="0" t="0" r="0" b="0"/>
              <a:pathLst>
                <a:path w="9705" h="612">
                  <a:moveTo>
                    <a:pt x="0" y="0"/>
                  </a:moveTo>
                  <a:lnTo>
                    <a:pt x="998" y="0"/>
                  </a:lnTo>
                  <a:lnTo>
                    <a:pt x="998" y="612"/>
                  </a:lnTo>
                  <a:lnTo>
                    <a:pt x="0" y="612"/>
                  </a:lnTo>
                  <a:lnTo>
                    <a:pt x="0" y="0"/>
                  </a:lnTo>
                  <a:close/>
                </a:path>
                <a:path w="9705" h="612">
                  <a:moveTo>
                    <a:pt x="1116" y="0"/>
                  </a:moveTo>
                  <a:lnTo>
                    <a:pt x="2114" y="0"/>
                  </a:lnTo>
                  <a:lnTo>
                    <a:pt x="2114" y="612"/>
                  </a:lnTo>
                  <a:lnTo>
                    <a:pt x="1116" y="612"/>
                  </a:lnTo>
                  <a:lnTo>
                    <a:pt x="1116" y="0"/>
                  </a:lnTo>
                  <a:close/>
                </a:path>
                <a:path w="9705" h="612">
                  <a:moveTo>
                    <a:pt x="3355" y="0"/>
                  </a:moveTo>
                  <a:lnTo>
                    <a:pt x="4427" y="0"/>
                  </a:lnTo>
                  <a:lnTo>
                    <a:pt x="4427" y="612"/>
                  </a:lnTo>
                  <a:lnTo>
                    <a:pt x="3355" y="612"/>
                  </a:lnTo>
                  <a:lnTo>
                    <a:pt x="3355" y="0"/>
                  </a:lnTo>
                  <a:close/>
                </a:path>
                <a:path w="9705" h="612">
                  <a:moveTo>
                    <a:pt x="2241" y="0"/>
                  </a:moveTo>
                  <a:lnTo>
                    <a:pt x="3240" y="0"/>
                  </a:lnTo>
                  <a:lnTo>
                    <a:pt x="3240" y="612"/>
                  </a:lnTo>
                  <a:lnTo>
                    <a:pt x="2241" y="612"/>
                  </a:lnTo>
                  <a:lnTo>
                    <a:pt x="2241" y="0"/>
                  </a:lnTo>
                  <a:close/>
                </a:path>
                <a:path w="9705" h="612">
                  <a:moveTo>
                    <a:pt x="4497" y="0"/>
                  </a:moveTo>
                  <a:lnTo>
                    <a:pt x="6167" y="0"/>
                  </a:lnTo>
                  <a:lnTo>
                    <a:pt x="6167" y="612"/>
                  </a:lnTo>
                  <a:lnTo>
                    <a:pt x="4497" y="612"/>
                  </a:lnTo>
                  <a:lnTo>
                    <a:pt x="4497" y="0"/>
                  </a:lnTo>
                  <a:close/>
                </a:path>
                <a:path w="9705" h="612">
                  <a:moveTo>
                    <a:pt x="8035" y="0"/>
                  </a:moveTo>
                  <a:lnTo>
                    <a:pt x="9705" y="0"/>
                  </a:lnTo>
                  <a:lnTo>
                    <a:pt x="9705" y="612"/>
                  </a:lnTo>
                  <a:lnTo>
                    <a:pt x="8035" y="612"/>
                  </a:lnTo>
                  <a:lnTo>
                    <a:pt x="8035" y="0"/>
                  </a:lnTo>
                  <a:close/>
                </a:path>
                <a:path w="9705" h="612">
                  <a:moveTo>
                    <a:pt x="6268" y="0"/>
                  </a:moveTo>
                  <a:lnTo>
                    <a:pt x="7939" y="0"/>
                  </a:lnTo>
                  <a:lnTo>
                    <a:pt x="7939" y="612"/>
                  </a:lnTo>
                  <a:lnTo>
                    <a:pt x="6268" y="612"/>
                  </a:lnTo>
                  <a:lnTo>
                    <a:pt x="6268" y="0"/>
                  </a:lnTo>
                  <a:close/>
                </a:path>
              </a:pathLst>
            </a:custGeom>
            <a:solidFill>
              <a:srgbClr val="E7E6E6">
                <a:alpha val="100000"/>
              </a:srgbClr>
            </a:solidFill>
            <a:ln cap="flat">
              <a:noFill/>
              <a:prstDash val="solid"/>
              <a:miter lim="0"/>
            </a:ln>
          </p:spPr>
          <p:txBody>
            <a:bodyPr rtlCol="0"/>
            <a:lstStyle/>
            <a:p>
              <a:pPr algn="ctr"/>
              <a:endParaRPr lang="zh-CN" altLang="en-US"/>
            </a:p>
          </p:txBody>
        </p:sp>
        <p:sp>
          <p:nvSpPr>
            <p:cNvPr id="960" name="path"/>
            <p:cNvSpPr/>
            <p:nvPr/>
          </p:nvSpPr>
          <p:spPr>
            <a:xfrm>
              <a:off x="1685467" y="2552319"/>
              <a:ext cx="6163056" cy="388620"/>
            </a:xfrm>
            <a:custGeom>
              <a:avLst/>
              <a:gdLst/>
              <a:ahLst/>
              <a:cxnLst/>
              <a:rect l="0" t="0" r="0" b="0"/>
              <a:pathLst>
                <a:path w="9705" h="612">
                  <a:moveTo>
                    <a:pt x="0" y="0"/>
                  </a:moveTo>
                  <a:lnTo>
                    <a:pt x="2116" y="0"/>
                  </a:lnTo>
                  <a:lnTo>
                    <a:pt x="2116" y="612"/>
                  </a:lnTo>
                  <a:lnTo>
                    <a:pt x="0" y="612"/>
                  </a:lnTo>
                  <a:lnTo>
                    <a:pt x="0" y="0"/>
                  </a:lnTo>
                  <a:close/>
                </a:path>
                <a:path w="9705" h="612">
                  <a:moveTo>
                    <a:pt x="4490" y="0"/>
                  </a:moveTo>
                  <a:lnTo>
                    <a:pt x="6177" y="0"/>
                  </a:lnTo>
                  <a:lnTo>
                    <a:pt x="6177" y="612"/>
                  </a:lnTo>
                  <a:lnTo>
                    <a:pt x="4490" y="612"/>
                  </a:lnTo>
                  <a:lnTo>
                    <a:pt x="4490" y="0"/>
                  </a:lnTo>
                  <a:close/>
                </a:path>
                <a:path w="9705" h="612">
                  <a:moveTo>
                    <a:pt x="6268" y="0"/>
                  </a:moveTo>
                  <a:lnTo>
                    <a:pt x="7939" y="0"/>
                  </a:lnTo>
                  <a:lnTo>
                    <a:pt x="7939" y="612"/>
                  </a:lnTo>
                  <a:lnTo>
                    <a:pt x="6268" y="612"/>
                  </a:lnTo>
                  <a:lnTo>
                    <a:pt x="6268" y="0"/>
                  </a:lnTo>
                  <a:close/>
                </a:path>
                <a:path w="9705" h="612">
                  <a:moveTo>
                    <a:pt x="8035" y="0"/>
                  </a:moveTo>
                  <a:lnTo>
                    <a:pt x="9705" y="0"/>
                  </a:lnTo>
                  <a:lnTo>
                    <a:pt x="9705" y="612"/>
                  </a:lnTo>
                  <a:lnTo>
                    <a:pt x="8035" y="612"/>
                  </a:lnTo>
                  <a:lnTo>
                    <a:pt x="8035" y="0"/>
                  </a:lnTo>
                  <a:close/>
                </a:path>
                <a:path w="9705" h="612">
                  <a:moveTo>
                    <a:pt x="3355" y="0"/>
                  </a:moveTo>
                  <a:lnTo>
                    <a:pt x="4427" y="0"/>
                  </a:lnTo>
                  <a:lnTo>
                    <a:pt x="4427" y="612"/>
                  </a:lnTo>
                  <a:lnTo>
                    <a:pt x="3355" y="612"/>
                  </a:lnTo>
                  <a:lnTo>
                    <a:pt x="3355" y="0"/>
                  </a:lnTo>
                  <a:close/>
                </a:path>
                <a:path w="9705" h="612">
                  <a:moveTo>
                    <a:pt x="2241" y="0"/>
                  </a:moveTo>
                  <a:lnTo>
                    <a:pt x="3240" y="0"/>
                  </a:lnTo>
                  <a:lnTo>
                    <a:pt x="3240" y="612"/>
                  </a:lnTo>
                  <a:lnTo>
                    <a:pt x="2241" y="612"/>
                  </a:lnTo>
                  <a:lnTo>
                    <a:pt x="2241" y="0"/>
                  </a:lnTo>
                  <a:close/>
                </a:path>
              </a:pathLst>
            </a:custGeom>
            <a:solidFill>
              <a:srgbClr val="E7E6E6">
                <a:alpha val="100000"/>
              </a:srgbClr>
            </a:solidFill>
            <a:ln cap="flat">
              <a:noFill/>
              <a:prstDash val="solid"/>
              <a:miter lim="0"/>
            </a:ln>
          </p:spPr>
          <p:txBody>
            <a:bodyPr rtlCol="0"/>
            <a:lstStyle/>
            <a:p>
              <a:pPr algn="ctr"/>
              <a:endParaRPr lang="zh-CN" altLang="en-US"/>
            </a:p>
          </p:txBody>
        </p:sp>
        <p:sp>
          <p:nvSpPr>
            <p:cNvPr id="962" name="textbox 962"/>
            <p:cNvSpPr/>
            <p:nvPr/>
          </p:nvSpPr>
          <p:spPr>
            <a:xfrm>
              <a:off x="7814" y="225218"/>
              <a:ext cx="7705725" cy="3964304"/>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7000"/>
                </a:lnSpc>
              </a:pPr>
              <a:r>
                <a:rPr sz="1400"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端云一体解决方案</a:t>
              </a:r>
              <a:endParaRPr lang="en-US" altLang="en-US" sz="1400" dirty="0"/>
            </a:p>
            <a:p>
              <a:pPr algn="l" rtl="0" eaLnBrk="0">
                <a:lnSpc>
                  <a:spcPct val="126000"/>
                </a:lnSpc>
              </a:pPr>
              <a:endParaRPr lang="en-US" altLang="en-US" sz="1000" dirty="0"/>
            </a:p>
            <a:p>
              <a:pPr algn="l" rtl="0" eaLnBrk="0">
                <a:lnSpc>
                  <a:spcPct val="126000"/>
                </a:lnSpc>
              </a:pPr>
              <a:endParaRPr lang="en-US" altLang="en-US" sz="1000" dirty="0"/>
            </a:p>
            <a:p>
              <a:pPr algn="l" rtl="0" eaLnBrk="0">
                <a:lnSpc>
                  <a:spcPct val="126000"/>
                </a:lnSpc>
              </a:pPr>
              <a:endParaRPr lang="en-US" altLang="en-US" sz="1000" dirty="0"/>
            </a:p>
            <a:p>
              <a:pPr marL="16510" algn="l" rtl="0" eaLnBrk="0">
                <a:lnSpc>
                  <a:spcPct val="86000"/>
                </a:lnSpc>
                <a:spcBef>
                  <a:spcPts val="430"/>
                </a:spcBef>
              </a:pPr>
              <a:r>
                <a:rPr sz="1400"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AI框架和开源生态</a:t>
              </a:r>
              <a:endParaRPr lang="en-US" altLang="en-US" sz="1400" dirty="0"/>
            </a:p>
            <a:p>
              <a:pPr algn="l" rtl="0" eaLnBrk="0">
                <a:lnSpc>
                  <a:spcPct val="105000"/>
                </a:lnSpc>
              </a:pPr>
              <a:endParaRPr lang="en-US" altLang="en-US" sz="1000" dirty="0"/>
            </a:p>
            <a:p>
              <a:pPr algn="l" rtl="0" eaLnBrk="0">
                <a:lnSpc>
                  <a:spcPct val="105000"/>
                </a:lnSpc>
              </a:pPr>
              <a:endParaRPr lang="en-US" altLang="en-US" sz="1000" dirty="0"/>
            </a:p>
            <a:p>
              <a:pPr algn="l" rtl="0" eaLnBrk="0">
                <a:lnSpc>
                  <a:spcPct val="105000"/>
                </a:lnSpc>
              </a:pPr>
              <a:endParaRPr lang="en-US" altLang="en-US" sz="1000" dirty="0"/>
            </a:p>
            <a:p>
              <a:pPr algn="l" rtl="0" eaLnBrk="0">
                <a:lnSpc>
                  <a:spcPct val="106000"/>
                </a:lnSpc>
              </a:pPr>
              <a:endParaRPr lang="en-US" altLang="en-US" sz="1000" dirty="0"/>
            </a:p>
            <a:p>
              <a:pPr marL="461010" algn="l" rtl="0" eaLnBrk="0">
                <a:lnSpc>
                  <a:spcPct val="87000"/>
                </a:lnSpc>
                <a:spcBef>
                  <a:spcPts val="430"/>
                </a:spcBef>
              </a:pP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加速库</a:t>
              </a:r>
              <a:endParaRPr lang="en-US" altLang="en-US" sz="1400" dirty="0"/>
            </a:p>
            <a:p>
              <a:pPr algn="l" rtl="0" eaLnBrk="0">
                <a:lnSpc>
                  <a:spcPct val="145000"/>
                </a:lnSpc>
              </a:pPr>
              <a:endParaRPr lang="en-US" altLang="en-US" sz="1000" dirty="0"/>
            </a:p>
            <a:p>
              <a:pPr algn="l" rtl="0" eaLnBrk="0">
                <a:lnSpc>
                  <a:spcPct val="146000"/>
                </a:lnSpc>
              </a:pPr>
              <a:endParaRPr lang="en-US" altLang="en-US" sz="1000" dirty="0"/>
            </a:p>
            <a:p>
              <a:pPr algn="r" rtl="0" eaLnBrk="0">
                <a:lnSpc>
                  <a:spcPts val="1780"/>
                </a:lnSpc>
                <a:spcBef>
                  <a:spcPts val="430"/>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Cross</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Toolchain</a:t>
              </a:r>
              <a:r>
                <a:rPr sz="1400" kern="0" spc="2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CNRTC</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CNPAPI</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CNCodec</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CNCStudio</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CNQUAL</a:t>
              </a:r>
              <a:endParaRPr lang="en-US" altLang="en-US" sz="1400" dirty="0"/>
            </a:p>
            <a:p>
              <a:pPr marL="12700" algn="l" rtl="0" eaLnBrk="0">
                <a:lnSpc>
                  <a:spcPct val="88000"/>
                </a:lnSpc>
                <a:spcBef>
                  <a:spcPts val="245"/>
                </a:spcBef>
              </a:pPr>
              <a:r>
                <a:rPr sz="1400"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BANG异构计算平台</a:t>
              </a:r>
              <a:endParaRPr lang="en-US" altLang="en-US" sz="1400" dirty="0"/>
            </a:p>
            <a:p>
              <a:pPr marL="1741805" algn="l" rtl="0" eaLnBrk="0">
                <a:lnSpc>
                  <a:spcPts val="1780"/>
                </a:lnSpc>
                <a:spcBef>
                  <a:spcPts val="25"/>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CNCC</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CNAS</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CNRT</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CNDev</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CNDrv</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CNPerf</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CNGDB</a:t>
              </a:r>
              <a:endParaRPr lang="en-US" altLang="en-US" sz="1400" dirty="0"/>
            </a:p>
            <a:p>
              <a:pPr algn="l" rtl="0" eaLnBrk="0">
                <a:lnSpc>
                  <a:spcPct val="129000"/>
                </a:lnSpc>
              </a:pPr>
              <a:endParaRPr lang="en-US" altLang="en-US" sz="1000" dirty="0"/>
            </a:p>
            <a:p>
              <a:pPr algn="l" rtl="0" eaLnBrk="0">
                <a:lnSpc>
                  <a:spcPct val="129000"/>
                </a:lnSpc>
              </a:pPr>
              <a:endParaRPr lang="en-US" altLang="en-US" sz="1000" dirty="0"/>
            </a:p>
            <a:p>
              <a:pPr algn="l" rtl="0" eaLnBrk="0">
                <a:lnSpc>
                  <a:spcPct val="129000"/>
                </a:lnSpc>
              </a:pPr>
              <a:endParaRPr lang="en-US" altLang="en-US" sz="1000" dirty="0"/>
            </a:p>
            <a:p>
              <a:pPr algn="l" rtl="0" eaLnBrk="0">
                <a:lnSpc>
                  <a:spcPct val="119000"/>
                </a:lnSpc>
              </a:pPr>
              <a:endParaRPr lang="en-US" altLang="en-US" sz="300" dirty="0"/>
            </a:p>
            <a:p>
              <a:pPr marL="284480" algn="l" rtl="0" eaLnBrk="0">
                <a:lnSpc>
                  <a:spcPts val="1905"/>
                </a:lnSpc>
                <a:spcBef>
                  <a:spcPts val="5"/>
                </a:spcBef>
              </a:pPr>
              <a:r>
                <a:rPr sz="2100" kern="0" spc="0" baseline="1900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多平台驱动</a:t>
              </a:r>
              <a:r>
                <a:rPr sz="1300"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Virtualization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Firmware                          Codec</a:t>
              </a:r>
              <a:endParaRPr lang="en-US" altLang="en-US" sz="1400" dirty="0"/>
            </a:p>
          </p:txBody>
        </p:sp>
        <p:pic>
          <p:nvPicPr>
            <p:cNvPr id="964" name="picture 964"/>
            <p:cNvPicPr>
              <a:picLocks noChangeAspect="1"/>
            </p:cNvPicPr>
            <p:nvPr/>
          </p:nvPicPr>
          <p:blipFill>
            <a:blip r:embed="rId2"/>
            <a:stretch>
              <a:fillRect/>
            </a:stretch>
          </p:blipFill>
          <p:spPr>
            <a:xfrm rot="21600000">
              <a:off x="3185083" y="856107"/>
              <a:ext cx="896111" cy="603503"/>
            </a:xfrm>
            <a:prstGeom prst="rect">
              <a:avLst/>
            </a:prstGeom>
          </p:spPr>
        </p:pic>
        <p:pic>
          <p:nvPicPr>
            <p:cNvPr id="966" name="picture 966"/>
            <p:cNvPicPr>
              <a:picLocks noChangeAspect="1"/>
            </p:cNvPicPr>
            <p:nvPr/>
          </p:nvPicPr>
          <p:blipFill>
            <a:blip r:embed="rId3"/>
            <a:stretch>
              <a:fillRect/>
            </a:stretch>
          </p:blipFill>
          <p:spPr>
            <a:xfrm rot="21600000">
              <a:off x="1691563" y="856106"/>
              <a:ext cx="896111" cy="588264"/>
            </a:xfrm>
            <a:prstGeom prst="rect">
              <a:avLst/>
            </a:prstGeom>
          </p:spPr>
        </p:pic>
        <p:sp>
          <p:nvSpPr>
            <p:cNvPr id="968" name="rect"/>
            <p:cNvSpPr/>
            <p:nvPr/>
          </p:nvSpPr>
          <p:spPr>
            <a:xfrm>
              <a:off x="1685467" y="57530"/>
              <a:ext cx="894588" cy="516635"/>
            </a:xfrm>
            <a:prstGeom prst="rect">
              <a:avLst/>
            </a:prstGeom>
            <a:solidFill>
              <a:srgbClr val="E7E6E6">
                <a:alpha val="100000"/>
              </a:srgbClr>
            </a:solidFill>
            <a:ln cap="flat">
              <a:noFill/>
              <a:prstDash val="solid"/>
              <a:miter lim="0"/>
            </a:ln>
          </p:spPr>
          <p:txBody>
            <a:bodyPr rtlCol="0"/>
            <a:lstStyle/>
            <a:p>
              <a:pPr algn="ctr"/>
              <a:endParaRPr lang="zh-CN" altLang="en-US"/>
            </a:p>
          </p:txBody>
        </p:sp>
        <p:sp>
          <p:nvSpPr>
            <p:cNvPr id="970" name="rect"/>
            <p:cNvSpPr/>
            <p:nvPr/>
          </p:nvSpPr>
          <p:spPr>
            <a:xfrm>
              <a:off x="1691563" y="1776603"/>
              <a:ext cx="894588" cy="504444"/>
            </a:xfrm>
            <a:prstGeom prst="rect">
              <a:avLst/>
            </a:prstGeom>
            <a:solidFill>
              <a:srgbClr val="E7E6E6">
                <a:alpha val="100000"/>
              </a:srgbClr>
            </a:solidFill>
            <a:ln cap="flat">
              <a:noFill/>
              <a:prstDash val="solid"/>
              <a:miter lim="0"/>
            </a:ln>
          </p:spPr>
          <p:txBody>
            <a:bodyPr rtlCol="0"/>
            <a:lstStyle/>
            <a:p>
              <a:pPr algn="ctr"/>
              <a:endParaRPr lang="zh-CN" altLang="en-US"/>
            </a:p>
          </p:txBody>
        </p:sp>
        <p:sp>
          <p:nvSpPr>
            <p:cNvPr id="972" name="rect"/>
            <p:cNvSpPr/>
            <p:nvPr/>
          </p:nvSpPr>
          <p:spPr>
            <a:xfrm>
              <a:off x="4827956" y="1770507"/>
              <a:ext cx="894588" cy="504444"/>
            </a:xfrm>
            <a:prstGeom prst="rect">
              <a:avLst/>
            </a:prstGeom>
            <a:solidFill>
              <a:srgbClr val="E7E6E6">
                <a:alpha val="100000"/>
              </a:srgbClr>
            </a:solidFill>
            <a:ln cap="flat">
              <a:noFill/>
              <a:prstDash val="solid"/>
              <a:miter lim="0"/>
            </a:ln>
          </p:spPr>
          <p:txBody>
            <a:bodyPr rtlCol="0"/>
            <a:lstStyle/>
            <a:p>
              <a:pPr algn="ctr"/>
              <a:endParaRPr lang="zh-CN" altLang="en-US"/>
            </a:p>
          </p:txBody>
        </p:sp>
        <p:sp>
          <p:nvSpPr>
            <p:cNvPr id="974" name="rect"/>
            <p:cNvSpPr/>
            <p:nvPr/>
          </p:nvSpPr>
          <p:spPr>
            <a:xfrm>
              <a:off x="6469303" y="1770507"/>
              <a:ext cx="894588" cy="504444"/>
            </a:xfrm>
            <a:prstGeom prst="rect">
              <a:avLst/>
            </a:prstGeom>
            <a:solidFill>
              <a:srgbClr val="E7E6E6">
                <a:alpha val="100000"/>
              </a:srgbClr>
            </a:solidFill>
            <a:ln cap="flat">
              <a:noFill/>
              <a:prstDash val="solid"/>
              <a:miter lim="0"/>
            </a:ln>
          </p:spPr>
          <p:txBody>
            <a:bodyPr rtlCol="0"/>
            <a:lstStyle/>
            <a:p>
              <a:pPr algn="ctr"/>
              <a:endParaRPr lang="zh-CN" altLang="en-US"/>
            </a:p>
          </p:txBody>
        </p:sp>
        <p:sp>
          <p:nvSpPr>
            <p:cNvPr id="976" name="rect"/>
            <p:cNvSpPr/>
            <p:nvPr/>
          </p:nvSpPr>
          <p:spPr>
            <a:xfrm>
              <a:off x="6467780" y="52958"/>
              <a:ext cx="894588" cy="502920"/>
            </a:xfrm>
            <a:prstGeom prst="rect">
              <a:avLst/>
            </a:prstGeom>
            <a:solidFill>
              <a:srgbClr val="E7E6E6">
                <a:alpha val="100000"/>
              </a:srgbClr>
            </a:solidFill>
            <a:ln cap="flat">
              <a:noFill/>
              <a:prstDash val="solid"/>
              <a:miter lim="0"/>
            </a:ln>
          </p:spPr>
          <p:txBody>
            <a:bodyPr rtlCol="0"/>
            <a:lstStyle/>
            <a:p>
              <a:pPr algn="ctr"/>
              <a:endParaRPr lang="zh-CN" altLang="en-US"/>
            </a:p>
          </p:txBody>
        </p:sp>
        <p:sp>
          <p:nvSpPr>
            <p:cNvPr id="978" name="rect"/>
            <p:cNvSpPr/>
            <p:nvPr/>
          </p:nvSpPr>
          <p:spPr>
            <a:xfrm>
              <a:off x="3188131" y="1762886"/>
              <a:ext cx="893064" cy="502920"/>
            </a:xfrm>
            <a:prstGeom prst="rect">
              <a:avLst/>
            </a:prstGeom>
            <a:solidFill>
              <a:srgbClr val="E7E6E6">
                <a:alpha val="100000"/>
              </a:srgbClr>
            </a:solidFill>
            <a:ln cap="flat">
              <a:noFill/>
              <a:prstDash val="solid"/>
              <a:miter lim="0"/>
            </a:ln>
          </p:spPr>
          <p:txBody>
            <a:bodyPr rtlCol="0"/>
            <a:lstStyle/>
            <a:p>
              <a:pPr algn="ctr"/>
              <a:endParaRPr lang="zh-CN" altLang="en-US"/>
            </a:p>
          </p:txBody>
        </p:sp>
        <p:pic>
          <p:nvPicPr>
            <p:cNvPr id="980" name="picture 980"/>
            <p:cNvPicPr>
              <a:picLocks noChangeAspect="1"/>
            </p:cNvPicPr>
            <p:nvPr/>
          </p:nvPicPr>
          <p:blipFill>
            <a:blip r:embed="rId4"/>
            <a:stretch>
              <a:fillRect/>
            </a:stretch>
          </p:blipFill>
          <p:spPr>
            <a:xfrm rot="21600000">
              <a:off x="4914823" y="853059"/>
              <a:ext cx="752855" cy="588264"/>
            </a:xfrm>
            <a:prstGeom prst="rect">
              <a:avLst/>
            </a:prstGeom>
          </p:spPr>
        </p:pic>
      </p:grpSp>
      <p:sp>
        <p:nvSpPr>
          <p:cNvPr id="982" name="textbox 982"/>
          <p:cNvSpPr/>
          <p:nvPr/>
        </p:nvSpPr>
        <p:spPr>
          <a:xfrm>
            <a:off x="378208" y="1003711"/>
            <a:ext cx="11313159" cy="788034"/>
          </a:xfrm>
          <a:prstGeom prst="rect">
            <a:avLst/>
          </a:prstGeom>
        </p:spPr>
        <p:txBody>
          <a:bodyPr vert="horz" wrap="square" lIns="0" tIns="0" rIns="0" bIns="0"/>
          <a:lstStyle/>
          <a:p>
            <a:pPr algn="l" rtl="0" eaLnBrk="0">
              <a:lnSpc>
                <a:spcPct val="90000"/>
              </a:lnSpc>
            </a:pPr>
            <a:endParaRPr lang="en-US" altLang="en-US" sz="100" dirty="0"/>
          </a:p>
          <a:p>
            <a:pPr marL="299720" algn="l" rtl="0" eaLnBrk="0">
              <a:lnSpc>
                <a:spcPct val="9300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品化核心技术的企业之一，可提供智能芯片产品及平台化基础系统软件产品。</a:t>
            </a:r>
            <a:endParaRPr lang="en-US" altLang="en-US" sz="1400" dirty="0"/>
          </a:p>
          <a:p>
            <a:pPr marL="12700" algn="l" rtl="0" eaLnBrk="0">
              <a:lnSpc>
                <a:spcPts val="1695"/>
              </a:lnSpc>
              <a:spcBef>
                <a:spcPts val="15"/>
              </a:spcBef>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目前，寒武纪产品已广泛用于服务器厂商</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和产业公司，涵盖互联网</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、金融</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、交通</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、能源</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、电力和制造等多个领域</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，为复杂AI应用场景提供充足</a:t>
            </a:r>
            <a:endParaRPr lang="en-US" altLang="en-US" sz="1400" dirty="0"/>
          </a:p>
          <a:p>
            <a:pPr marL="290830" algn="l" rtl="0" eaLnBrk="0">
              <a:lnSpc>
                <a:spcPct val="77000"/>
              </a:lnSpc>
              <a:spcBef>
                <a:spcPts val="8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算力，推动人工智能</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赋能的产业升级。</a:t>
            </a:r>
            <a:endParaRPr lang="en-US" altLang="en-US" sz="1400" dirty="0"/>
          </a:p>
          <a:p>
            <a:pPr marL="4366895" algn="l" rtl="0" eaLnBrk="0">
              <a:lnSpc>
                <a:spcPct val="79000"/>
              </a:lnSpc>
              <a:spcBef>
                <a:spcPts val="15"/>
              </a:spcBef>
            </a:pP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：端云一体A</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I解决方案</a:t>
            </a:r>
            <a:endParaRPr lang="en-US" altLang="en-US" sz="1400" dirty="0"/>
          </a:p>
        </p:txBody>
      </p:sp>
      <p:graphicFrame>
        <p:nvGraphicFramePr>
          <p:cNvPr id="984" name="table 984"/>
          <p:cNvGraphicFramePr>
            <a:graphicFrameLocks noGrp="1"/>
          </p:cNvGraphicFramePr>
          <p:nvPr/>
        </p:nvGraphicFramePr>
        <p:xfrm>
          <a:off x="8440877" y="4235767"/>
          <a:ext cx="3282950" cy="2174239"/>
        </p:xfrm>
        <a:graphic>
          <a:graphicData uri="http://schemas.openxmlformats.org/drawingml/2006/table">
            <a:tbl>
              <a:tblPr/>
              <a:tblGrid>
                <a:gridCol w="3282950"/>
              </a:tblGrid>
              <a:tr h="2167889">
                <a:tc>
                  <a:txBody>
                    <a:bodyPr/>
                    <a:lstStyle/>
                    <a:p>
                      <a:pPr algn="l" rtl="0" eaLnBrk="0">
                        <a:lnSpc>
                          <a:spcPct val="100000"/>
                        </a:lnSpc>
                      </a:pPr>
                      <a:endParaRPr lang="en-US" altLang="en-US" sz="1000" dirty="0"/>
                    </a:p>
                  </a:txBody>
                  <a:tcPr marL="0" marR="0" marT="0" marB="0" vert="horz">
                    <a:lnL w="6350" cap="flat" cmpd="sng" algn="ctr">
                      <a:solidFill>
                        <a:srgbClr val="1D9ED2"/>
                      </a:solidFill>
                      <a:prstDash val="solid"/>
                      <a:round/>
                      <a:headEnd type="none" w="med" len="med"/>
                      <a:tailEnd type="none" w="med" len="med"/>
                    </a:lnL>
                    <a:lnR w="6350" cap="flat" cmpd="sng" algn="ctr">
                      <a:solidFill>
                        <a:srgbClr val="1D9ED2"/>
                      </a:solidFill>
                      <a:prstDash val="solid"/>
                      <a:round/>
                      <a:headEnd type="none" w="med" len="med"/>
                      <a:tailEnd type="none" w="med" len="med"/>
                    </a:lnR>
                    <a:lnT w="6350" cap="flat" cmpd="sng" algn="ctr">
                      <a:solidFill>
                        <a:srgbClr val="1D9ED2"/>
                      </a:solidFill>
                      <a:prstDash val="solid"/>
                      <a:round/>
                      <a:headEnd type="none" w="med" len="med"/>
                      <a:tailEnd type="none" w="med" len="med"/>
                    </a:lnT>
                    <a:lnB w="6350" cap="flat" cmpd="sng" algn="ctr">
                      <a:solidFill>
                        <a:srgbClr val="1D9ED2"/>
                      </a:solidFill>
                      <a:prstDash val="solid"/>
                      <a:round/>
                      <a:headEnd type="none" w="med" len="med"/>
                      <a:tailEnd type="none" w="med" len="med"/>
                    </a:lnB>
                  </a:tcPr>
                </a:tc>
              </a:tr>
            </a:tbl>
          </a:graphicData>
        </a:graphic>
      </p:graphicFrame>
      <p:graphicFrame>
        <p:nvGraphicFramePr>
          <p:cNvPr id="986" name="table 986"/>
          <p:cNvGraphicFramePr>
            <a:graphicFrameLocks noGrp="1"/>
          </p:cNvGraphicFramePr>
          <p:nvPr/>
        </p:nvGraphicFramePr>
        <p:xfrm>
          <a:off x="8440877" y="1913572"/>
          <a:ext cx="3282950" cy="2173604"/>
        </p:xfrm>
        <a:graphic>
          <a:graphicData uri="http://schemas.openxmlformats.org/drawingml/2006/table">
            <a:tbl>
              <a:tblPr/>
              <a:tblGrid>
                <a:gridCol w="3282950"/>
              </a:tblGrid>
              <a:tr h="2167254">
                <a:tc>
                  <a:txBody>
                    <a:bodyPr/>
                    <a:lstStyle/>
                    <a:p>
                      <a:pPr algn="l" rtl="0" eaLnBrk="0">
                        <a:lnSpc>
                          <a:spcPct val="107000"/>
                        </a:lnSpc>
                      </a:pPr>
                      <a:endParaRPr lang="en-US" altLang="en-US" sz="700" dirty="0"/>
                    </a:p>
                    <a:p>
                      <a:pPr marL="1291590" algn="l" rtl="0" eaLnBrk="0">
                        <a:lnSpc>
                          <a:spcPct val="88000"/>
                        </a:lnSpc>
                        <a:spcBef>
                          <a:spcPts val="5"/>
                        </a:spcBef>
                      </a:pPr>
                      <a:r>
                        <a:rPr sz="1400"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产品矩阵</a:t>
                      </a:r>
                      <a:endParaRPr lang="en-US" altLang="en-US" sz="1400" dirty="0"/>
                    </a:p>
                  </a:txBody>
                  <a:tcPr marL="0" marR="0" marT="0" marB="0" vert="horz">
                    <a:lnL w="6350" cap="flat" cmpd="sng" algn="ctr">
                      <a:solidFill>
                        <a:srgbClr val="1D9ED2"/>
                      </a:solidFill>
                      <a:prstDash val="solid"/>
                      <a:round/>
                      <a:headEnd type="none" w="med" len="med"/>
                      <a:tailEnd type="none" w="med" len="med"/>
                    </a:lnL>
                    <a:lnR w="6350" cap="flat" cmpd="sng" algn="ctr">
                      <a:solidFill>
                        <a:srgbClr val="1D9ED2"/>
                      </a:solidFill>
                      <a:prstDash val="solid"/>
                      <a:round/>
                      <a:headEnd type="none" w="med" len="med"/>
                      <a:tailEnd type="none" w="med" len="med"/>
                    </a:lnR>
                    <a:lnT w="6350" cap="flat" cmpd="sng" algn="ctr">
                      <a:solidFill>
                        <a:srgbClr val="1D9ED2"/>
                      </a:solidFill>
                      <a:prstDash val="solid"/>
                      <a:round/>
                      <a:headEnd type="none" w="med" len="med"/>
                      <a:tailEnd type="none" w="med" len="med"/>
                    </a:lnT>
                    <a:lnB w="6350" cap="flat" cmpd="sng" algn="ctr">
                      <a:solidFill>
                        <a:srgbClr val="1D9ED2"/>
                      </a:solidFill>
                      <a:prstDash val="solid"/>
                      <a:round/>
                      <a:headEnd type="none" w="med" len="med"/>
                      <a:tailEnd type="none" w="med" len="med"/>
                    </a:lnB>
                  </a:tcPr>
                </a:tc>
              </a:tr>
            </a:tbl>
          </a:graphicData>
        </a:graphic>
      </p:graphicFrame>
      <p:graphicFrame>
        <p:nvGraphicFramePr>
          <p:cNvPr id="988" name="table 988"/>
          <p:cNvGraphicFramePr>
            <a:graphicFrameLocks noGrp="1"/>
          </p:cNvGraphicFramePr>
          <p:nvPr/>
        </p:nvGraphicFramePr>
        <p:xfrm>
          <a:off x="8601456" y="4383697"/>
          <a:ext cx="2971165" cy="1958975"/>
        </p:xfrm>
        <a:graphic>
          <a:graphicData uri="http://schemas.openxmlformats.org/drawingml/2006/table">
            <a:tbl>
              <a:tblPr/>
              <a:tblGrid>
                <a:gridCol w="951230"/>
                <a:gridCol w="1069975"/>
                <a:gridCol w="949960"/>
              </a:tblGrid>
              <a:tr h="1958975">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12000"/>
                        </a:lnSpc>
                      </a:pPr>
                      <a:endParaRPr lang="en-US" altLang="en-US" sz="100" dirty="0"/>
                    </a:p>
                    <a:p>
                      <a:pPr marL="182880" algn="l" rtl="0" eaLnBrk="0">
                        <a:lnSpc>
                          <a:spcPct val="87000"/>
                        </a:lnSpc>
                      </a:pP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应用场景</a:t>
                      </a:r>
                      <a:endParaRPr lang="en-US" altLang="en-US" sz="14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r>
            </a:tbl>
          </a:graphicData>
        </a:graphic>
      </p:graphicFrame>
      <p:graphicFrame>
        <p:nvGraphicFramePr>
          <p:cNvPr id="990" name="table 990"/>
          <p:cNvGraphicFramePr>
            <a:graphicFrameLocks noGrp="1"/>
          </p:cNvGraphicFramePr>
          <p:nvPr/>
        </p:nvGraphicFramePr>
        <p:xfrm>
          <a:off x="8715756" y="2385059"/>
          <a:ext cx="2712084" cy="1525270"/>
        </p:xfrm>
        <a:graphic>
          <a:graphicData uri="http://schemas.openxmlformats.org/drawingml/2006/table">
            <a:tbl>
              <a:tblPr/>
              <a:tblGrid>
                <a:gridCol w="1356994"/>
                <a:gridCol w="1355089"/>
              </a:tblGrid>
              <a:tr h="1525269">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r>
            </a:tbl>
          </a:graphicData>
        </a:graphic>
      </p:graphicFrame>
      <p:sp>
        <p:nvSpPr>
          <p:cNvPr id="992" name="textbox 992"/>
          <p:cNvSpPr/>
          <p:nvPr/>
        </p:nvSpPr>
        <p:spPr>
          <a:xfrm>
            <a:off x="382924" y="169895"/>
            <a:ext cx="11508105" cy="3752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寒武纪：</a:t>
            </a:r>
            <a:r>
              <a:rPr sz="2100" kern="0" spc="-4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云-端</a:t>
            </a:r>
            <a:r>
              <a:rPr sz="2100" kern="0" spc="-36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、软硬一体</a:t>
            </a: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AI</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智能解决方案</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pic>
        <p:nvPicPr>
          <p:cNvPr id="994" name="picture 994"/>
          <p:cNvPicPr>
            <a:picLocks noChangeAspect="1"/>
          </p:cNvPicPr>
          <p:nvPr/>
        </p:nvPicPr>
        <p:blipFill>
          <a:blip r:embed="rId5"/>
          <a:stretch>
            <a:fillRect/>
          </a:stretch>
        </p:blipFill>
        <p:spPr>
          <a:xfrm rot="21600000">
            <a:off x="10519923" y="205740"/>
            <a:ext cx="1260347" cy="326135"/>
          </a:xfrm>
          <a:prstGeom prst="rect">
            <a:avLst/>
          </a:prstGeom>
        </p:spPr>
      </p:pic>
      <p:sp>
        <p:nvSpPr>
          <p:cNvPr id="996" name="textbox 996"/>
          <p:cNvSpPr/>
          <p:nvPr/>
        </p:nvSpPr>
        <p:spPr>
          <a:xfrm>
            <a:off x="378208" y="778574"/>
            <a:ext cx="11231880" cy="24002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69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寒武纪成立与2016年</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，专注于人工智能芯片产品的研发与技术创新，是目前国际上少数全面掌握通用型智能芯片及其基础系统软件研发和产</a:t>
            </a:r>
            <a:endParaRPr lang="en-US" altLang="en-US" sz="1400" dirty="0"/>
          </a:p>
        </p:txBody>
      </p:sp>
      <p:sp>
        <p:nvSpPr>
          <p:cNvPr id="998" name="textbox 998"/>
          <p:cNvSpPr/>
          <p:nvPr/>
        </p:nvSpPr>
        <p:spPr>
          <a:xfrm>
            <a:off x="8715756" y="3214116"/>
            <a:ext cx="1257300" cy="696594"/>
          </a:xfrm>
          <a:prstGeom prst="rect">
            <a:avLst/>
          </a:prstGeom>
          <a:solidFill>
            <a:srgbClr val="E7E6E6"/>
          </a:solidFill>
        </p:spPr>
        <p:txBody>
          <a:bodyPr vert="horz" wrap="square" lIns="0" tIns="0" rIns="0" bIns="0"/>
          <a:lstStyle/>
          <a:p>
            <a:pPr algn="l" rtl="0" eaLnBrk="0">
              <a:lnSpc>
                <a:spcPct val="164000"/>
              </a:lnSpc>
            </a:pPr>
            <a:endParaRPr lang="en-US" altLang="en-US" sz="1000" dirty="0"/>
          </a:p>
          <a:p>
            <a:pPr algn="l" rtl="0" eaLnBrk="0">
              <a:lnSpc>
                <a:spcPct val="8000"/>
              </a:lnSpc>
            </a:pPr>
            <a:endParaRPr lang="en-US" altLang="en-US" sz="100" dirty="0"/>
          </a:p>
          <a:p>
            <a:pPr marL="98425" algn="l" rtl="0" eaLnBrk="0">
              <a:lnSpc>
                <a:spcPct val="87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边缘计算模组</a:t>
            </a:r>
            <a:endParaRPr lang="en-US" altLang="en-US" sz="1400" dirty="0"/>
          </a:p>
        </p:txBody>
      </p:sp>
      <p:sp>
        <p:nvSpPr>
          <p:cNvPr id="1000" name="textbox 1000"/>
          <p:cNvSpPr/>
          <p:nvPr/>
        </p:nvSpPr>
        <p:spPr>
          <a:xfrm>
            <a:off x="10172700" y="3214116"/>
            <a:ext cx="1256030" cy="696594"/>
          </a:xfrm>
          <a:prstGeom prst="rect">
            <a:avLst/>
          </a:prstGeom>
          <a:solidFill>
            <a:srgbClr val="E7E6E6"/>
          </a:solidFill>
        </p:spPr>
        <p:txBody>
          <a:bodyPr vert="horz" wrap="square" lIns="0" tIns="0" rIns="0" bIns="0"/>
          <a:lstStyle/>
          <a:p>
            <a:pPr algn="l" rtl="0" eaLnBrk="0">
              <a:lnSpc>
                <a:spcPct val="103000"/>
              </a:lnSpc>
            </a:pPr>
            <a:endParaRPr lang="en-US" altLang="en-US" sz="900" dirty="0"/>
          </a:p>
          <a:p>
            <a:pPr algn="l" rtl="0" eaLnBrk="0">
              <a:lnSpc>
                <a:spcPct val="7000"/>
              </a:lnSpc>
            </a:pPr>
            <a:endParaRPr lang="en-US" altLang="en-US" sz="100" dirty="0"/>
          </a:p>
          <a:p>
            <a:pPr marL="285115" algn="l" rtl="0" eaLnBrk="0">
              <a:lnSpc>
                <a:spcPct val="78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智能终端</a:t>
            </a:r>
            <a:endParaRPr lang="en-US" altLang="en-US" sz="1400" dirty="0"/>
          </a:p>
          <a:p>
            <a:pPr marL="281305" algn="l" rtl="0" eaLnBrk="0">
              <a:lnSpc>
                <a:spcPts val="183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处理器IP</a:t>
            </a:r>
            <a:endParaRPr lang="en-US" altLang="en-US" sz="1400" dirty="0"/>
          </a:p>
        </p:txBody>
      </p:sp>
      <p:sp>
        <p:nvSpPr>
          <p:cNvPr id="1002" name="textbox 1002"/>
          <p:cNvSpPr/>
          <p:nvPr/>
        </p:nvSpPr>
        <p:spPr>
          <a:xfrm>
            <a:off x="8715756" y="2385059"/>
            <a:ext cx="1257300" cy="695325"/>
          </a:xfrm>
          <a:prstGeom prst="rect">
            <a:avLst/>
          </a:prstGeom>
          <a:solidFill>
            <a:srgbClr val="E7E6E6"/>
          </a:solidFill>
        </p:spPr>
        <p:txBody>
          <a:bodyPr vert="horz" wrap="square" lIns="0" tIns="0" rIns="0" bIns="0"/>
          <a:lstStyle/>
          <a:p>
            <a:pPr algn="l" rtl="0" eaLnBrk="0">
              <a:lnSpc>
                <a:spcPct val="165000"/>
              </a:lnSpc>
            </a:pPr>
            <a:endParaRPr lang="en-US" altLang="en-US" sz="1000" dirty="0"/>
          </a:p>
          <a:p>
            <a:pPr marL="194310" algn="l" rtl="0" eaLnBrk="0">
              <a:lnSpc>
                <a:spcPct val="86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智能加速卡</a:t>
            </a:r>
            <a:endParaRPr lang="en-US" altLang="en-US" sz="1400" dirty="0"/>
          </a:p>
        </p:txBody>
      </p:sp>
      <p:sp>
        <p:nvSpPr>
          <p:cNvPr id="1004" name="textbox 1004"/>
          <p:cNvSpPr/>
          <p:nvPr/>
        </p:nvSpPr>
        <p:spPr>
          <a:xfrm>
            <a:off x="10172700" y="2385059"/>
            <a:ext cx="1256030" cy="695325"/>
          </a:xfrm>
          <a:prstGeom prst="rect">
            <a:avLst/>
          </a:prstGeom>
          <a:solidFill>
            <a:srgbClr val="E7E6E6"/>
          </a:solidFill>
        </p:spPr>
        <p:txBody>
          <a:bodyPr vert="horz" wrap="square" lIns="0" tIns="0" rIns="0" bIns="0"/>
          <a:lstStyle/>
          <a:p>
            <a:pPr algn="l" rtl="0" eaLnBrk="0">
              <a:lnSpc>
                <a:spcPct val="163000"/>
              </a:lnSpc>
            </a:pPr>
            <a:endParaRPr lang="en-US" altLang="en-US" sz="1000" dirty="0"/>
          </a:p>
          <a:p>
            <a:pPr algn="l" rtl="0" eaLnBrk="0">
              <a:lnSpc>
                <a:spcPct val="9000"/>
              </a:lnSpc>
            </a:pPr>
            <a:endParaRPr lang="en-US" altLang="en-US" sz="100" dirty="0"/>
          </a:p>
          <a:p>
            <a:pPr marL="107315" algn="l" rtl="0" eaLnBrk="0">
              <a:lnSpc>
                <a:spcPct val="88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智能加速系统</a:t>
            </a:r>
            <a:endParaRPr lang="en-US" altLang="en-US" sz="1400" dirty="0"/>
          </a:p>
        </p:txBody>
      </p:sp>
      <p:sp>
        <p:nvSpPr>
          <p:cNvPr id="1006" name="textbox 1006"/>
          <p:cNvSpPr/>
          <p:nvPr/>
        </p:nvSpPr>
        <p:spPr>
          <a:xfrm>
            <a:off x="8601456" y="4668011"/>
            <a:ext cx="832485" cy="434975"/>
          </a:xfrm>
          <a:prstGeom prst="rect">
            <a:avLst/>
          </a:prstGeom>
          <a:solidFill>
            <a:srgbClr val="E7E6E6"/>
          </a:solidFill>
        </p:spPr>
        <p:txBody>
          <a:bodyPr vert="horz" wrap="square" lIns="0" tIns="0" rIns="0" bIns="0"/>
          <a:lstStyle/>
          <a:p>
            <a:pPr algn="l" rtl="0" eaLnBrk="0">
              <a:lnSpc>
                <a:spcPct val="112000"/>
              </a:lnSpc>
            </a:pPr>
            <a:endParaRPr lang="en-US" altLang="en-US" sz="700" dirty="0"/>
          </a:p>
          <a:p>
            <a:pPr marL="69850" algn="l" rtl="0" eaLnBrk="0">
              <a:lnSpc>
                <a:spcPct val="87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智慧交通</a:t>
            </a:r>
            <a:endParaRPr lang="en-US" altLang="en-US" sz="1400" dirty="0"/>
          </a:p>
        </p:txBody>
      </p:sp>
      <p:sp>
        <p:nvSpPr>
          <p:cNvPr id="1008" name="textbox 1008"/>
          <p:cNvSpPr/>
          <p:nvPr/>
        </p:nvSpPr>
        <p:spPr>
          <a:xfrm>
            <a:off x="8601456" y="5303520"/>
            <a:ext cx="832485" cy="433069"/>
          </a:xfrm>
          <a:prstGeom prst="rect">
            <a:avLst/>
          </a:prstGeom>
          <a:solidFill>
            <a:srgbClr val="E7E6E6"/>
          </a:solidFill>
        </p:spPr>
        <p:txBody>
          <a:bodyPr vert="horz" wrap="square" lIns="0" tIns="0" rIns="0" bIns="0"/>
          <a:lstStyle/>
          <a:p>
            <a:pPr algn="l" rtl="0" eaLnBrk="0">
              <a:lnSpc>
                <a:spcPct val="113000"/>
              </a:lnSpc>
            </a:pPr>
            <a:endParaRPr lang="en-US" altLang="en-US" sz="700" dirty="0"/>
          </a:p>
          <a:p>
            <a:pPr marL="70485" algn="l" rtl="0" eaLnBrk="0">
              <a:lnSpc>
                <a:spcPct val="86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智慧医疗</a:t>
            </a:r>
            <a:endParaRPr lang="en-US" altLang="en-US" sz="1400" dirty="0"/>
          </a:p>
        </p:txBody>
      </p:sp>
      <p:sp>
        <p:nvSpPr>
          <p:cNvPr id="1010" name="textbox 1010"/>
          <p:cNvSpPr/>
          <p:nvPr/>
        </p:nvSpPr>
        <p:spPr>
          <a:xfrm>
            <a:off x="8601456" y="5910071"/>
            <a:ext cx="831214" cy="433069"/>
          </a:xfrm>
          <a:prstGeom prst="rect">
            <a:avLst/>
          </a:prstGeom>
          <a:solidFill>
            <a:srgbClr val="E7E6E6"/>
          </a:solidFill>
        </p:spPr>
        <p:txBody>
          <a:bodyPr vert="horz" wrap="square" lIns="0" tIns="0" rIns="0" bIns="0"/>
          <a:lstStyle/>
          <a:p>
            <a:pPr algn="l" rtl="0" eaLnBrk="0">
              <a:lnSpc>
                <a:spcPct val="112000"/>
              </a:lnSpc>
            </a:pPr>
            <a:endParaRPr lang="en-US" altLang="en-US" sz="700" dirty="0"/>
          </a:p>
          <a:p>
            <a:pPr marL="69850" algn="l" rtl="0" eaLnBrk="0">
              <a:lnSpc>
                <a:spcPct val="87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智能制造</a:t>
            </a:r>
            <a:endParaRPr lang="en-US" altLang="en-US" sz="1400" dirty="0"/>
          </a:p>
        </p:txBody>
      </p:sp>
      <p:sp>
        <p:nvSpPr>
          <p:cNvPr id="1012" name="textbox 1012"/>
          <p:cNvSpPr/>
          <p:nvPr/>
        </p:nvSpPr>
        <p:spPr>
          <a:xfrm>
            <a:off x="10750296" y="5910071"/>
            <a:ext cx="822960" cy="433069"/>
          </a:xfrm>
          <a:prstGeom prst="rect">
            <a:avLst/>
          </a:prstGeom>
          <a:solidFill>
            <a:srgbClr val="E7E6E6"/>
          </a:solidFill>
        </p:spPr>
        <p:txBody>
          <a:bodyPr vert="horz" wrap="square" lIns="0" tIns="0" rIns="0" bIns="0"/>
          <a:lstStyle/>
          <a:p>
            <a:pPr algn="l" rtl="0" eaLnBrk="0">
              <a:lnSpc>
                <a:spcPct val="114000"/>
              </a:lnSpc>
            </a:pPr>
            <a:endParaRPr lang="en-US" altLang="en-US" sz="700" dirty="0"/>
          </a:p>
          <a:p>
            <a:pPr marL="152400" algn="l" rtl="0" eaLnBrk="0">
              <a:lnSpc>
                <a:spcPct val="86000"/>
              </a:lnSpc>
              <a:spcBef>
                <a:spcPts val="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互联网</a:t>
            </a:r>
            <a:endParaRPr lang="en-US" altLang="en-US" sz="1400" dirty="0"/>
          </a:p>
        </p:txBody>
      </p:sp>
      <p:sp>
        <p:nvSpPr>
          <p:cNvPr id="1014" name="textbox 1014"/>
          <p:cNvSpPr/>
          <p:nvPr/>
        </p:nvSpPr>
        <p:spPr>
          <a:xfrm>
            <a:off x="9672827" y="4669535"/>
            <a:ext cx="822960" cy="433069"/>
          </a:xfrm>
          <a:prstGeom prst="rect">
            <a:avLst/>
          </a:prstGeom>
          <a:solidFill>
            <a:srgbClr val="E7E6E6"/>
          </a:solidFill>
        </p:spPr>
        <p:txBody>
          <a:bodyPr vert="horz" wrap="square" lIns="0" tIns="0" rIns="0" bIns="0"/>
          <a:lstStyle/>
          <a:p>
            <a:pPr algn="l" rtl="0" eaLnBrk="0">
              <a:lnSpc>
                <a:spcPct val="111000"/>
              </a:lnSpc>
            </a:pPr>
            <a:endParaRPr lang="en-US" altLang="en-US" sz="700" dirty="0"/>
          </a:p>
          <a:p>
            <a:pPr marL="62865" algn="l" rtl="0" eaLnBrk="0">
              <a:lnSpc>
                <a:spcPct val="87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智慧能源</a:t>
            </a:r>
            <a:endParaRPr lang="en-US" altLang="en-US" sz="1400" dirty="0"/>
          </a:p>
        </p:txBody>
      </p:sp>
      <p:sp>
        <p:nvSpPr>
          <p:cNvPr id="1016" name="textbox 1016"/>
          <p:cNvSpPr/>
          <p:nvPr/>
        </p:nvSpPr>
        <p:spPr>
          <a:xfrm>
            <a:off x="9672827" y="5910071"/>
            <a:ext cx="822960" cy="433069"/>
          </a:xfrm>
          <a:prstGeom prst="rect">
            <a:avLst/>
          </a:prstGeom>
          <a:solidFill>
            <a:srgbClr val="E7E6E6"/>
          </a:solidFill>
        </p:spPr>
        <p:txBody>
          <a:bodyPr vert="horz" wrap="square" lIns="0" tIns="0" rIns="0" bIns="0"/>
          <a:lstStyle/>
          <a:p>
            <a:pPr algn="l" rtl="0" eaLnBrk="0">
              <a:lnSpc>
                <a:spcPct val="113000"/>
              </a:lnSpc>
            </a:pPr>
            <a:endParaRPr lang="en-US" altLang="en-US" sz="700" dirty="0"/>
          </a:p>
          <a:p>
            <a:pPr marL="100965" algn="l" rtl="0" eaLnBrk="0">
              <a:lnSpc>
                <a:spcPct val="86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智慧金融</a:t>
            </a:r>
            <a:endParaRPr lang="en-US" altLang="en-US" sz="1400" dirty="0"/>
          </a:p>
        </p:txBody>
      </p:sp>
      <p:sp>
        <p:nvSpPr>
          <p:cNvPr id="1018" name="textbox 1018"/>
          <p:cNvSpPr/>
          <p:nvPr/>
        </p:nvSpPr>
        <p:spPr>
          <a:xfrm>
            <a:off x="10750296" y="4668011"/>
            <a:ext cx="822960" cy="433069"/>
          </a:xfrm>
          <a:prstGeom prst="rect">
            <a:avLst/>
          </a:prstGeom>
          <a:solidFill>
            <a:srgbClr val="E7E6E6"/>
          </a:solidFill>
        </p:spPr>
        <p:txBody>
          <a:bodyPr vert="horz" wrap="square" lIns="0" tIns="0" rIns="0" bIns="0"/>
          <a:lstStyle/>
          <a:p>
            <a:pPr algn="l" rtl="0" eaLnBrk="0">
              <a:lnSpc>
                <a:spcPct val="113000"/>
              </a:lnSpc>
            </a:pPr>
            <a:endParaRPr lang="en-US" altLang="en-US" sz="700" dirty="0"/>
          </a:p>
          <a:p>
            <a:pPr marL="65405" algn="l" rtl="0" eaLnBrk="0">
              <a:lnSpc>
                <a:spcPct val="87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智慧电力</a:t>
            </a:r>
            <a:endParaRPr lang="en-US" altLang="en-US" sz="1400" dirty="0"/>
          </a:p>
        </p:txBody>
      </p:sp>
      <p:sp>
        <p:nvSpPr>
          <p:cNvPr id="1020" name="textbox 1020"/>
          <p:cNvSpPr/>
          <p:nvPr/>
        </p:nvSpPr>
        <p:spPr>
          <a:xfrm>
            <a:off x="10750296" y="5303520"/>
            <a:ext cx="822960" cy="433069"/>
          </a:xfrm>
          <a:prstGeom prst="rect">
            <a:avLst/>
          </a:prstGeom>
          <a:solidFill>
            <a:srgbClr val="E7E6E6"/>
          </a:solidFill>
        </p:spPr>
        <p:txBody>
          <a:bodyPr vert="horz" wrap="square" lIns="0" tIns="0" rIns="0" bIns="0"/>
          <a:lstStyle/>
          <a:p>
            <a:pPr algn="l" rtl="0" eaLnBrk="0">
              <a:lnSpc>
                <a:spcPct val="112000"/>
              </a:lnSpc>
            </a:pPr>
            <a:endParaRPr lang="en-US" altLang="en-US" sz="700" dirty="0"/>
          </a:p>
          <a:p>
            <a:pPr marL="65405" algn="l" rtl="0" eaLnBrk="0">
              <a:lnSpc>
                <a:spcPct val="87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智慧畜牧</a:t>
            </a:r>
            <a:endParaRPr lang="en-US" altLang="en-US" sz="1400" dirty="0"/>
          </a:p>
        </p:txBody>
      </p:sp>
      <p:sp>
        <p:nvSpPr>
          <p:cNvPr id="1022" name="textbox 1022"/>
          <p:cNvSpPr/>
          <p:nvPr/>
        </p:nvSpPr>
        <p:spPr>
          <a:xfrm>
            <a:off x="9672827" y="5303520"/>
            <a:ext cx="822960" cy="433069"/>
          </a:xfrm>
          <a:prstGeom prst="rect">
            <a:avLst/>
          </a:prstGeom>
          <a:solidFill>
            <a:srgbClr val="E7E6E6"/>
          </a:solidFill>
        </p:spPr>
        <p:txBody>
          <a:bodyPr vert="horz" wrap="square" lIns="0" tIns="0" rIns="0" bIns="0"/>
          <a:lstStyle/>
          <a:p>
            <a:pPr algn="l" rtl="0" eaLnBrk="0">
              <a:lnSpc>
                <a:spcPct val="111000"/>
              </a:lnSpc>
            </a:pPr>
            <a:endParaRPr lang="en-US" altLang="en-US" sz="700" dirty="0"/>
          </a:p>
          <a:p>
            <a:pPr marL="66040" algn="l" rtl="0" eaLnBrk="0">
              <a:lnSpc>
                <a:spcPct val="88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智慧物流</a:t>
            </a:r>
            <a:endParaRPr lang="en-US" altLang="en-US" sz="1400" dirty="0"/>
          </a:p>
        </p:txBody>
      </p:sp>
      <p:sp>
        <p:nvSpPr>
          <p:cNvPr id="1024" name="textbox 1024"/>
          <p:cNvSpPr/>
          <p:nvPr/>
        </p:nvSpPr>
        <p:spPr>
          <a:xfrm>
            <a:off x="2121409" y="2015839"/>
            <a:ext cx="729615" cy="425450"/>
          </a:xfrm>
          <a:prstGeom prst="rect">
            <a:avLst/>
          </a:prstGeom>
        </p:spPr>
        <p:txBody>
          <a:bodyPr vert="horz" wrap="square" lIns="0" tIns="0" rIns="0" bIns="0"/>
          <a:lstStyle/>
          <a:p>
            <a:pPr algn="l" rtl="0" eaLnBrk="0">
              <a:lnSpc>
                <a:spcPct val="76000"/>
              </a:lnSpc>
            </a:pPr>
            <a:endParaRPr lang="en-US" altLang="en-US" sz="100" dirty="0"/>
          </a:p>
          <a:p>
            <a:pPr marL="189230" indent="-177165" algn="l" rtl="0" eaLnBrk="0">
              <a:lnSpc>
                <a:spcPct val="94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深度学习</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训练</a:t>
            </a:r>
            <a:endParaRPr lang="en-US" altLang="en-US" sz="1400" dirty="0"/>
          </a:p>
        </p:txBody>
      </p:sp>
      <p:sp>
        <p:nvSpPr>
          <p:cNvPr id="1026" name="textbox 1026"/>
          <p:cNvSpPr/>
          <p:nvPr/>
        </p:nvSpPr>
        <p:spPr>
          <a:xfrm>
            <a:off x="4521589" y="1997960"/>
            <a:ext cx="728344" cy="424180"/>
          </a:xfrm>
          <a:prstGeom prst="rect">
            <a:avLst/>
          </a:prstGeom>
        </p:spPr>
        <p:txBody>
          <a:bodyPr vert="horz" wrap="square" lIns="0" tIns="0" rIns="0" bIns="0"/>
          <a:lstStyle/>
          <a:p>
            <a:pPr algn="l" rtl="0" eaLnBrk="0">
              <a:lnSpc>
                <a:spcPct val="93000"/>
              </a:lnSpc>
            </a:pPr>
            <a:endParaRPr lang="en-US" altLang="en-US" sz="100" dirty="0"/>
          </a:p>
          <a:p>
            <a:pPr marL="187960" indent="-175260" algn="l" rtl="0" eaLnBrk="0">
              <a:lnSpc>
                <a:spcPct val="93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智能视频</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分析</a:t>
            </a:r>
            <a:endParaRPr lang="en-US" altLang="en-US" sz="1400" dirty="0"/>
          </a:p>
        </p:txBody>
      </p:sp>
      <p:sp>
        <p:nvSpPr>
          <p:cNvPr id="1028" name="textbox 1028"/>
          <p:cNvSpPr/>
          <p:nvPr/>
        </p:nvSpPr>
        <p:spPr>
          <a:xfrm>
            <a:off x="3357755" y="1997424"/>
            <a:ext cx="729615" cy="423544"/>
          </a:xfrm>
          <a:prstGeom prst="rect">
            <a:avLst/>
          </a:prstGeom>
        </p:spPr>
        <p:txBody>
          <a:bodyPr vert="horz" wrap="square" lIns="0" tIns="0" rIns="0" bIns="0"/>
          <a:lstStyle/>
          <a:p>
            <a:pPr algn="l" rtl="0" eaLnBrk="0">
              <a:lnSpc>
                <a:spcPct val="88000"/>
              </a:lnSpc>
            </a:pPr>
            <a:endParaRPr lang="en-US" altLang="en-US" sz="100" dirty="0"/>
          </a:p>
          <a:p>
            <a:pPr marL="187960" indent="-175260" algn="l" rtl="0" eaLnBrk="0">
              <a:lnSpc>
                <a:spcPct val="93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深度学习</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推理</a:t>
            </a:r>
            <a:endParaRPr lang="en-US" altLang="en-US" sz="1400" dirty="0"/>
          </a:p>
        </p:txBody>
      </p:sp>
      <p:sp>
        <p:nvSpPr>
          <p:cNvPr id="1030" name="textbox 1030"/>
          <p:cNvSpPr/>
          <p:nvPr/>
        </p:nvSpPr>
        <p:spPr>
          <a:xfrm>
            <a:off x="5646709" y="2010660"/>
            <a:ext cx="727709" cy="422909"/>
          </a:xfrm>
          <a:prstGeom prst="rect">
            <a:avLst/>
          </a:prstGeom>
        </p:spPr>
        <p:txBody>
          <a:bodyPr vert="horz" wrap="square" lIns="0" tIns="0" rIns="0" bIns="0"/>
          <a:lstStyle/>
          <a:p>
            <a:pPr algn="l" rtl="0" eaLnBrk="0">
              <a:lnSpc>
                <a:spcPct val="84000"/>
              </a:lnSpc>
            </a:pPr>
            <a:endParaRPr lang="en-US" altLang="en-US" sz="100" dirty="0"/>
          </a:p>
          <a:p>
            <a:pPr marL="187960" indent="-175260" algn="l" rtl="0" eaLnBrk="0">
              <a:lnSpc>
                <a:spcPct val="93000"/>
              </a:lnSpc>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会话</a:t>
            </a:r>
            <a:endParaRPr lang="en-US" altLang="en-US" sz="1400" dirty="0"/>
          </a:p>
        </p:txBody>
      </p:sp>
      <p:sp>
        <p:nvSpPr>
          <p:cNvPr id="1032" name="textbox 1032"/>
          <p:cNvSpPr/>
          <p:nvPr/>
        </p:nvSpPr>
        <p:spPr>
          <a:xfrm>
            <a:off x="360955" y="6624541"/>
            <a:ext cx="2087245" cy="15493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5"/>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来源：寒武纪官网、公开资料，整理</a:t>
            </a:r>
            <a:endParaRPr lang="en-US" altLang="en-US" sz="800" dirty="0"/>
          </a:p>
        </p:txBody>
      </p:sp>
      <p:sp>
        <p:nvSpPr>
          <p:cNvPr id="1034" name="textbox 1034"/>
          <p:cNvSpPr/>
          <p:nvPr/>
        </p:nvSpPr>
        <p:spPr>
          <a:xfrm>
            <a:off x="6823385" y="2957429"/>
            <a:ext cx="894714" cy="20637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CNStream</a:t>
            </a:r>
            <a:endParaRPr lang="en-US" altLang="en-US" sz="1400" dirty="0"/>
          </a:p>
        </p:txBody>
      </p:sp>
      <p:sp>
        <p:nvSpPr>
          <p:cNvPr id="1036" name="textbox 1036"/>
          <p:cNvSpPr/>
          <p:nvPr/>
        </p:nvSpPr>
        <p:spPr>
          <a:xfrm>
            <a:off x="2209475" y="3852145"/>
            <a:ext cx="553719" cy="20574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5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CNML</a:t>
            </a:r>
            <a:endParaRPr lang="en-US" altLang="en-US" sz="1400" dirty="0"/>
          </a:p>
        </p:txBody>
      </p:sp>
      <p:sp>
        <p:nvSpPr>
          <p:cNvPr id="1038" name="textbox 1038"/>
          <p:cNvSpPr/>
          <p:nvPr/>
        </p:nvSpPr>
        <p:spPr>
          <a:xfrm>
            <a:off x="5380665" y="3852145"/>
            <a:ext cx="527050" cy="20574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500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CNCV</a:t>
            </a:r>
            <a:endParaRPr lang="en-US" altLang="en-US" sz="1400" dirty="0"/>
          </a:p>
        </p:txBody>
      </p:sp>
      <p:sp>
        <p:nvSpPr>
          <p:cNvPr id="1040" name="textbox 1040"/>
          <p:cNvSpPr/>
          <p:nvPr/>
        </p:nvSpPr>
        <p:spPr>
          <a:xfrm>
            <a:off x="7006900" y="3852145"/>
            <a:ext cx="523875" cy="20574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5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CNNL</a:t>
            </a:r>
            <a:endParaRPr lang="en-US" altLang="en-US" sz="1400" dirty="0"/>
          </a:p>
        </p:txBody>
      </p:sp>
      <p:sp>
        <p:nvSpPr>
          <p:cNvPr id="1042" name="textbox 1042"/>
          <p:cNvSpPr/>
          <p:nvPr/>
        </p:nvSpPr>
        <p:spPr>
          <a:xfrm>
            <a:off x="3729665" y="3852145"/>
            <a:ext cx="514984" cy="20574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5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CNCL</a:t>
            </a:r>
            <a:endParaRPr lang="en-US" altLang="en-US" sz="1400" dirty="0"/>
          </a:p>
        </p:txBody>
      </p:sp>
      <p:sp>
        <p:nvSpPr>
          <p:cNvPr id="1044" name="textbox 1044"/>
          <p:cNvSpPr/>
          <p:nvPr/>
        </p:nvSpPr>
        <p:spPr>
          <a:xfrm>
            <a:off x="11721909" y="6601866"/>
            <a:ext cx="20764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32</a:t>
            </a:r>
            <a:endParaRPr lang="en-US" altLang="en-US" sz="1200" dirty="0"/>
          </a:p>
        </p:txBody>
      </p:sp>
      <p:sp>
        <p:nvSpPr>
          <p:cNvPr id="1046" name="textbox 1046"/>
          <p:cNvSpPr/>
          <p:nvPr/>
        </p:nvSpPr>
        <p:spPr>
          <a:xfrm>
            <a:off x="6910931" y="2250357"/>
            <a:ext cx="347979" cy="9207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525"/>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8" name="table 1048"/>
          <p:cNvGraphicFramePr>
            <a:graphicFrameLocks noGrp="1"/>
          </p:cNvGraphicFramePr>
          <p:nvPr/>
        </p:nvGraphicFramePr>
        <p:xfrm>
          <a:off x="5869304" y="2216454"/>
          <a:ext cx="6101079" cy="4243070"/>
        </p:xfrm>
        <a:graphic>
          <a:graphicData uri="http://schemas.openxmlformats.org/drawingml/2006/table">
            <a:tbl>
              <a:tblPr/>
              <a:tblGrid>
                <a:gridCol w="1363980"/>
                <a:gridCol w="1172844"/>
                <a:gridCol w="1315720"/>
                <a:gridCol w="2248535"/>
              </a:tblGrid>
              <a:tr h="495934">
                <a:tc>
                  <a:txBody>
                    <a:bodyPr/>
                    <a:lstStyle/>
                    <a:p>
                      <a:pPr algn="l" rtl="0" eaLnBrk="0">
                        <a:lnSpc>
                          <a:spcPct val="110000"/>
                        </a:lnSpc>
                      </a:pPr>
                      <a:endParaRPr lang="en-US" altLang="en-US" sz="900" dirty="0"/>
                    </a:p>
                    <a:p>
                      <a:pPr algn="l" rtl="0" eaLnBrk="0">
                        <a:lnSpc>
                          <a:spcPct val="8000"/>
                        </a:lnSpc>
                      </a:pPr>
                      <a:endParaRPr lang="en-US" altLang="en-US" sz="100" dirty="0"/>
                    </a:p>
                    <a:p>
                      <a:pPr marL="336550" algn="l" rtl="0" eaLnBrk="0">
                        <a:lnSpc>
                          <a:spcPct val="88000"/>
                        </a:lnSpc>
                      </a:pP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应用场景</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0000"/>
                        </a:lnSpc>
                      </a:pPr>
                      <a:endParaRPr lang="en-US" altLang="en-US" sz="1000" dirty="0"/>
                    </a:p>
                    <a:p>
                      <a:pPr algn="l" rtl="0" eaLnBrk="0">
                        <a:lnSpc>
                          <a:spcPct val="9000"/>
                        </a:lnSpc>
                      </a:pPr>
                      <a:endParaRPr lang="en-US" altLang="en-US" sz="100" dirty="0"/>
                    </a:p>
                    <a:p>
                      <a:pPr marL="324485" algn="l" rtl="0" eaLnBrk="0">
                        <a:lnSpc>
                          <a:spcPct val="88000"/>
                        </a:lnSpc>
                      </a:pP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产品线</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1000"/>
                        </a:lnSpc>
                      </a:pPr>
                      <a:endParaRPr lang="en-US" altLang="en-US" sz="1000" dirty="0"/>
                    </a:p>
                    <a:p>
                      <a:pPr marL="306705" algn="l" rtl="0" eaLnBrk="0">
                        <a:lnSpc>
                          <a:spcPct val="87000"/>
                        </a:lnSpc>
                        <a:spcBef>
                          <a:spcPts val="5"/>
                        </a:spcBef>
                      </a:pPr>
                      <a:r>
                        <a:rPr sz="1400"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产品种类</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0000"/>
                        </a:lnSpc>
                      </a:pPr>
                      <a:endParaRPr lang="en-US" altLang="en-US" sz="1000" dirty="0"/>
                    </a:p>
                    <a:p>
                      <a:pPr algn="l" rtl="0" eaLnBrk="0">
                        <a:lnSpc>
                          <a:spcPct val="9000"/>
                        </a:lnSpc>
                      </a:pPr>
                      <a:endParaRPr lang="en-US" altLang="en-US" sz="100" dirty="0"/>
                    </a:p>
                    <a:p>
                      <a:pPr marL="769620" algn="l" rtl="0" eaLnBrk="0">
                        <a:lnSpc>
                          <a:spcPct val="88000"/>
                        </a:lnSpc>
                      </a:pPr>
                      <a:r>
                        <a:rPr sz="1400"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产品特点</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r>
              <a:tr h="1080135">
                <a:tc rowSpan="2">
                  <a:txBody>
                    <a:bodyPr/>
                    <a:lstStyle/>
                    <a:p>
                      <a:pPr algn="l" rtl="0" eaLnBrk="0">
                        <a:lnSpc>
                          <a:spcPct val="118000"/>
                        </a:lnSpc>
                      </a:pPr>
                      <a:endParaRPr lang="en-US" altLang="en-US" sz="1000" dirty="0"/>
                    </a:p>
                    <a:p>
                      <a:pPr algn="l" rtl="0" eaLnBrk="0">
                        <a:lnSpc>
                          <a:spcPct val="118000"/>
                        </a:lnSpc>
                      </a:pPr>
                      <a:endParaRPr lang="en-US" altLang="en-US" sz="1000" dirty="0"/>
                    </a:p>
                    <a:p>
                      <a:pPr algn="l" rtl="0" eaLnBrk="0">
                        <a:lnSpc>
                          <a:spcPct val="119000"/>
                        </a:lnSpc>
                      </a:pPr>
                      <a:endParaRPr lang="en-US" altLang="en-US" sz="1000" dirty="0"/>
                    </a:p>
                    <a:p>
                      <a:pPr algn="l" rtl="0" eaLnBrk="0">
                        <a:lnSpc>
                          <a:spcPct val="119000"/>
                        </a:lnSpc>
                      </a:pPr>
                      <a:endParaRPr lang="en-US" altLang="en-US" sz="1000" dirty="0"/>
                    </a:p>
                    <a:p>
                      <a:pPr algn="l" rtl="0" eaLnBrk="0">
                        <a:lnSpc>
                          <a:spcPct val="119000"/>
                        </a:lnSpc>
                      </a:pPr>
                      <a:endParaRPr lang="en-US" altLang="en-US" sz="1000" dirty="0"/>
                    </a:p>
                    <a:p>
                      <a:pPr algn="l" rtl="0" eaLnBrk="0">
                        <a:lnSpc>
                          <a:spcPct val="7000"/>
                        </a:lnSpc>
                      </a:pPr>
                      <a:endParaRPr lang="en-US" altLang="en-US" sz="100" dirty="0"/>
                    </a:p>
                    <a:p>
                      <a:pPr marL="387985" algn="l" rtl="0" eaLnBrk="0">
                        <a:lnSpc>
                          <a:spcPct val="86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智能驾驶</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0000"/>
                        </a:lnSpc>
                      </a:pPr>
                      <a:endParaRPr lang="en-US" altLang="en-US" sz="1000" dirty="0"/>
                    </a:p>
                    <a:p>
                      <a:pPr algn="l" rtl="0" eaLnBrk="0">
                        <a:lnSpc>
                          <a:spcPct val="121000"/>
                        </a:lnSpc>
                      </a:pPr>
                      <a:endParaRPr lang="en-US" altLang="en-US" sz="1000" dirty="0"/>
                    </a:p>
                    <a:p>
                      <a:pPr marL="136525" algn="l" rtl="0" eaLnBrk="0">
                        <a:lnSpc>
                          <a:spcPct val="86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车规级芯片：</a:t>
                      </a:r>
                      <a:endParaRPr lang="en-US" altLang="en-US" sz="1200" dirty="0"/>
                    </a:p>
                    <a:p>
                      <a:pPr marL="436880" algn="l" rtl="0" eaLnBrk="0">
                        <a:lnSpc>
                          <a:spcPct val="84000"/>
                        </a:lnSpc>
                        <a:spcBef>
                          <a:spcPts val="225"/>
                        </a:spcBef>
                      </a:pPr>
                      <a:r>
                        <a:rPr sz="1200" kern="0" spc="-2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征程</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87000"/>
                        </a:lnSpc>
                      </a:pPr>
                      <a:endParaRPr lang="en-US" altLang="en-US" sz="1000" dirty="0"/>
                    </a:p>
                    <a:p>
                      <a:pPr marL="460375" algn="l" rtl="0" eaLnBrk="0">
                        <a:lnSpc>
                          <a:spcPct val="75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征程</a:t>
                      </a:r>
                      <a:r>
                        <a:rPr sz="1200" kern="0" spc="-20" dirty="0">
                          <a:solidFill>
                            <a:srgbClr val="000000">
                              <a:alpha val="100000"/>
                            </a:srgbClr>
                          </a:solidFill>
                          <a:latin typeface="Verdana" panose="020B0604030504040204"/>
                          <a:ea typeface="Verdana" panose="020B0604030504040204"/>
                          <a:cs typeface="Verdana" panose="020B0604030504040204"/>
                        </a:rPr>
                        <a:t>2</a:t>
                      </a:r>
                      <a:endParaRPr lang="en-US" altLang="en-US" sz="1200" dirty="0"/>
                    </a:p>
                    <a:p>
                      <a:pPr marL="460375" algn="l" rtl="0" eaLnBrk="0">
                        <a:lnSpc>
                          <a:spcPct val="100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征程</a:t>
                      </a:r>
                      <a:r>
                        <a:rPr sz="1200" kern="0" spc="-20" dirty="0">
                          <a:solidFill>
                            <a:srgbClr val="000000">
                              <a:alpha val="100000"/>
                            </a:srgbClr>
                          </a:solidFill>
                          <a:latin typeface="Verdana" panose="020B0604030504040204"/>
                          <a:ea typeface="Verdana" panose="020B0604030504040204"/>
                          <a:cs typeface="Verdana" panose="020B0604030504040204"/>
                        </a:rPr>
                        <a:t>3</a:t>
                      </a:r>
                      <a:endParaRPr lang="en-US" altLang="en-US" sz="1200" dirty="0"/>
                    </a:p>
                    <a:p>
                      <a:pPr marL="460375" algn="l" rtl="0" eaLnBrk="0">
                        <a:lnSpc>
                          <a:spcPts val="157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征程</a:t>
                      </a:r>
                      <a:r>
                        <a:rPr sz="1200" kern="0" spc="-20" dirty="0">
                          <a:solidFill>
                            <a:srgbClr val="000000">
                              <a:alpha val="100000"/>
                            </a:srgbClr>
                          </a:solidFill>
                          <a:latin typeface="Verdana" panose="020B0604030504040204"/>
                          <a:ea typeface="Verdana" panose="020B0604030504040204"/>
                          <a:cs typeface="Verdana" panose="020B0604030504040204"/>
                        </a:rPr>
                        <a:t>5</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79000"/>
                        </a:lnSpc>
                      </a:pPr>
                      <a:endParaRPr lang="en-US" altLang="en-US" sz="1000" dirty="0"/>
                    </a:p>
                    <a:p>
                      <a:pPr algn="l" rtl="0" eaLnBrk="0">
                        <a:lnSpc>
                          <a:spcPct val="8000"/>
                        </a:lnSpc>
                      </a:pPr>
                      <a:endParaRPr lang="en-US" altLang="en-US" sz="100" dirty="0"/>
                    </a:p>
                    <a:p>
                      <a:pPr marL="133985" indent="6985" algn="l" rtl="0" eaLnBrk="0">
                        <a:lnSpc>
                          <a:spcPct val="102000"/>
                        </a:lnSpc>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即时图像处理</a:t>
                      </a:r>
                      <a:r>
                        <a:rPr sz="12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、支持高清视频</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输入</a:t>
                      </a:r>
                      <a:r>
                        <a:rPr sz="1200" kern="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200" kern="0" spc="-20" dirty="0">
                          <a:solidFill>
                            <a:srgbClr val="000000">
                              <a:alpha val="100000"/>
                            </a:srgbClr>
                          </a:solidFill>
                          <a:latin typeface="Verdana" panose="020B0604030504040204"/>
                          <a:ea typeface="Verdana" panose="020B0604030504040204"/>
                          <a:cs typeface="Verdana" panose="020B0604030504040204"/>
                        </a:rPr>
                        <a:t>BPU/DSP/CPU</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异构计</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算</a:t>
                      </a:r>
                      <a:r>
                        <a:rPr sz="12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、面向自动驾驶的</a:t>
                      </a:r>
                      <a:r>
                        <a:rPr sz="1200" kern="0" spc="-10" dirty="0">
                          <a:solidFill>
                            <a:srgbClr val="000000">
                              <a:alpha val="100000"/>
                            </a:srgbClr>
                          </a:solidFill>
                          <a:latin typeface="Verdana" panose="020B0604030504040204"/>
                          <a:ea typeface="Verdana" panose="020B0604030504040204"/>
                          <a:cs typeface="Verdana" panose="020B0604030504040204"/>
                        </a:rPr>
                        <a:t>I/O</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接口</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892175">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eaLnBrk="0">
                        <a:lnSpc>
                          <a:spcPct val="183000"/>
                        </a:lnSpc>
                      </a:pPr>
                      <a:endParaRPr lang="en-US" altLang="en-US" sz="1000" dirty="0"/>
                    </a:p>
                    <a:p>
                      <a:pPr algn="l" rtl="0" eaLnBrk="0">
                        <a:lnSpc>
                          <a:spcPct val="10000"/>
                        </a:lnSpc>
                      </a:pPr>
                      <a:endParaRPr lang="en-US" altLang="en-US" sz="100" dirty="0"/>
                    </a:p>
                    <a:p>
                      <a:pPr marL="123825" indent="2540" algn="l" rtl="0" eaLnBrk="0">
                        <a:lnSpc>
                          <a:spcPct val="101000"/>
                        </a:lnSpc>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汽车中央</a:t>
                      </a:r>
                      <a:r>
                        <a:rPr sz="1200" kern="0" spc="-10" dirty="0">
                          <a:solidFill>
                            <a:srgbClr val="000000">
                              <a:alpha val="100000"/>
                            </a:srgbClr>
                          </a:solidFill>
                          <a:latin typeface="Verdana" panose="020B0604030504040204"/>
                          <a:ea typeface="Verdana" panose="020B0604030504040204"/>
                          <a:cs typeface="Verdana" panose="020B0604030504040204"/>
                        </a:rPr>
                        <a:t>AI</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计</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算平台</a:t>
                      </a:r>
                      <a:r>
                        <a:rPr sz="1200" b="1" kern="0" spc="-60" dirty="0">
                          <a:solidFill>
                            <a:srgbClr val="F68C22">
                              <a:alpha val="100000"/>
                            </a:srgbClr>
                          </a:solidFill>
                          <a:latin typeface="Verdana" panose="020B0604030504040204"/>
                          <a:ea typeface="Verdana" panose="020B0604030504040204"/>
                          <a:cs typeface="Verdana" panose="020B0604030504040204"/>
                        </a:rPr>
                        <a:t>Matrix</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72000"/>
                        </a:lnSpc>
                      </a:pPr>
                      <a:endParaRPr lang="en-US" altLang="en-US" sz="1000" dirty="0"/>
                    </a:p>
                    <a:p>
                      <a:pPr marL="385445" algn="l" rtl="0" eaLnBrk="0">
                        <a:lnSpc>
                          <a:spcPts val="1565"/>
                        </a:lnSpc>
                        <a:spcBef>
                          <a:spcPts val="5"/>
                        </a:spcBef>
                      </a:pPr>
                      <a:r>
                        <a:rPr sz="1200" kern="0" spc="-30" dirty="0">
                          <a:solidFill>
                            <a:srgbClr val="000000">
                              <a:alpha val="100000"/>
                            </a:srgbClr>
                          </a:solidFill>
                          <a:latin typeface="Verdana" panose="020B0604030504040204"/>
                          <a:ea typeface="Verdana" panose="020B0604030504040204"/>
                          <a:cs typeface="Verdana" panose="020B0604030504040204"/>
                        </a:rPr>
                        <a:t>Matrix2</a:t>
                      </a:r>
                      <a:endParaRPr lang="en-US" altLang="en-US" sz="1200" dirty="0"/>
                    </a:p>
                    <a:p>
                      <a:pPr marL="385445" algn="l" rtl="0" eaLnBrk="0">
                        <a:lnSpc>
                          <a:spcPts val="1650"/>
                        </a:lnSpc>
                        <a:spcBef>
                          <a:spcPts val="60"/>
                        </a:spcBef>
                      </a:pPr>
                      <a:r>
                        <a:rPr sz="1200" kern="0" spc="-30" dirty="0">
                          <a:solidFill>
                            <a:srgbClr val="000000">
                              <a:alpha val="100000"/>
                            </a:srgbClr>
                          </a:solidFill>
                          <a:latin typeface="Verdana" panose="020B0604030504040204"/>
                          <a:ea typeface="Verdana" panose="020B0604030504040204"/>
                          <a:cs typeface="Verdana" panose="020B0604030504040204"/>
                        </a:rPr>
                        <a:t>Matrix5</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4000"/>
                        </a:lnSpc>
                      </a:pPr>
                      <a:endParaRPr lang="en-US" altLang="en-US" sz="600" dirty="0"/>
                    </a:p>
                    <a:p>
                      <a:pPr marL="393065" algn="l" rtl="0" eaLnBrk="0">
                        <a:lnSpc>
                          <a:spcPct val="87000"/>
                        </a:lnSpc>
                        <a:spcBef>
                          <a:spcPts val="5"/>
                        </a:spcBef>
                      </a:pPr>
                      <a:r>
                        <a:rPr sz="1200" kern="0" spc="-10" dirty="0">
                          <a:solidFill>
                            <a:srgbClr val="000000">
                              <a:alpha val="100000"/>
                            </a:srgbClr>
                          </a:solidFill>
                          <a:latin typeface="Verdana" panose="020B0604030504040204"/>
                          <a:ea typeface="Verdana" panose="020B0604030504040204"/>
                          <a:cs typeface="Verdana" panose="020B0604030504040204"/>
                        </a:rPr>
                        <a:t>4</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颗征程</a:t>
                      </a:r>
                      <a:r>
                        <a:rPr sz="1200" kern="0" spc="-10" dirty="0">
                          <a:solidFill>
                            <a:srgbClr val="000000">
                              <a:alpha val="100000"/>
                            </a:srgbClr>
                          </a:solidFill>
                          <a:latin typeface="Verdana" panose="020B0604030504040204"/>
                          <a:ea typeface="Verdana" panose="020B0604030504040204"/>
                          <a:cs typeface="Verdana" panose="020B0604030504040204"/>
                        </a:rPr>
                        <a:t>SoC</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保障算力</a:t>
                      </a:r>
                      <a:endParaRPr lang="en-US" altLang="en-US" sz="1200" dirty="0"/>
                    </a:p>
                    <a:p>
                      <a:pPr marL="138430" algn="l" rtl="0" eaLnBrk="0">
                        <a:lnSpc>
                          <a:spcPct val="87000"/>
                        </a:lnSpc>
                        <a:spcBef>
                          <a:spcPts val="130"/>
                        </a:spcBef>
                      </a:pP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多路摄像头</a:t>
                      </a:r>
                      <a:r>
                        <a:rPr sz="12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、以太网</a:t>
                      </a:r>
                      <a:r>
                        <a:rPr sz="12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、雷</a:t>
                      </a:r>
                      <a:r>
                        <a:rPr sz="12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达接</a:t>
                      </a:r>
                      <a:endParaRPr lang="en-US" altLang="en-US" sz="1200" dirty="0"/>
                    </a:p>
                    <a:p>
                      <a:pPr marL="1066165" algn="l" rtl="0" eaLnBrk="0">
                        <a:lnSpc>
                          <a:spcPct val="79000"/>
                        </a:lnSpc>
                        <a:spcBef>
                          <a:spcPts val="330"/>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口</a:t>
                      </a:r>
                      <a:endParaRPr lang="en-US" altLang="en-US" sz="1200" dirty="0"/>
                    </a:p>
                    <a:p>
                      <a:pPr marL="823595" algn="l" rtl="0" eaLnBrk="0">
                        <a:lnSpc>
                          <a:spcPct val="86000"/>
                        </a:lnSpc>
                        <a:spcBef>
                          <a:spcPts val="17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车云协同</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890905">
                <a:tc>
                  <a:txBody>
                    <a:bodyPr/>
                    <a:lstStyle/>
                    <a:p>
                      <a:pPr algn="l" rtl="0" eaLnBrk="0">
                        <a:lnSpc>
                          <a:spcPct val="119000"/>
                        </a:lnSpc>
                      </a:pPr>
                      <a:endParaRPr lang="en-US" altLang="en-US" sz="1000" dirty="0"/>
                    </a:p>
                    <a:p>
                      <a:pPr algn="l" rtl="0" eaLnBrk="0">
                        <a:lnSpc>
                          <a:spcPct val="119000"/>
                        </a:lnSpc>
                      </a:pPr>
                      <a:endParaRPr lang="en-US" altLang="en-US" sz="1000" dirty="0"/>
                    </a:p>
                    <a:p>
                      <a:pPr marL="311785" algn="l" rtl="0" eaLnBrk="0">
                        <a:lnSpc>
                          <a:spcPct val="86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智能物联网</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3000"/>
                        </a:lnSpc>
                      </a:pPr>
                      <a:endParaRPr lang="en-US" altLang="en-US" sz="1000" dirty="0"/>
                    </a:p>
                    <a:p>
                      <a:pPr marL="361315" indent="-261620" algn="l" rtl="0" eaLnBrk="0">
                        <a:lnSpc>
                          <a:spcPct val="91000"/>
                        </a:lnSpc>
                        <a:spcBef>
                          <a:spcPts val="0"/>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针对</a:t>
                      </a:r>
                      <a:r>
                        <a:rPr sz="1200" kern="0" spc="-10" dirty="0">
                          <a:solidFill>
                            <a:srgbClr val="000000">
                              <a:alpha val="100000"/>
                            </a:srgbClr>
                          </a:solidFill>
                          <a:latin typeface="Verdana" panose="020B0604030504040204"/>
                          <a:ea typeface="Verdana" panose="020B0604030504040204"/>
                          <a:cs typeface="Verdana" panose="020B0604030504040204"/>
                        </a:rPr>
                        <a:t>AIoT</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的</a:t>
                      </a:r>
                      <a:r>
                        <a:rPr sz="1200" kern="0" spc="-10" dirty="0">
                          <a:solidFill>
                            <a:srgbClr val="000000">
                              <a:alpha val="100000"/>
                            </a:srgbClr>
                          </a:solidFill>
                          <a:latin typeface="Verdana" panose="020B0604030504040204"/>
                          <a:ea typeface="Verdana" panose="020B0604030504040204"/>
                          <a:cs typeface="Verdana" panose="020B0604030504040204"/>
                        </a:rPr>
                        <a:t>AI</a:t>
                      </a:r>
                      <a:r>
                        <a:rPr sz="1200" kern="0" spc="0" dirty="0">
                          <a:solidFill>
                            <a:srgbClr val="000000">
                              <a:alpha val="100000"/>
                            </a:srgbClr>
                          </a:solidFill>
                          <a:latin typeface="Verdana" panose="020B0604030504040204"/>
                          <a:ea typeface="Verdana" panose="020B0604030504040204"/>
                          <a:cs typeface="Verdana" panose="020B0604030504040204"/>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处理器</a:t>
                      </a:r>
                      <a:endParaRPr lang="en-US" altLang="en-US" sz="1200" dirty="0"/>
                    </a:p>
                    <a:p>
                      <a:pPr marL="438785" algn="l" rtl="0" eaLnBrk="0">
                        <a:lnSpc>
                          <a:spcPct val="86000"/>
                        </a:lnSpc>
                        <a:spcBef>
                          <a:spcPts val="215"/>
                        </a:spcBef>
                      </a:pPr>
                      <a:r>
                        <a:rPr sz="1200" kern="0" spc="-3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旭日</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84000"/>
                        </a:lnSpc>
                      </a:pPr>
                      <a:endParaRPr lang="en-US" altLang="en-US" sz="1000" dirty="0"/>
                    </a:p>
                    <a:p>
                      <a:pPr marL="462280" algn="l" rtl="0" eaLnBrk="0">
                        <a:lnSpc>
                          <a:spcPct val="77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旭日</a:t>
                      </a:r>
                      <a:r>
                        <a:rPr sz="1200" kern="0" spc="-20" dirty="0">
                          <a:solidFill>
                            <a:srgbClr val="000000">
                              <a:alpha val="100000"/>
                            </a:srgbClr>
                          </a:solidFill>
                          <a:latin typeface="Verdana" panose="020B0604030504040204"/>
                          <a:ea typeface="Verdana" panose="020B0604030504040204"/>
                          <a:cs typeface="Verdana" panose="020B0604030504040204"/>
                        </a:rPr>
                        <a:t>2</a:t>
                      </a:r>
                      <a:endParaRPr lang="en-US" altLang="en-US" sz="1200" dirty="0"/>
                    </a:p>
                    <a:p>
                      <a:pPr marL="462280" algn="l" rtl="0" eaLnBrk="0">
                        <a:lnSpc>
                          <a:spcPts val="157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旭日</a:t>
                      </a:r>
                      <a:r>
                        <a:rPr sz="1200" kern="0" spc="-20" dirty="0">
                          <a:solidFill>
                            <a:srgbClr val="000000">
                              <a:alpha val="100000"/>
                            </a:srgbClr>
                          </a:solidFill>
                          <a:latin typeface="Verdana" panose="020B0604030504040204"/>
                          <a:ea typeface="Verdana" panose="020B0604030504040204"/>
                          <a:cs typeface="Verdana" panose="020B0604030504040204"/>
                        </a:rPr>
                        <a:t>3</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6000"/>
                        </a:lnSpc>
                      </a:pPr>
                      <a:endParaRPr lang="en-US" altLang="en-US" sz="600" dirty="0"/>
                    </a:p>
                    <a:p>
                      <a:pPr marL="109855" algn="l" rtl="0" eaLnBrk="0">
                        <a:lnSpc>
                          <a:spcPct val="92000"/>
                        </a:lnSpc>
                      </a:pPr>
                      <a:r>
                        <a:rPr sz="1200" kern="0" spc="-10" dirty="0">
                          <a:solidFill>
                            <a:srgbClr val="000000">
                              <a:alpha val="100000"/>
                            </a:srgbClr>
                          </a:solidFill>
                          <a:latin typeface="Verdana" panose="020B0604030504040204"/>
                          <a:ea typeface="Verdana" panose="020B0604030504040204"/>
                          <a:cs typeface="Verdana" panose="020B0604030504040204"/>
                        </a:rPr>
                        <a:t>BPU</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架构</a:t>
                      </a:r>
                      <a:r>
                        <a:rPr sz="1200" kern="0" spc="-10" dirty="0">
                          <a:solidFill>
                            <a:srgbClr val="000000">
                              <a:alpha val="100000"/>
                            </a:srgbClr>
                          </a:solidFill>
                          <a:latin typeface="Verdana" panose="020B0604030504040204"/>
                          <a:ea typeface="Verdana" panose="020B0604030504040204"/>
                          <a:cs typeface="Verdana" panose="020B0604030504040204"/>
                        </a:rPr>
                        <a:t>AI</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引擎，提供</a:t>
                      </a:r>
                      <a:r>
                        <a:rPr sz="1200" kern="0" spc="-10" dirty="0">
                          <a:solidFill>
                            <a:srgbClr val="000000">
                              <a:alpha val="100000"/>
                            </a:srgbClr>
                          </a:solidFill>
                          <a:latin typeface="Verdana" panose="020B0604030504040204"/>
                          <a:ea typeface="Verdana" panose="020B0604030504040204"/>
                          <a:cs typeface="Verdana" panose="020B0604030504040204"/>
                        </a:rPr>
                        <a:t>5TOPS</a:t>
                      </a:r>
                      <a:endParaRPr lang="en-US" altLang="en-US" sz="1200" dirty="0"/>
                    </a:p>
                    <a:p>
                      <a:pPr marL="822325" algn="l" rtl="0" eaLnBrk="0">
                        <a:lnSpc>
                          <a:spcPct val="87000"/>
                        </a:lnSpc>
                        <a:spcBef>
                          <a:spcPts val="4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等效算力</a:t>
                      </a:r>
                      <a:endParaRPr lang="en-US" altLang="en-US" sz="1200" dirty="0"/>
                    </a:p>
                    <a:p>
                      <a:pPr marL="374015" algn="l" rtl="0" eaLnBrk="0">
                        <a:lnSpc>
                          <a:spcPct val="87000"/>
                        </a:lnSpc>
                        <a:spcBef>
                          <a:spcPts val="18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同等性能下实现低功耗</a:t>
                      </a:r>
                      <a:endParaRPr lang="en-US" altLang="en-US" sz="1200" dirty="0"/>
                    </a:p>
                    <a:p>
                      <a:pPr marL="357505" algn="l" rtl="0" eaLnBrk="0">
                        <a:lnSpc>
                          <a:spcPct val="86000"/>
                        </a:lnSpc>
                        <a:spcBef>
                          <a:spcPts val="26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开放工具链加速</a:t>
                      </a:r>
                      <a:r>
                        <a:rPr sz="1200" kern="0" spc="-10" dirty="0">
                          <a:solidFill>
                            <a:srgbClr val="000000">
                              <a:alpha val="100000"/>
                            </a:srgbClr>
                          </a:solidFill>
                          <a:latin typeface="Verdana" panose="020B0604030504040204"/>
                          <a:ea typeface="Verdana" panose="020B0604030504040204"/>
                          <a:cs typeface="Verdana" panose="020B0604030504040204"/>
                        </a:rPr>
                        <a:t>AI</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落地</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883919">
                <a:tc>
                  <a:txBody>
                    <a:bodyPr/>
                    <a:lstStyle/>
                    <a:p>
                      <a:pPr algn="l" rtl="0" eaLnBrk="0">
                        <a:lnSpc>
                          <a:spcPct val="119000"/>
                        </a:lnSpc>
                      </a:pPr>
                      <a:endParaRPr lang="en-US" altLang="en-US" sz="1000" dirty="0"/>
                    </a:p>
                    <a:p>
                      <a:pPr algn="l" rtl="0" eaLnBrk="0">
                        <a:lnSpc>
                          <a:spcPct val="119000"/>
                        </a:lnSpc>
                      </a:pPr>
                      <a:endParaRPr lang="en-US" altLang="en-US" sz="1000" dirty="0"/>
                    </a:p>
                    <a:p>
                      <a:pPr algn="l" rtl="0" eaLnBrk="0">
                        <a:lnSpc>
                          <a:spcPct val="9000"/>
                        </a:lnSpc>
                      </a:pPr>
                      <a:endParaRPr lang="en-US" altLang="en-US" sz="100" dirty="0"/>
                    </a:p>
                    <a:p>
                      <a:pPr marL="297815" algn="l" rtl="0" eaLnBrk="0">
                        <a:lnSpc>
                          <a:spcPct val="87000"/>
                        </a:lnSpc>
                      </a:pPr>
                      <a:r>
                        <a:rPr sz="1200" kern="0" spc="-10" dirty="0">
                          <a:solidFill>
                            <a:srgbClr val="000000">
                              <a:alpha val="100000"/>
                            </a:srgbClr>
                          </a:solidFill>
                          <a:latin typeface="Verdana" panose="020B0604030504040204"/>
                          <a:ea typeface="Verdana" panose="020B0604030504040204"/>
                          <a:cs typeface="Verdana" panose="020B0604030504040204"/>
                        </a:rPr>
                        <a:t>AI</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开发平台</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7000"/>
                        </a:lnSpc>
                      </a:pPr>
                      <a:endParaRPr lang="en-US" altLang="en-US" sz="1000" dirty="0"/>
                    </a:p>
                    <a:p>
                      <a:pPr algn="l" rtl="0" eaLnBrk="0">
                        <a:lnSpc>
                          <a:spcPct val="117000"/>
                        </a:lnSpc>
                      </a:pPr>
                      <a:endParaRPr lang="en-US" altLang="en-US" sz="1000" dirty="0"/>
                    </a:p>
                    <a:p>
                      <a:pPr marL="287020" algn="l" rtl="0" eaLnBrk="0">
                        <a:lnSpc>
                          <a:spcPct val="87000"/>
                        </a:lnSpc>
                        <a:spcBef>
                          <a:spcPts val="5"/>
                        </a:spcBef>
                      </a:pPr>
                      <a:r>
                        <a:rPr sz="1200" kern="0" spc="-20" dirty="0">
                          <a:ln w="4358"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天工开物</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8000"/>
                        </a:lnSpc>
                      </a:pPr>
                      <a:endParaRPr lang="en-US" altLang="en-US" sz="1000" dirty="0"/>
                    </a:p>
                    <a:p>
                      <a:pPr algn="l" rtl="0" eaLnBrk="0">
                        <a:lnSpc>
                          <a:spcPct val="8000"/>
                        </a:lnSpc>
                      </a:pPr>
                      <a:endParaRPr lang="en-US" altLang="en-US" sz="100" dirty="0"/>
                    </a:p>
                    <a:p>
                      <a:pPr marL="123825" algn="l" rtl="0" eaLnBrk="0">
                        <a:lnSpc>
                          <a:spcPct val="87000"/>
                        </a:lnSpc>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天工开物</a:t>
                      </a:r>
                      <a:r>
                        <a:rPr sz="1200" kern="0" spc="-10" dirty="0">
                          <a:solidFill>
                            <a:srgbClr val="000000">
                              <a:alpha val="100000"/>
                            </a:srgbClr>
                          </a:solidFill>
                          <a:latin typeface="Verdana" panose="020B0604030504040204"/>
                          <a:ea typeface="Verdana" panose="020B0604030504040204"/>
                          <a:cs typeface="Verdana" panose="020B0604030504040204"/>
                        </a:rPr>
                        <a:t>AI</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全周</a:t>
                      </a:r>
                      <a:endParaRPr lang="en-US" altLang="en-US" sz="1200" dirty="0"/>
                    </a:p>
                    <a:p>
                      <a:pPr marL="132715" algn="l" rtl="0" eaLnBrk="0">
                        <a:lnSpc>
                          <a:spcPct val="86000"/>
                        </a:lnSpc>
                        <a:spcBef>
                          <a:spcPts val="14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生命周期开发平</a:t>
                      </a:r>
                      <a:endParaRPr lang="en-US" altLang="en-US" sz="1200" dirty="0"/>
                    </a:p>
                    <a:p>
                      <a:pPr marL="592455" algn="l" rtl="0" eaLnBrk="0">
                        <a:lnSpc>
                          <a:spcPct val="86000"/>
                        </a:lnSpc>
                        <a:spcBef>
                          <a:spcPts val="200"/>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台</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77000"/>
                        </a:lnSpc>
                      </a:pPr>
                      <a:endParaRPr lang="en-US" altLang="en-US" sz="1000" dirty="0"/>
                    </a:p>
                    <a:p>
                      <a:pPr marL="60960" indent="46990" algn="l" rtl="0" eaLnBrk="0">
                        <a:lnSpc>
                          <a:spcPct val="92000"/>
                        </a:lnSpc>
                        <a:spcBef>
                          <a:spcPts val="5"/>
                        </a:spcBef>
                      </a:pPr>
                      <a:r>
                        <a:rPr sz="1200" kern="0" spc="-10" dirty="0">
                          <a:solidFill>
                            <a:srgbClr val="000000">
                              <a:alpha val="100000"/>
                            </a:srgbClr>
                          </a:solidFill>
                          <a:latin typeface="Verdana" panose="020B0604030504040204"/>
                          <a:ea typeface="Verdana" panose="020B0604030504040204"/>
                          <a:cs typeface="Verdana" panose="020B0604030504040204"/>
                        </a:rPr>
                        <a:t>AI</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算法仓库</a:t>
                      </a:r>
                      <a:r>
                        <a:rPr sz="1200" kern="0" spc="-2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200" kern="0" spc="-10" dirty="0">
                          <a:solidFill>
                            <a:srgbClr val="000000">
                              <a:alpha val="100000"/>
                            </a:srgbClr>
                          </a:solidFill>
                          <a:latin typeface="Verdana" panose="020B0604030504040204"/>
                          <a:ea typeface="Verdana" panose="020B0604030504040204"/>
                          <a:cs typeface="Verdana" panose="020B0604030504040204"/>
                        </a:rPr>
                        <a:t>AI</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芯片工</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具和</a:t>
                      </a:r>
                      <a:r>
                        <a:rPr sz="1200" kern="0" spc="-20" dirty="0">
                          <a:solidFill>
                            <a:srgbClr val="000000">
                              <a:alpha val="100000"/>
                            </a:srgbClr>
                          </a:solidFill>
                          <a:latin typeface="Verdana" panose="020B0604030504040204"/>
                          <a:ea typeface="Verdana" panose="020B0604030504040204"/>
                          <a:cs typeface="Verdana" panose="020B0604030504040204"/>
                        </a:rPr>
                        <a:t>AI</a:t>
                      </a:r>
                      <a:r>
                        <a:rPr sz="1200" kern="0" spc="0" dirty="0">
                          <a:solidFill>
                            <a:srgbClr val="000000">
                              <a:alpha val="100000"/>
                            </a:srgbClr>
                          </a:solidFill>
                          <a:latin typeface="Verdana" panose="020B0604030504040204"/>
                          <a:ea typeface="Verdana" panose="020B0604030504040204"/>
                          <a:cs typeface="Verdana" panose="020B0604030504040204"/>
                        </a:rPr>
                        <a:t>   </a:t>
                      </a:r>
                      <a:r>
                        <a:rPr sz="12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应用开发中间件三大功能模块</a:t>
                      </a:r>
                      <a:r>
                        <a:rPr sz="1200" kern="0" spc="-1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bl>
          </a:graphicData>
        </a:graphic>
      </p:graphicFrame>
      <p:grpSp>
        <p:nvGrpSpPr>
          <p:cNvPr id="58" name="group 58"/>
          <p:cNvGrpSpPr/>
          <p:nvPr/>
        </p:nvGrpSpPr>
        <p:grpSpPr>
          <a:xfrm rot="21600000">
            <a:off x="416559" y="1901952"/>
            <a:ext cx="5321934" cy="4589652"/>
            <a:chOff x="0" y="0"/>
            <a:chExt cx="5321934" cy="4589652"/>
          </a:xfrm>
        </p:grpSpPr>
        <p:pic>
          <p:nvPicPr>
            <p:cNvPr id="1050" name="picture 1050"/>
            <p:cNvPicPr>
              <a:picLocks noChangeAspect="1"/>
            </p:cNvPicPr>
            <p:nvPr/>
          </p:nvPicPr>
          <p:blipFill>
            <a:blip r:embed="rId1"/>
            <a:stretch>
              <a:fillRect/>
            </a:stretch>
          </p:blipFill>
          <p:spPr>
            <a:xfrm rot="21600000">
              <a:off x="0" y="0"/>
              <a:ext cx="5321934" cy="4589652"/>
            </a:xfrm>
            <a:prstGeom prst="rect">
              <a:avLst/>
            </a:prstGeom>
          </p:spPr>
        </p:pic>
        <p:sp>
          <p:nvSpPr>
            <p:cNvPr id="1052" name="textbox 1052"/>
            <p:cNvSpPr/>
            <p:nvPr/>
          </p:nvSpPr>
          <p:spPr>
            <a:xfrm>
              <a:off x="93219" y="69357"/>
              <a:ext cx="4678679" cy="4406900"/>
            </a:xfrm>
            <a:prstGeom prst="rect">
              <a:avLst/>
            </a:prstGeom>
          </p:spPr>
          <p:txBody>
            <a:bodyPr vert="horz" wrap="square" lIns="0" tIns="0" rIns="0" bIns="0"/>
            <a:lstStyle/>
            <a:p>
              <a:pPr algn="l" rtl="0" eaLnBrk="0">
                <a:lnSpc>
                  <a:spcPct val="90000"/>
                </a:lnSpc>
              </a:pPr>
              <a:endParaRPr lang="en-US" altLang="en-US" sz="100" dirty="0"/>
            </a:p>
            <a:p>
              <a:pPr marL="848995" algn="l" rtl="0" eaLnBrk="0">
                <a:lnSpc>
                  <a:spcPct val="87000"/>
                </a:lnSpc>
              </a:pP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BPU处理器及解决方案研发线路图</a:t>
              </a:r>
              <a:endParaRPr lang="en-US" altLang="en-US" sz="1400" dirty="0"/>
            </a:p>
            <a:p>
              <a:pPr algn="r" rtl="0" eaLnBrk="0">
                <a:lnSpc>
                  <a:spcPct val="87000"/>
                </a:lnSpc>
                <a:spcBef>
                  <a:spcPts val="1520"/>
                </a:spcBef>
              </a:pPr>
              <a:r>
                <a:rPr sz="1400"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高斯架构</a:t>
              </a:r>
              <a:r>
                <a:rPr sz="1400" kern="0" spc="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伯努利架构</a:t>
              </a:r>
              <a:r>
                <a:rPr sz="1400" kern="0" spc="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贝叶</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斯架构</a:t>
              </a:r>
              <a:endParaRPr lang="en-US" altLang="en-US" sz="14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marL="534035" algn="l" rtl="0" eaLnBrk="0">
                <a:lnSpc>
                  <a:spcPct val="83000"/>
                </a:lnSpc>
                <a:spcBef>
                  <a:spcPts val="430"/>
                </a:spcBef>
              </a:pP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性能</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215265" algn="l" rtl="0" eaLnBrk="0">
                <a:lnSpc>
                  <a:spcPts val="178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1080p@30fps</a:t>
              </a:r>
              <a:endParaRPr lang="en-US" altLang="en-US" sz="1400" dirty="0"/>
            </a:p>
            <a:p>
              <a:pPr marL="12700" algn="l" rtl="0" eaLnBrk="0">
                <a:lnSpc>
                  <a:spcPct val="86000"/>
                </a:lnSpc>
                <a:spcBef>
                  <a:spcPts val="165"/>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每帧检测200个目标</a:t>
              </a:r>
              <a:endParaRPr lang="en-US" altLang="en-US" sz="1400" dirty="0"/>
            </a:p>
            <a:p>
              <a:pPr marL="134620" algn="l" rtl="0" eaLnBrk="0">
                <a:lnSpc>
                  <a:spcPct val="86000"/>
                </a:lnSpc>
                <a:spcBef>
                  <a:spcPts val="24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同时检测8类目标</a:t>
              </a:r>
              <a:endParaRPr lang="en-US" altLang="en-US" sz="1400" dirty="0"/>
            </a:p>
            <a:p>
              <a:pPr marL="268605" algn="l" rtl="0" eaLnBrk="0">
                <a:lnSpc>
                  <a:spcPct val="86000"/>
                </a:lnSpc>
                <a:spcBef>
                  <a:spcPts val="23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支持目标识别</a:t>
              </a:r>
              <a:endParaRPr lang="en-US" altLang="en-US" sz="1400" dirty="0"/>
            </a:p>
            <a:p>
              <a:pPr algn="l" rtl="0" eaLnBrk="0">
                <a:lnSpc>
                  <a:spcPct val="125000"/>
                </a:lnSpc>
              </a:pPr>
              <a:endParaRPr lang="en-US" altLang="en-US" sz="1000" dirty="0"/>
            </a:p>
            <a:p>
              <a:pPr marL="534035" algn="l" rtl="0" eaLnBrk="0">
                <a:lnSpc>
                  <a:spcPct val="86000"/>
                </a:lnSpc>
                <a:spcBef>
                  <a:spcPts val="420"/>
                </a:spcBef>
              </a:pP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功耗</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411480" algn="l" rtl="0" eaLnBrk="0">
                <a:lnSpc>
                  <a:spcPts val="1075"/>
                </a:lnSpc>
                <a:spcBef>
                  <a:spcPts val="38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&lt;500mW</a:t>
              </a:r>
              <a:endParaRPr lang="en-US" altLang="en-US" sz="1400" dirty="0"/>
            </a:p>
            <a:p>
              <a:pPr marL="291465" algn="l" rtl="0" eaLnBrk="0">
                <a:lnSpc>
                  <a:spcPts val="3375"/>
                </a:lnSpc>
              </a:pPr>
              <a:r>
                <a:rPr sz="1400" kern="0" spc="-10" dirty="0">
                  <a:solidFill>
                    <a:srgbClr val="1D9ED2">
                      <a:alpha val="100000"/>
                    </a:srgbClr>
                  </a:solidFill>
                  <a:latin typeface="微软雅黑" panose="020B0503020204020204" charset="-122"/>
                  <a:ea typeface="微软雅黑" panose="020B0503020204020204" charset="-122"/>
                  <a:cs typeface="微软雅黑" panose="020B0503020204020204" charset="-122"/>
                </a:rPr>
                <a:t>工艺</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：40nm</a:t>
              </a:r>
              <a:endParaRPr lang="en-US" altLang="en-US" sz="1400" dirty="0"/>
            </a:p>
          </p:txBody>
        </p:sp>
        <p:pic>
          <p:nvPicPr>
            <p:cNvPr id="1054" name="picture 1054"/>
            <p:cNvPicPr>
              <a:picLocks noChangeAspect="1"/>
            </p:cNvPicPr>
            <p:nvPr/>
          </p:nvPicPr>
          <p:blipFill>
            <a:blip r:embed="rId2"/>
            <a:stretch>
              <a:fillRect/>
            </a:stretch>
          </p:blipFill>
          <p:spPr>
            <a:xfrm rot="21600000">
              <a:off x="1864867" y="1133855"/>
              <a:ext cx="1514855" cy="946403"/>
            </a:xfrm>
            <a:prstGeom prst="rect">
              <a:avLst/>
            </a:prstGeom>
          </p:spPr>
        </p:pic>
        <p:grpSp>
          <p:nvGrpSpPr>
            <p:cNvPr id="60" name="group 60"/>
            <p:cNvGrpSpPr/>
            <p:nvPr/>
          </p:nvGrpSpPr>
          <p:grpSpPr>
            <a:xfrm rot="21600000">
              <a:off x="63500" y="786003"/>
              <a:ext cx="5131308" cy="245744"/>
              <a:chOff x="0" y="0"/>
              <a:chExt cx="5131308" cy="245744"/>
            </a:xfrm>
          </p:grpSpPr>
          <p:sp>
            <p:nvSpPr>
              <p:cNvPr id="1056" name="path"/>
              <p:cNvSpPr/>
              <p:nvPr/>
            </p:nvSpPr>
            <p:spPr>
              <a:xfrm>
                <a:off x="0" y="93344"/>
                <a:ext cx="5131308" cy="76200"/>
              </a:xfrm>
              <a:custGeom>
                <a:avLst/>
                <a:gdLst/>
                <a:ahLst/>
                <a:cxnLst/>
                <a:rect l="0" t="0" r="0" b="0"/>
                <a:pathLst>
                  <a:path w="8080" h="120">
                    <a:moveTo>
                      <a:pt x="0" y="28"/>
                    </a:moveTo>
                    <a:lnTo>
                      <a:pt x="8020" y="28"/>
                    </a:lnTo>
                    <a:lnTo>
                      <a:pt x="8020" y="0"/>
                    </a:lnTo>
                    <a:lnTo>
                      <a:pt x="8080" y="60"/>
                    </a:lnTo>
                    <a:lnTo>
                      <a:pt x="8020" y="120"/>
                    </a:lnTo>
                    <a:lnTo>
                      <a:pt x="8020" y="88"/>
                    </a:lnTo>
                    <a:lnTo>
                      <a:pt x="0" y="88"/>
                    </a:lnTo>
                    <a:lnTo>
                      <a:pt x="0" y="28"/>
                    </a:lnTo>
                  </a:path>
                </a:pathLst>
              </a:custGeom>
              <a:solidFill>
                <a:srgbClr val="1D9ED2">
                  <a:alpha val="100000"/>
                </a:srgbClr>
              </a:solidFill>
              <a:ln cap="flat">
                <a:noFill/>
                <a:prstDash val="solid"/>
                <a:miter lim="0"/>
              </a:ln>
            </p:spPr>
            <p:txBody>
              <a:bodyPr rtlCol="0"/>
              <a:lstStyle/>
              <a:p>
                <a:pPr algn="ctr"/>
                <a:endParaRPr lang="zh-CN" altLang="en-US"/>
              </a:p>
            </p:txBody>
          </p:sp>
          <p:sp>
            <p:nvSpPr>
              <p:cNvPr id="1058" name="path"/>
              <p:cNvSpPr/>
              <p:nvPr/>
            </p:nvSpPr>
            <p:spPr>
              <a:xfrm>
                <a:off x="681990" y="0"/>
                <a:ext cx="3766184" cy="245744"/>
              </a:xfrm>
              <a:custGeom>
                <a:avLst/>
                <a:gdLst/>
                <a:ahLst/>
                <a:cxnLst/>
                <a:rect l="0" t="0" r="0" b="0"/>
                <a:pathLst>
                  <a:path w="5930" h="386">
                    <a:moveTo>
                      <a:pt x="2775" y="206"/>
                    </a:moveTo>
                    <a:cubicBezTo>
                      <a:pt x="2776" y="297"/>
                      <a:pt x="2860" y="371"/>
                      <a:pt x="2965" y="371"/>
                    </a:cubicBezTo>
                    <a:cubicBezTo>
                      <a:pt x="3070" y="371"/>
                      <a:pt x="3155" y="297"/>
                      <a:pt x="3155" y="205"/>
                    </a:cubicBezTo>
                    <a:cubicBezTo>
                      <a:pt x="3155" y="114"/>
                      <a:pt x="3070" y="40"/>
                      <a:pt x="2965" y="40"/>
                    </a:cubicBezTo>
                    <a:cubicBezTo>
                      <a:pt x="2860" y="40"/>
                      <a:pt x="2776" y="114"/>
                      <a:pt x="2775" y="206"/>
                    </a:cubicBezTo>
                  </a:path>
                  <a:path w="5930" h="386">
                    <a:moveTo>
                      <a:pt x="1" y="221"/>
                    </a:moveTo>
                    <a:cubicBezTo>
                      <a:pt x="0" y="312"/>
                      <a:pt x="84" y="386"/>
                      <a:pt x="189" y="386"/>
                    </a:cubicBezTo>
                    <a:cubicBezTo>
                      <a:pt x="294" y="386"/>
                      <a:pt x="379" y="312"/>
                      <a:pt x="379" y="220"/>
                    </a:cubicBezTo>
                    <a:cubicBezTo>
                      <a:pt x="379" y="129"/>
                      <a:pt x="294" y="54"/>
                      <a:pt x="189" y="54"/>
                    </a:cubicBezTo>
                    <a:cubicBezTo>
                      <a:pt x="84" y="54"/>
                      <a:pt x="0" y="129"/>
                      <a:pt x="1" y="221"/>
                    </a:cubicBezTo>
                  </a:path>
                  <a:path w="5930" h="386">
                    <a:moveTo>
                      <a:pt x="5552" y="166"/>
                    </a:moveTo>
                    <a:cubicBezTo>
                      <a:pt x="5552" y="257"/>
                      <a:pt x="5636" y="331"/>
                      <a:pt x="5741" y="331"/>
                    </a:cubicBezTo>
                    <a:cubicBezTo>
                      <a:pt x="5846" y="331"/>
                      <a:pt x="5930" y="257"/>
                      <a:pt x="5930" y="165"/>
                    </a:cubicBezTo>
                    <a:cubicBezTo>
                      <a:pt x="5930" y="74"/>
                      <a:pt x="5846" y="0"/>
                      <a:pt x="5741" y="0"/>
                    </a:cubicBezTo>
                    <a:cubicBezTo>
                      <a:pt x="5636" y="0"/>
                      <a:pt x="5552" y="74"/>
                      <a:pt x="5552" y="166"/>
                    </a:cubicBezTo>
                  </a:path>
                </a:pathLst>
              </a:custGeom>
              <a:solidFill>
                <a:srgbClr val="F68C22">
                  <a:alpha val="100000"/>
                </a:srgbClr>
              </a:solidFill>
              <a:ln cap="flat">
                <a:noFill/>
                <a:prstDash val="solid"/>
                <a:miter lim="0"/>
              </a:ln>
            </p:spPr>
            <p:txBody>
              <a:bodyPr rtlCol="0"/>
              <a:lstStyle/>
              <a:p>
                <a:pPr algn="ctr"/>
                <a:endParaRPr lang="zh-CN" altLang="en-US"/>
              </a:p>
            </p:txBody>
          </p:sp>
        </p:grpSp>
        <p:pic>
          <p:nvPicPr>
            <p:cNvPr id="1060" name="picture 1060"/>
            <p:cNvPicPr>
              <a:picLocks noChangeAspect="1"/>
            </p:cNvPicPr>
            <p:nvPr/>
          </p:nvPicPr>
          <p:blipFill>
            <a:blip r:embed="rId3"/>
            <a:stretch>
              <a:fillRect/>
            </a:stretch>
          </p:blipFill>
          <p:spPr>
            <a:xfrm rot="21600000">
              <a:off x="3843020" y="1139951"/>
              <a:ext cx="940308" cy="940308"/>
            </a:xfrm>
            <a:prstGeom prst="rect">
              <a:avLst/>
            </a:prstGeom>
          </p:spPr>
        </p:pic>
        <p:pic>
          <p:nvPicPr>
            <p:cNvPr id="1062" name="picture 1062"/>
            <p:cNvPicPr>
              <a:picLocks noChangeAspect="1"/>
            </p:cNvPicPr>
            <p:nvPr/>
          </p:nvPicPr>
          <p:blipFill>
            <a:blip r:embed="rId4"/>
            <a:stretch>
              <a:fillRect/>
            </a:stretch>
          </p:blipFill>
          <p:spPr>
            <a:xfrm rot="21600000">
              <a:off x="418591" y="1139951"/>
              <a:ext cx="940307" cy="940308"/>
            </a:xfrm>
            <a:prstGeom prst="rect">
              <a:avLst/>
            </a:prstGeom>
          </p:spPr>
        </p:pic>
      </p:grpSp>
      <p:sp>
        <p:nvSpPr>
          <p:cNvPr id="1064" name="textbox 1064"/>
          <p:cNvSpPr/>
          <p:nvPr/>
        </p:nvSpPr>
        <p:spPr>
          <a:xfrm>
            <a:off x="394718" y="779336"/>
            <a:ext cx="11343005" cy="1090294"/>
          </a:xfrm>
          <a:prstGeom prst="rect">
            <a:avLst/>
          </a:prstGeom>
        </p:spPr>
        <p:txBody>
          <a:bodyPr vert="horz" wrap="square" lIns="0" tIns="0" rIns="0" bIns="0"/>
          <a:lstStyle/>
          <a:p>
            <a:pPr algn="l" rtl="0" eaLnBrk="0">
              <a:lnSpc>
                <a:spcPct val="89000"/>
              </a:lnSpc>
            </a:pPr>
            <a:endParaRPr lang="en-US" altLang="en-US" sz="100" dirty="0"/>
          </a:p>
          <a:p>
            <a:pPr marL="290195" indent="-277495" algn="l" rtl="0" eaLnBrk="0">
              <a:lnSpc>
                <a:spcPct val="95000"/>
              </a:lnSpc>
            </a:pPr>
            <a:r>
              <a:rPr sz="1400" kern="0" spc="0" dirty="0">
                <a:solidFill>
                  <a:srgbClr val="595959">
                    <a:alpha val="100000"/>
                  </a:srgbClr>
                </a:solidFill>
                <a:latin typeface="Wingdings" panose="05000000000000000000"/>
                <a:ea typeface="Wingdings" panose="05000000000000000000"/>
                <a:cs typeface="Wingdings" panose="05000000000000000000"/>
              </a:rPr>
              <a:t>&gt;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地平线成立于2015年6月，致力于开发边缘人工智能芯片及相关解决方案，产</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品可面向智能驾驶以及更广泛的智能物联网领域，提供包括效能</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边缘AI芯片</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，丰富算法</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IP</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、开放工具链等在内的全面赋能服务。</a:t>
            </a:r>
            <a:endParaRPr lang="en-US" altLang="en-US" sz="1400" dirty="0"/>
          </a:p>
          <a:p>
            <a:pPr marL="12700" algn="l" rtl="0" eaLnBrk="0">
              <a:lnSpc>
                <a:spcPts val="178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基于其创新的人工智能专用计算架构BPU(Brain</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processing</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Unit),地平线为AI芯片规划了完备的研发路线图。</a:t>
            </a:r>
            <a:endParaRPr lang="en-US" altLang="en-US" sz="1400" dirty="0"/>
          </a:p>
          <a:p>
            <a:pPr marL="290195" indent="-278130" algn="l" rtl="0" eaLnBrk="0">
              <a:lnSpc>
                <a:spcPct val="99000"/>
              </a:lnSpc>
              <a:spcBef>
                <a:spcPts val="80"/>
              </a:spcBef>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目前，地平线是业界唯一能够提供覆盖从L2到L4全场景整车智能芯片方案的人工智能平台型企业，与奥迪</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、比亚迪</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、长安汽</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车等企业达成了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深度合作，构建合作</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供应的智能汽车芯生态，加速智能驾驶创新产品成熟落地。</a:t>
            </a:r>
            <a:endParaRPr lang="en-US" altLang="en-US" sz="1400" dirty="0"/>
          </a:p>
        </p:txBody>
      </p:sp>
      <p:sp>
        <p:nvSpPr>
          <p:cNvPr id="1066" name="textbox 1066"/>
          <p:cNvSpPr/>
          <p:nvPr/>
        </p:nvSpPr>
        <p:spPr>
          <a:xfrm>
            <a:off x="315067" y="168650"/>
            <a:ext cx="11576050" cy="37655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1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地平线:“芯片+算法+工具链”，</a:t>
            </a:r>
            <a:r>
              <a:rPr sz="2100" kern="0" spc="-4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1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完整底层技术平台赋能机器</a:t>
            </a:r>
            <a:r>
              <a:rPr sz="2100" kern="0" spc="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pic>
        <p:nvPicPr>
          <p:cNvPr id="1068" name="picture 1068"/>
          <p:cNvPicPr>
            <a:picLocks noChangeAspect="1"/>
          </p:cNvPicPr>
          <p:nvPr/>
        </p:nvPicPr>
        <p:blipFill>
          <a:blip r:embed="rId5"/>
          <a:stretch>
            <a:fillRect/>
          </a:stretch>
        </p:blipFill>
        <p:spPr>
          <a:xfrm rot="21600000">
            <a:off x="10567016" y="205740"/>
            <a:ext cx="1260347" cy="326135"/>
          </a:xfrm>
          <a:prstGeom prst="rect">
            <a:avLst/>
          </a:prstGeom>
        </p:spPr>
      </p:pic>
      <p:sp>
        <p:nvSpPr>
          <p:cNvPr id="1070" name="textbox 1070"/>
          <p:cNvSpPr/>
          <p:nvPr/>
        </p:nvSpPr>
        <p:spPr>
          <a:xfrm>
            <a:off x="2284604" y="4283343"/>
            <a:ext cx="1530350" cy="2129789"/>
          </a:xfrm>
          <a:prstGeom prst="rect">
            <a:avLst/>
          </a:prstGeom>
        </p:spPr>
        <p:txBody>
          <a:bodyPr vert="horz" wrap="square" lIns="0" tIns="0" rIns="0" bIns="0"/>
          <a:lstStyle/>
          <a:p>
            <a:pPr algn="l" rtl="0" eaLnBrk="0">
              <a:lnSpc>
                <a:spcPct val="82000"/>
              </a:lnSpc>
            </a:pPr>
            <a:endParaRPr lang="en-US" altLang="en-US" sz="100" dirty="0"/>
          </a:p>
          <a:p>
            <a:pPr marL="500380" algn="l" rtl="0" eaLnBrk="0">
              <a:lnSpc>
                <a:spcPct val="85000"/>
              </a:lnSpc>
            </a:pP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性能</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311785" algn="l" rtl="0" eaLnBrk="0">
              <a:lnSpc>
                <a:spcPct val="87000"/>
              </a:lnSpc>
              <a:spcBef>
                <a:spcPts val="23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多路1080P</a:t>
            </a:r>
            <a:endParaRPr lang="en-US" altLang="en-US" sz="1400" dirty="0"/>
          </a:p>
          <a:p>
            <a:pPr marL="295275" indent="-283210" algn="l" rtl="0" eaLnBrk="0">
              <a:lnSpc>
                <a:spcPct val="93000"/>
              </a:lnSpc>
              <a:spcBef>
                <a:spcPts val="23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每秒识别2000目标</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4K视频处理</a:t>
            </a:r>
            <a:endParaRPr lang="en-US" altLang="en-US" sz="1400" dirty="0"/>
          </a:p>
          <a:p>
            <a:pPr marL="233045" algn="l" rtl="0" eaLnBrk="0">
              <a:lnSpc>
                <a:spcPct val="86000"/>
              </a:lnSpc>
              <a:spcBef>
                <a:spcPts val="23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通用模型支持</a:t>
            </a:r>
            <a:endParaRPr lang="en-US" altLang="en-US" sz="1400" dirty="0"/>
          </a:p>
          <a:p>
            <a:pPr algn="l" rtl="0" eaLnBrk="0">
              <a:lnSpc>
                <a:spcPct val="125000"/>
              </a:lnSpc>
            </a:pPr>
            <a:endParaRPr lang="en-US" altLang="en-US" sz="1000" dirty="0"/>
          </a:p>
          <a:p>
            <a:pPr marL="500380" algn="l" rtl="0" eaLnBrk="0">
              <a:lnSpc>
                <a:spcPct val="77000"/>
              </a:lnSpc>
              <a:spcBef>
                <a:spcPts val="425"/>
              </a:spcBef>
            </a:pP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功耗</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570865" algn="l" rtl="0" eaLnBrk="0">
              <a:lnSpc>
                <a:spcPts val="1915"/>
              </a:lnSpc>
            </a:pP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&lt;1W</a:t>
            </a:r>
            <a:endParaRPr lang="en-US" altLang="en-US" sz="1400" dirty="0"/>
          </a:p>
          <a:p>
            <a:pPr algn="l" rtl="0" eaLnBrk="0">
              <a:lnSpc>
                <a:spcPct val="117000"/>
              </a:lnSpc>
            </a:pPr>
            <a:endParaRPr lang="en-US" altLang="en-US" sz="1000" dirty="0"/>
          </a:p>
          <a:p>
            <a:pPr algn="l" rtl="0" eaLnBrk="0">
              <a:lnSpc>
                <a:spcPct val="117000"/>
              </a:lnSpc>
            </a:pPr>
            <a:endParaRPr lang="en-US" altLang="en-US" sz="300" dirty="0"/>
          </a:p>
          <a:p>
            <a:pPr marL="257810" algn="l" rtl="0" eaLnBrk="0">
              <a:lnSpc>
                <a:spcPct val="86000"/>
              </a:lnSpc>
              <a:spcBef>
                <a:spcPts val="0"/>
              </a:spcBef>
            </a:pPr>
            <a:r>
              <a:rPr sz="1400" kern="0" spc="-50" dirty="0">
                <a:solidFill>
                  <a:srgbClr val="1D9ED2">
                    <a:alpha val="100000"/>
                  </a:srgbClr>
                </a:solidFill>
                <a:latin typeface="微软雅黑" panose="020B0503020204020204" charset="-122"/>
                <a:ea typeface="微软雅黑" panose="020B0503020204020204" charset="-122"/>
                <a:cs typeface="微软雅黑" panose="020B0503020204020204" charset="-122"/>
              </a:rPr>
              <a:t>工艺</a:t>
            </a:r>
            <a:r>
              <a:rPr sz="1400" kern="0" spc="-9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：28nm</a:t>
            </a:r>
            <a:endParaRPr lang="en-US" altLang="en-US" sz="1400" dirty="0"/>
          </a:p>
        </p:txBody>
      </p:sp>
      <p:sp>
        <p:nvSpPr>
          <p:cNvPr id="1072" name="textbox 1072"/>
          <p:cNvSpPr/>
          <p:nvPr/>
        </p:nvSpPr>
        <p:spPr>
          <a:xfrm>
            <a:off x="4090465" y="4285248"/>
            <a:ext cx="1442085" cy="2129789"/>
          </a:xfrm>
          <a:prstGeom prst="rect">
            <a:avLst/>
          </a:prstGeom>
        </p:spPr>
        <p:txBody>
          <a:bodyPr vert="horz" wrap="square" lIns="0" tIns="0" rIns="0" bIns="0"/>
          <a:lstStyle/>
          <a:p>
            <a:pPr algn="l" rtl="0" eaLnBrk="0">
              <a:lnSpc>
                <a:spcPct val="90000"/>
              </a:lnSpc>
            </a:pPr>
            <a:endParaRPr lang="en-US" altLang="en-US" sz="100" dirty="0"/>
          </a:p>
          <a:p>
            <a:pPr marL="456565" algn="l" rtl="0" eaLnBrk="0">
              <a:lnSpc>
                <a:spcPct val="83000"/>
              </a:lnSpc>
            </a:pP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性能</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106680" indent="40005" algn="l" rtl="0" eaLnBrk="0">
              <a:lnSpc>
                <a:spcPct val="101000"/>
              </a:lnSpc>
              <a:spcBef>
                <a:spcPts val="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12*4K@30fps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贝叶斯网络推理</a:t>
            </a:r>
            <a:endParaRPr lang="en-US" altLang="en-US" sz="1400" dirty="0"/>
          </a:p>
          <a:p>
            <a:pPr marL="12700" indent="1270" algn="l" rtl="0" eaLnBrk="0">
              <a:lnSpc>
                <a:spcPct val="93000"/>
              </a:lnSpc>
              <a:spcBef>
                <a:spcPts val="24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蒙特拉罗决策推理</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预测动态路径规划</a:t>
            </a:r>
            <a:endParaRPr lang="en-US" altLang="en-US" sz="1400" dirty="0"/>
          </a:p>
          <a:p>
            <a:pPr algn="l" rtl="0" eaLnBrk="0">
              <a:lnSpc>
                <a:spcPct val="124000"/>
              </a:lnSpc>
            </a:pPr>
            <a:endParaRPr lang="en-US" altLang="en-US" sz="1000" dirty="0"/>
          </a:p>
          <a:p>
            <a:pPr marL="456565" algn="l" rtl="0" eaLnBrk="0">
              <a:lnSpc>
                <a:spcPct val="77000"/>
              </a:lnSpc>
              <a:spcBef>
                <a:spcPts val="430"/>
              </a:spcBef>
            </a:pP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功耗</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527050" algn="l" rtl="0" eaLnBrk="0">
              <a:lnSpc>
                <a:spcPts val="1915"/>
              </a:lnSpc>
            </a:pP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&lt;2W</a:t>
            </a:r>
            <a:endParaRPr lang="en-US" altLang="en-US" sz="1400" dirty="0"/>
          </a:p>
          <a:p>
            <a:pPr algn="l" rtl="0" eaLnBrk="0">
              <a:lnSpc>
                <a:spcPct val="117000"/>
              </a:lnSpc>
            </a:pPr>
            <a:endParaRPr lang="en-US" altLang="en-US" sz="1000" dirty="0"/>
          </a:p>
          <a:p>
            <a:pPr algn="l" rtl="0" eaLnBrk="0">
              <a:lnSpc>
                <a:spcPct val="117000"/>
              </a:lnSpc>
            </a:pPr>
            <a:endParaRPr lang="en-US" altLang="en-US" sz="300" dirty="0"/>
          </a:p>
          <a:p>
            <a:pPr marL="213995" algn="l" rtl="0" eaLnBrk="0">
              <a:lnSpc>
                <a:spcPct val="86000"/>
              </a:lnSpc>
              <a:spcBef>
                <a:spcPts val="0"/>
              </a:spcBef>
            </a:pPr>
            <a:r>
              <a:rPr sz="14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工艺</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16nm</a:t>
            </a:r>
            <a:endParaRPr lang="en-US" altLang="en-US" sz="1400" dirty="0"/>
          </a:p>
        </p:txBody>
      </p:sp>
      <p:sp>
        <p:nvSpPr>
          <p:cNvPr id="1074" name="textbox 1074"/>
          <p:cNvSpPr/>
          <p:nvPr/>
        </p:nvSpPr>
        <p:spPr>
          <a:xfrm>
            <a:off x="8084219" y="1944601"/>
            <a:ext cx="2160904" cy="213359"/>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8000"/>
              </a:lnSpc>
            </a:pP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：地平线主要产品</a:t>
            </a:r>
            <a:endParaRPr lang="en-US" altLang="en-US" sz="1400" dirty="0"/>
          </a:p>
        </p:txBody>
      </p:sp>
      <p:sp>
        <p:nvSpPr>
          <p:cNvPr id="1076" name="textbox 1076"/>
          <p:cNvSpPr/>
          <p:nvPr/>
        </p:nvSpPr>
        <p:spPr>
          <a:xfrm>
            <a:off x="363139" y="6619105"/>
            <a:ext cx="2087245" cy="15493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5"/>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来源：地平线官网、公开资料，整理</a:t>
            </a:r>
            <a:endParaRPr lang="en-US" altLang="en-US" sz="800" dirty="0"/>
          </a:p>
        </p:txBody>
      </p:sp>
      <p:sp>
        <p:nvSpPr>
          <p:cNvPr id="1078" name="textbox 1078"/>
          <p:cNvSpPr/>
          <p:nvPr/>
        </p:nvSpPr>
        <p:spPr>
          <a:xfrm>
            <a:off x="11763654" y="6610832"/>
            <a:ext cx="20764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33</a:t>
            </a:r>
            <a:endParaRPr lang="en-US" alt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2"/>
          <p:cNvGrpSpPr/>
          <p:nvPr/>
        </p:nvGrpSpPr>
        <p:grpSpPr>
          <a:xfrm rot="21600000">
            <a:off x="317487" y="1687067"/>
            <a:ext cx="11671300" cy="2645536"/>
            <a:chOff x="0" y="0"/>
            <a:chExt cx="11671300" cy="2645536"/>
          </a:xfrm>
        </p:grpSpPr>
        <p:pic>
          <p:nvPicPr>
            <p:cNvPr id="1080" name="picture 1080"/>
            <p:cNvPicPr>
              <a:picLocks noChangeAspect="1"/>
            </p:cNvPicPr>
            <p:nvPr/>
          </p:nvPicPr>
          <p:blipFill>
            <a:blip r:embed="rId1"/>
            <a:stretch>
              <a:fillRect/>
            </a:stretch>
          </p:blipFill>
          <p:spPr>
            <a:xfrm rot="21600000">
              <a:off x="11125" y="0"/>
              <a:ext cx="11632247" cy="2645536"/>
            </a:xfrm>
            <a:prstGeom prst="rect">
              <a:avLst/>
            </a:prstGeom>
          </p:spPr>
        </p:pic>
        <p:sp>
          <p:nvSpPr>
            <p:cNvPr id="1082" name="textbox 1082"/>
            <p:cNvSpPr/>
            <p:nvPr/>
          </p:nvSpPr>
          <p:spPr>
            <a:xfrm>
              <a:off x="2812758" y="26927"/>
              <a:ext cx="8676005" cy="2533650"/>
            </a:xfrm>
            <a:prstGeom prst="rect">
              <a:avLst/>
            </a:prstGeom>
          </p:spPr>
          <p:txBody>
            <a:bodyPr vert="horz" wrap="square" lIns="0" tIns="0" rIns="0" bIns="0"/>
            <a:lstStyle/>
            <a:p>
              <a:pPr algn="l" rtl="0" eaLnBrk="0">
                <a:lnSpc>
                  <a:spcPct val="82000"/>
                </a:lnSpc>
              </a:pPr>
              <a:endParaRPr lang="en-US" altLang="en-US" sz="100" dirty="0"/>
            </a:p>
            <a:p>
              <a:pPr marL="1832610" algn="l" rtl="0" eaLnBrk="0">
                <a:lnSpc>
                  <a:spcPct val="88000"/>
                </a:lnSpc>
              </a:pP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：黑芝麻智能主要产品</a:t>
              </a:r>
              <a:endParaRPr lang="en-US" altLang="en-US" sz="1400" dirty="0"/>
            </a:p>
            <a:p>
              <a:pPr algn="l" rtl="0" eaLnBrk="0">
                <a:lnSpc>
                  <a:spcPct val="108000"/>
                </a:lnSpc>
              </a:pPr>
              <a:endParaRPr lang="en-US" altLang="en-US" sz="1000" dirty="0"/>
            </a:p>
            <a:p>
              <a:pPr marL="12700" algn="l" rtl="0" eaLnBrk="0">
                <a:lnSpc>
                  <a:spcPts val="1725"/>
                </a:lnSpc>
                <a:spcBef>
                  <a:spcPts val="420"/>
                </a:spcBef>
              </a:pPr>
              <a:r>
                <a:rPr sz="2100" kern="0" spc="30" baseline="-6000" dirty="0">
                  <a:solidFill>
                    <a:srgbClr val="1D9ED2">
                      <a:alpha val="100000"/>
                    </a:srgbClr>
                  </a:solidFill>
                  <a:latin typeface="微软雅黑" panose="020B0503020204020204" charset="-122"/>
                  <a:ea typeface="微软雅黑" panose="020B0503020204020204" charset="-122"/>
                  <a:cs typeface="微软雅黑" panose="020B0503020204020204" charset="-122"/>
                </a:rPr>
                <a:t>华山二号A1000</a:t>
              </a:r>
              <a:r>
                <a:rPr sz="1300" kern="0" spc="1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0" baseline="-6000" dirty="0">
                  <a:solidFill>
                    <a:srgbClr val="1D9ED2">
                      <a:alpha val="100000"/>
                    </a:srgbClr>
                  </a:solidFill>
                  <a:latin typeface="微软雅黑" panose="020B0503020204020204" charset="-122"/>
                  <a:ea typeface="微软雅黑" panose="020B0503020204020204" charset="-122"/>
                  <a:cs typeface="微软雅黑" panose="020B0503020204020204" charset="-122"/>
                </a:rPr>
                <a:t>SoC</a:t>
              </a:r>
              <a:r>
                <a:rPr sz="13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华山二号A1000</a:t>
              </a:r>
              <a:r>
                <a:rPr sz="1400" kern="0" spc="0" dirty="0">
                  <a:solidFill>
                    <a:srgbClr val="1D9ED2">
                      <a:alpha val="100000"/>
                    </a:srgbClr>
                  </a:solidFill>
                  <a:latin typeface="微软雅黑" panose="020B0503020204020204" charset="-122"/>
                  <a:ea typeface="微软雅黑" panose="020B0503020204020204" charset="-122"/>
                  <a:cs typeface="微软雅黑" panose="020B0503020204020204" charset="-122"/>
                </a:rPr>
                <a:t>L</a:t>
              </a:r>
              <a:r>
                <a:rPr sz="14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1D9ED2">
                      <a:alpha val="100000"/>
                    </a:srgbClr>
                  </a:solidFill>
                  <a:latin typeface="微软雅黑" panose="020B0503020204020204" charset="-122"/>
                  <a:ea typeface="微软雅黑" panose="020B0503020204020204" charset="-122"/>
                  <a:cs typeface="微软雅黑" panose="020B0503020204020204" charset="-122"/>
                </a:rPr>
                <a:t>SoC</a:t>
              </a:r>
              <a:r>
                <a:rPr sz="14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20" baseline="6000" dirty="0">
                  <a:solidFill>
                    <a:srgbClr val="1D9ED2">
                      <a:alpha val="100000"/>
                    </a:srgbClr>
                  </a:solidFill>
                  <a:latin typeface="微软雅黑" panose="020B0503020204020204" charset="-122"/>
                  <a:ea typeface="微软雅黑" panose="020B0503020204020204" charset="-122"/>
                  <a:cs typeface="微软雅黑" panose="020B0503020204020204" charset="-122"/>
                </a:rPr>
                <a:t>华山二号A1000</a:t>
              </a:r>
              <a:r>
                <a:rPr sz="1300" kern="0" spc="1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0" baseline="6000" dirty="0">
                  <a:solidFill>
                    <a:srgbClr val="1D9ED2">
                      <a:alpha val="100000"/>
                    </a:srgbClr>
                  </a:solidFill>
                  <a:latin typeface="微软雅黑" panose="020B0503020204020204" charset="-122"/>
                  <a:ea typeface="微软雅黑" panose="020B0503020204020204" charset="-122"/>
                  <a:cs typeface="微软雅黑" panose="020B0503020204020204" charset="-122"/>
                </a:rPr>
                <a:t>Pro</a:t>
              </a:r>
              <a:r>
                <a:rPr sz="1300" kern="0" spc="1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0" baseline="6000" dirty="0">
                  <a:solidFill>
                    <a:srgbClr val="1D9ED2">
                      <a:alpha val="100000"/>
                    </a:srgbClr>
                  </a:solidFill>
                  <a:latin typeface="微软雅黑" panose="020B0503020204020204" charset="-122"/>
                  <a:ea typeface="微软雅黑" panose="020B0503020204020204" charset="-122"/>
                  <a:cs typeface="微软雅黑" panose="020B0503020204020204" charset="-122"/>
                </a:rPr>
                <a:t>SOC</a:t>
              </a:r>
              <a:endParaRPr lang="en-US" altLang="en-US" sz="2100" baseline="6000" dirty="0"/>
            </a:p>
            <a:p>
              <a:pPr marL="2519045" algn="l" rtl="0" eaLnBrk="0">
                <a:lnSpc>
                  <a:spcPct val="78000"/>
                </a:lnSpc>
                <a:spcBef>
                  <a:spcPts val="106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算力达</a:t>
              </a:r>
              <a:r>
                <a:rPr sz="1200" kern="0" spc="1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16</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TOPS</a:t>
              </a:r>
              <a:endParaRPr lang="en-US" altLang="en-US" sz="1200" dirty="0"/>
            </a:p>
            <a:p>
              <a:pPr marL="2527935" algn="l" rtl="0" eaLnBrk="0">
                <a:lnSpc>
                  <a:spcPts val="1560"/>
                </a:lnSpc>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16nm工艺</a:t>
              </a:r>
              <a:endParaRPr lang="en-US" altLang="en-US" sz="1200" dirty="0"/>
            </a:p>
            <a:p>
              <a:pPr marL="2515870" algn="l" rtl="0" eaLnBrk="0">
                <a:lnSpc>
                  <a:spcPct val="78000"/>
                </a:lnSpc>
                <a:spcBef>
                  <a:spcPts val="200"/>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是国内第一款支持L2.5自动驾驶</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感知芯片</a:t>
              </a:r>
              <a:endParaRPr lang="en-US" altLang="en-US" sz="1200" dirty="0"/>
            </a:p>
            <a:p>
              <a:pPr marL="2517140" algn="l" rtl="0" eaLnBrk="0">
                <a:lnSpc>
                  <a:spcPct val="99000"/>
                </a:lnSpc>
                <a:spcBef>
                  <a:spcPts val="5"/>
                </a:spcBef>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符合</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ISO</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26262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ASIL</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-B汽车</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功能安全和</a:t>
              </a:r>
              <a:endParaRPr lang="en-US" altLang="en-US" sz="1200" dirty="0"/>
            </a:p>
            <a:p>
              <a:pPr marL="2513330" algn="l" rtl="0" eaLnBrk="0">
                <a:lnSpc>
                  <a:spcPts val="1615"/>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AEC</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-Q100</a:t>
              </a:r>
              <a:r>
                <a:rPr sz="12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Grade</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2汽车可靠性</a:t>
              </a:r>
              <a:endParaRPr lang="en-US" altLang="en-US" sz="1200" dirty="0"/>
            </a:p>
            <a:p>
              <a:pPr algn="l" rtl="0" eaLnBrk="0">
                <a:lnSpc>
                  <a:spcPct val="177000"/>
                </a:lnSpc>
              </a:pPr>
              <a:endParaRPr lang="en-US" altLang="en-US" sz="1000" dirty="0"/>
            </a:p>
            <a:p>
              <a:pPr marL="4857750" algn="l" rtl="0" eaLnBrk="0">
                <a:lnSpc>
                  <a:spcPct val="87000"/>
                </a:lnSpc>
                <a:spcBef>
                  <a:spcPts val="36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基于华山二号A1000</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自动及时芯片打造</a:t>
              </a:r>
              <a:endParaRPr lang="en-US" altLang="en-US" sz="1200" dirty="0"/>
            </a:p>
            <a:p>
              <a:pPr marL="4860925" algn="l" rtl="0" eaLnBrk="0">
                <a:lnSpc>
                  <a:spcPct val="87000"/>
                </a:lnSpc>
                <a:spcBef>
                  <a:spcPts val="180"/>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实施计算</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、高精准算法以</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及多场景图像处理能力</a:t>
              </a:r>
              <a:endParaRPr lang="en-US" altLang="en-US" sz="1200" dirty="0"/>
            </a:p>
            <a:p>
              <a:pPr algn="r" rtl="0" eaLnBrk="0">
                <a:lnSpc>
                  <a:spcPct val="93000"/>
                </a:lnSpc>
                <a:spcBef>
                  <a:spcPts val="190"/>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单颗</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、多颗芯片等多种解决方案，辅助不同</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级别自动驾驶</a:t>
              </a:r>
              <a:endParaRPr lang="en-US" altLang="en-US" sz="1200" dirty="0"/>
            </a:p>
          </p:txBody>
        </p:sp>
        <p:sp>
          <p:nvSpPr>
            <p:cNvPr id="1084" name="rect"/>
            <p:cNvSpPr/>
            <p:nvPr/>
          </p:nvSpPr>
          <p:spPr>
            <a:xfrm>
              <a:off x="0" y="1829561"/>
              <a:ext cx="11671300" cy="36182"/>
            </a:xfrm>
            <a:prstGeom prst="rect">
              <a:avLst/>
            </a:prstGeom>
            <a:solidFill>
              <a:srgbClr val="1D9ED2">
                <a:alpha val="100000"/>
              </a:srgbClr>
            </a:solidFill>
            <a:ln cap="flat">
              <a:noFill/>
              <a:prstDash val="solid"/>
              <a:miter lim="0"/>
            </a:ln>
          </p:spPr>
          <p:txBody>
            <a:bodyPr rtlCol="0"/>
            <a:lstStyle/>
            <a:p>
              <a:pPr algn="ctr"/>
              <a:endParaRPr lang="zh-CN" altLang="en-US"/>
            </a:p>
          </p:txBody>
        </p:sp>
        <p:pic>
          <p:nvPicPr>
            <p:cNvPr id="1086" name="picture 1086"/>
            <p:cNvPicPr>
              <a:picLocks noChangeAspect="1"/>
            </p:cNvPicPr>
            <p:nvPr/>
          </p:nvPicPr>
          <p:blipFill>
            <a:blip r:embed="rId2"/>
            <a:stretch>
              <a:fillRect/>
            </a:stretch>
          </p:blipFill>
          <p:spPr>
            <a:xfrm rot="21600000">
              <a:off x="5301627" y="1835911"/>
              <a:ext cx="12700" cy="803275"/>
            </a:xfrm>
            <a:prstGeom prst="rect">
              <a:avLst/>
            </a:prstGeom>
          </p:spPr>
        </p:pic>
      </p:grpSp>
      <p:grpSp>
        <p:nvGrpSpPr>
          <p:cNvPr id="64" name="group 64"/>
          <p:cNvGrpSpPr/>
          <p:nvPr/>
        </p:nvGrpSpPr>
        <p:grpSpPr>
          <a:xfrm rot="21600000">
            <a:off x="328612" y="4378452"/>
            <a:ext cx="11632247" cy="2125217"/>
            <a:chOff x="0" y="0"/>
            <a:chExt cx="11632247" cy="2125217"/>
          </a:xfrm>
        </p:grpSpPr>
        <p:pic>
          <p:nvPicPr>
            <p:cNvPr id="1088" name="picture 1088"/>
            <p:cNvPicPr>
              <a:picLocks noChangeAspect="1"/>
            </p:cNvPicPr>
            <p:nvPr/>
          </p:nvPicPr>
          <p:blipFill>
            <a:blip r:embed="rId3"/>
            <a:stretch>
              <a:fillRect/>
            </a:stretch>
          </p:blipFill>
          <p:spPr>
            <a:xfrm rot="21600000">
              <a:off x="0" y="182117"/>
              <a:ext cx="11632247" cy="1943099"/>
            </a:xfrm>
            <a:prstGeom prst="rect">
              <a:avLst/>
            </a:prstGeom>
          </p:spPr>
        </p:pic>
        <p:sp>
          <p:nvSpPr>
            <p:cNvPr id="1090" name="rect"/>
            <p:cNvSpPr/>
            <p:nvPr/>
          </p:nvSpPr>
          <p:spPr>
            <a:xfrm>
              <a:off x="5028247" y="0"/>
              <a:ext cx="1583435" cy="306323"/>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092" name="textbox 1092"/>
            <p:cNvSpPr/>
            <p:nvPr/>
          </p:nvSpPr>
          <p:spPr>
            <a:xfrm>
              <a:off x="195189" y="43620"/>
              <a:ext cx="11364594" cy="1906270"/>
            </a:xfrm>
            <a:prstGeom prst="rect">
              <a:avLst/>
            </a:prstGeom>
          </p:spPr>
          <p:txBody>
            <a:bodyPr vert="horz" wrap="square" lIns="0" tIns="0" rIns="0" bIns="0"/>
            <a:lstStyle/>
            <a:p>
              <a:pPr algn="l" rtl="0" eaLnBrk="0">
                <a:lnSpc>
                  <a:spcPct val="85000"/>
                </a:lnSpc>
              </a:pPr>
              <a:endParaRPr lang="en-US" altLang="en-US" sz="100" dirty="0"/>
            </a:p>
            <a:p>
              <a:pPr marL="4934585" algn="l" rtl="0" eaLnBrk="0">
                <a:lnSpc>
                  <a:spcPct val="87000"/>
                </a:lnSpc>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黑芝麻智能核心IP</a:t>
              </a:r>
              <a:endParaRPr lang="en-US" altLang="en-US" sz="1400" dirty="0"/>
            </a:p>
            <a:p>
              <a:pPr marL="12700" algn="l" rtl="0" eaLnBrk="0">
                <a:lnSpc>
                  <a:spcPct val="88000"/>
                </a:lnSpc>
                <a:spcBef>
                  <a:spcPts val="1310"/>
                </a:spcBef>
              </a:pP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DynamAI</a:t>
              </a:r>
              <a:r>
                <a:rPr sz="1400" kern="0" spc="15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NN</a:t>
              </a:r>
              <a:r>
                <a:rPr sz="1400" kern="0" spc="20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引擎架构--低功耗神经网络加速器NPU</a:t>
              </a:r>
              <a:endParaRPr lang="en-US" altLang="en-US" sz="1400" dirty="0"/>
            </a:p>
            <a:p>
              <a:pPr marL="8336280" algn="l" rtl="0" eaLnBrk="0">
                <a:lnSpc>
                  <a:spcPts val="1330"/>
                </a:lnSpc>
                <a:spcBef>
                  <a:spcPts val="580"/>
                </a:spcBef>
              </a:pPr>
              <a:r>
                <a:rPr sz="1100" kern="0" spc="-40" dirty="0">
                  <a:solidFill>
                    <a:srgbClr val="595959">
                      <a:alpha val="100000"/>
                    </a:srgbClr>
                  </a:solidFill>
                  <a:latin typeface="Wingdings" panose="05000000000000000000"/>
                  <a:ea typeface="Wingdings" panose="05000000000000000000"/>
                  <a:cs typeface="Wingdings" panose="05000000000000000000"/>
                </a:rPr>
                <a:t>.</a:t>
              </a:r>
              <a:r>
                <a:rPr sz="1100" kern="0" spc="740" dirty="0">
                  <a:solidFill>
                    <a:srgbClr val="595959">
                      <a:alpha val="100000"/>
                    </a:srgbClr>
                  </a:solidFill>
                  <a:latin typeface="Wingdings" panose="05000000000000000000"/>
                  <a:ea typeface="Wingdings" panose="05000000000000000000"/>
                  <a:cs typeface="Wingdings" panose="05000000000000000000"/>
                </a:rPr>
                <a:t> </a:t>
              </a:r>
              <a:r>
                <a:rPr sz="11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12路高清相机接入</a:t>
              </a:r>
              <a:endParaRPr lang="en-US" altLang="en-US" sz="1100" dirty="0"/>
            </a:p>
            <a:p>
              <a:pPr marL="8336280" algn="l" rtl="0" eaLnBrk="0">
                <a:lnSpc>
                  <a:spcPct val="100000"/>
                </a:lnSpc>
                <a:spcBef>
                  <a:spcPts val="110"/>
                </a:spcBef>
              </a:pPr>
              <a:r>
                <a:rPr sz="1200" kern="0" spc="-90" dirty="0">
                  <a:solidFill>
                    <a:srgbClr val="595959">
                      <a:alpha val="100000"/>
                    </a:srgbClr>
                  </a:solidFill>
                  <a:latin typeface="Wingdings" panose="05000000000000000000"/>
                  <a:ea typeface="Wingdings" panose="05000000000000000000"/>
                  <a:cs typeface="Wingdings" panose="05000000000000000000"/>
                </a:rPr>
                <a:t>.</a:t>
              </a:r>
              <a:r>
                <a:rPr sz="1200" kern="0" spc="590" dirty="0">
                  <a:solidFill>
                    <a:srgbClr val="595959">
                      <a:alpha val="100000"/>
                    </a:srgbClr>
                  </a:solidFill>
                  <a:latin typeface="Wingdings" panose="05000000000000000000"/>
                  <a:ea typeface="Wingdings" panose="05000000000000000000"/>
                  <a:cs typeface="Wingdings" panose="05000000000000000000"/>
                </a:rPr>
                <a:t> </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每秒可处理36亿3曝光像素</a:t>
              </a:r>
              <a:endParaRPr lang="en-US" altLang="en-US" sz="1200" dirty="0"/>
            </a:p>
            <a:p>
              <a:pPr marL="8336280" algn="l" rtl="0" eaLnBrk="0">
                <a:lnSpc>
                  <a:spcPct val="100000"/>
                </a:lnSpc>
              </a:pPr>
              <a:r>
                <a:rPr sz="1200" kern="0" spc="-80" dirty="0">
                  <a:solidFill>
                    <a:srgbClr val="595959">
                      <a:alpha val="100000"/>
                    </a:srgbClr>
                  </a:solidFill>
                  <a:latin typeface="Wingdings" panose="05000000000000000000"/>
                  <a:ea typeface="Wingdings" panose="05000000000000000000"/>
                  <a:cs typeface="Wingdings" panose="05000000000000000000"/>
                </a:rPr>
                <a:t>.</a:t>
              </a:r>
              <a:r>
                <a:rPr sz="1200" kern="0" spc="620" dirty="0">
                  <a:solidFill>
                    <a:srgbClr val="595959">
                      <a:alpha val="100000"/>
                    </a:srgbClr>
                  </a:solidFill>
                  <a:latin typeface="Wingdings" panose="05000000000000000000"/>
                  <a:ea typeface="Wingdings" panose="05000000000000000000"/>
                  <a:cs typeface="Wingdings" panose="05000000000000000000"/>
                </a:rPr>
                <a:t> </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12亿单曝光像素的高</a:t>
              </a:r>
              <a:r>
                <a:rPr sz="12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处理率通道</a:t>
              </a:r>
              <a:endParaRPr lang="en-US" altLang="en-US" sz="1200" dirty="0"/>
            </a:p>
            <a:p>
              <a:pPr marL="8336280" algn="l" rtl="0" eaLnBrk="0">
                <a:lnSpc>
                  <a:spcPct val="100000"/>
                </a:lnSpc>
              </a:pPr>
              <a:r>
                <a:rPr sz="1200" kern="0" spc="-110" dirty="0">
                  <a:solidFill>
                    <a:srgbClr val="595959">
                      <a:alpha val="100000"/>
                    </a:srgbClr>
                  </a:solidFill>
                  <a:latin typeface="Wingdings" panose="05000000000000000000"/>
                  <a:ea typeface="Wingdings" panose="05000000000000000000"/>
                  <a:cs typeface="Wingdings" panose="05000000000000000000"/>
                </a:rPr>
                <a:t>.</a:t>
              </a:r>
              <a:r>
                <a:rPr sz="1200" kern="0" spc="620" dirty="0">
                  <a:solidFill>
                    <a:srgbClr val="595959">
                      <a:alpha val="100000"/>
                    </a:srgbClr>
                  </a:solidFill>
                  <a:latin typeface="Wingdings" panose="05000000000000000000"/>
                  <a:ea typeface="Wingdings" panose="05000000000000000000"/>
                  <a:cs typeface="Wingdings" panose="05000000000000000000"/>
                </a:rPr>
                <a:t> </a:t>
              </a:r>
              <a:r>
                <a:rPr sz="12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支持在线</a:t>
              </a:r>
              <a:r>
                <a:rPr sz="12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、离线和混合处理模式</a:t>
              </a:r>
              <a:endParaRPr lang="en-US" altLang="en-US" sz="1200" dirty="0"/>
            </a:p>
            <a:p>
              <a:pPr marL="8336280" algn="l" rtl="0" eaLnBrk="0">
                <a:lnSpc>
                  <a:spcPts val="1440"/>
                </a:lnSpc>
              </a:pPr>
              <a:r>
                <a:rPr sz="1100" kern="0" spc="-80" dirty="0">
                  <a:solidFill>
                    <a:srgbClr val="595959">
                      <a:alpha val="100000"/>
                    </a:srgbClr>
                  </a:solidFill>
                  <a:latin typeface="Wingdings" panose="05000000000000000000"/>
                  <a:ea typeface="Wingdings" panose="05000000000000000000"/>
                  <a:cs typeface="Wingdings" panose="05000000000000000000"/>
                </a:rPr>
                <a:t>.</a:t>
              </a:r>
              <a:r>
                <a:rPr sz="1100" kern="0" spc="690" dirty="0">
                  <a:solidFill>
                    <a:srgbClr val="595959">
                      <a:alpha val="100000"/>
                    </a:srgbClr>
                  </a:solidFill>
                  <a:latin typeface="Wingdings" panose="05000000000000000000"/>
                  <a:ea typeface="Wingdings" panose="05000000000000000000"/>
                  <a:cs typeface="Wingdings" panose="05000000000000000000"/>
                </a:rPr>
                <a:t> </a:t>
              </a:r>
              <a:r>
                <a:rPr sz="11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支持HDR处理</a:t>
              </a:r>
              <a:endParaRPr lang="en-US" altLang="en-US" sz="1100" dirty="0"/>
            </a:p>
            <a:p>
              <a:pPr marL="8616950" indent="-280670" algn="l" rtl="0" eaLnBrk="0">
                <a:lnSpc>
                  <a:spcPct val="96000"/>
                </a:lnSpc>
                <a:spcBef>
                  <a:spcPts val="15"/>
                </a:spcBef>
              </a:pPr>
              <a:r>
                <a:rPr sz="1200" kern="0" spc="-80" dirty="0">
                  <a:solidFill>
                    <a:srgbClr val="595959">
                      <a:alpha val="100000"/>
                    </a:srgbClr>
                  </a:solidFill>
                  <a:latin typeface="Wingdings" panose="05000000000000000000"/>
                  <a:ea typeface="Wingdings" panose="05000000000000000000"/>
                  <a:cs typeface="Wingdings" panose="05000000000000000000"/>
                </a:rPr>
                <a:t>.</a:t>
              </a:r>
              <a:r>
                <a:rPr sz="1200" kern="0" spc="610" dirty="0">
                  <a:solidFill>
                    <a:srgbClr val="595959">
                      <a:alpha val="100000"/>
                    </a:srgbClr>
                  </a:solidFill>
                  <a:latin typeface="Wingdings" panose="05000000000000000000"/>
                  <a:ea typeface="Wingdings" panose="05000000000000000000"/>
                  <a:cs typeface="Wingdings" panose="05000000000000000000"/>
                </a:rPr>
                <a:t> </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符合高动态曝光</a:t>
              </a:r>
              <a:r>
                <a:rPr sz="12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、低光降噪</a:t>
              </a:r>
              <a:r>
                <a:rPr sz="12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、LED闪烁控</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制等高质量车规图像处理要求</a:t>
              </a:r>
              <a:r>
                <a:rPr sz="12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p:txBody>
        </p:sp>
        <p:pic>
          <p:nvPicPr>
            <p:cNvPr id="1094" name="picture 1094"/>
            <p:cNvPicPr>
              <a:picLocks noChangeAspect="1"/>
            </p:cNvPicPr>
            <p:nvPr/>
          </p:nvPicPr>
          <p:blipFill>
            <a:blip r:embed="rId4"/>
            <a:stretch>
              <a:fillRect/>
            </a:stretch>
          </p:blipFill>
          <p:spPr>
            <a:xfrm rot="21600000">
              <a:off x="6035611" y="615695"/>
              <a:ext cx="2391156" cy="1368551"/>
            </a:xfrm>
            <a:prstGeom prst="rect">
              <a:avLst/>
            </a:prstGeom>
          </p:spPr>
        </p:pic>
        <p:pic>
          <p:nvPicPr>
            <p:cNvPr id="1096" name="picture 1096"/>
            <p:cNvPicPr>
              <a:picLocks noChangeAspect="1"/>
            </p:cNvPicPr>
            <p:nvPr/>
          </p:nvPicPr>
          <p:blipFill>
            <a:blip r:embed="rId5"/>
            <a:stretch>
              <a:fillRect/>
            </a:stretch>
          </p:blipFill>
          <p:spPr>
            <a:xfrm rot="21600000">
              <a:off x="102679" y="641604"/>
              <a:ext cx="2164079" cy="1368551"/>
            </a:xfrm>
            <a:prstGeom prst="rect">
              <a:avLst/>
            </a:prstGeom>
          </p:spPr>
        </p:pic>
      </p:grpSp>
      <p:sp>
        <p:nvSpPr>
          <p:cNvPr id="1098" name="textbox 1098"/>
          <p:cNvSpPr/>
          <p:nvPr/>
        </p:nvSpPr>
        <p:spPr>
          <a:xfrm>
            <a:off x="429008" y="746253"/>
            <a:ext cx="11144250" cy="876935"/>
          </a:xfrm>
          <a:prstGeom prst="rect">
            <a:avLst/>
          </a:prstGeom>
        </p:spPr>
        <p:txBody>
          <a:bodyPr vert="horz" wrap="square" lIns="0" tIns="0" rIns="0" bIns="0"/>
          <a:lstStyle/>
          <a:p>
            <a:pPr algn="l" rtl="0" eaLnBrk="0">
              <a:lnSpc>
                <a:spcPct val="89000"/>
              </a:lnSpc>
            </a:pPr>
            <a:endParaRPr lang="en-US" altLang="en-US" sz="100" dirty="0"/>
          </a:p>
          <a:p>
            <a:pPr marL="287020" indent="-274320" algn="l" rtl="0" eaLnBrk="0">
              <a:lnSpc>
                <a:spcPct val="95000"/>
              </a:lnSpc>
            </a:pPr>
            <a:r>
              <a:rPr sz="1400" kern="0" spc="0" dirty="0">
                <a:solidFill>
                  <a:srgbClr val="595959">
                    <a:alpha val="100000"/>
                  </a:srgbClr>
                </a:solidFill>
                <a:latin typeface="Wingdings" panose="05000000000000000000"/>
                <a:ea typeface="Wingdings" panose="05000000000000000000"/>
                <a:cs typeface="Wingdings" panose="05000000000000000000"/>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黑芝麻智能成立于2016年，是行</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业领先的车规级自动驾驶计算芯片和平台研发企业</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，专注于大算力计算芯片与平台等技术领域的高科技研</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发</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，能够提供完整的自动驾驶</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、车路协同解决方案。</a:t>
            </a:r>
            <a:endParaRPr lang="en-US" altLang="en-US" sz="1400" dirty="0"/>
          </a:p>
          <a:p>
            <a:pPr marL="288290" indent="-275590" algn="l" rtl="0" eaLnBrk="0">
              <a:lnSpc>
                <a:spcPct val="104000"/>
              </a:lnSpc>
              <a:spcBef>
                <a:spcPts val="5"/>
              </a:spcBef>
            </a:pPr>
            <a:r>
              <a:rPr sz="1400" kern="0" spc="-30" dirty="0">
                <a:solidFill>
                  <a:srgbClr val="595959">
                    <a:alpha val="100000"/>
                  </a:srgbClr>
                </a:solidFill>
                <a:latin typeface="Wingdings" panose="05000000000000000000"/>
                <a:ea typeface="Wingdings" panose="05000000000000000000"/>
                <a:cs typeface="Wingdings" panose="05000000000000000000"/>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已和中国一汽</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、博世</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、上汽</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、上汽通用五菱</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、东风悦享</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、经纬恒润</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亚太</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、保隆</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、所托瑞安</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、联友科技等在L2/3级ADAS和自动驾驶</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感知系统解决方案上展开商业合作</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；算法和图像处理等技术已在智能手机</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、智能汽车</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、智能家居等消费电子领域布局和商业落地。</a:t>
            </a:r>
            <a:endParaRPr lang="en-US" altLang="en-US" sz="1400" dirty="0"/>
          </a:p>
        </p:txBody>
      </p:sp>
      <p:sp>
        <p:nvSpPr>
          <p:cNvPr id="1100" name="textbox 1100"/>
          <p:cNvSpPr/>
          <p:nvPr/>
        </p:nvSpPr>
        <p:spPr>
          <a:xfrm>
            <a:off x="2685516" y="5055539"/>
            <a:ext cx="1670050" cy="128968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30"/>
              </a:lnSpc>
            </a:pPr>
            <a:r>
              <a:rPr sz="1000" kern="0" spc="-20" dirty="0">
                <a:solidFill>
                  <a:srgbClr val="595959">
                    <a:alpha val="100000"/>
                  </a:srgbClr>
                </a:solidFill>
                <a:latin typeface="Wingdings" panose="05000000000000000000"/>
                <a:ea typeface="Wingdings" panose="05000000000000000000"/>
                <a:cs typeface="Wingdings" panose="05000000000000000000"/>
              </a:rPr>
              <a:t>.</a:t>
            </a:r>
            <a:r>
              <a:rPr sz="1000" kern="0" spc="810" dirty="0">
                <a:solidFill>
                  <a:srgbClr val="595959">
                    <a:alpha val="100000"/>
                  </a:srgbClr>
                </a:solidFill>
                <a:latin typeface="Wingdings" panose="05000000000000000000"/>
                <a:ea typeface="Wingdings" panose="05000000000000000000"/>
                <a:cs typeface="Wingdings" panose="05000000000000000000"/>
              </a:rPr>
              <a:t> </a:t>
            </a:r>
            <a:r>
              <a:rPr sz="10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大算力架构</a:t>
            </a:r>
            <a:endParaRPr lang="en-US" altLang="en-US" sz="1000" dirty="0"/>
          </a:p>
          <a:p>
            <a:pPr marL="12700" algn="l" rtl="0" eaLnBrk="0">
              <a:lnSpc>
                <a:spcPts val="1330"/>
              </a:lnSpc>
              <a:spcBef>
                <a:spcPts val="395"/>
              </a:spcBef>
            </a:pPr>
            <a:r>
              <a:rPr sz="1100" kern="0" spc="-60" dirty="0">
                <a:solidFill>
                  <a:srgbClr val="595959">
                    <a:alpha val="100000"/>
                  </a:srgbClr>
                </a:solidFill>
                <a:latin typeface="Wingdings" panose="05000000000000000000"/>
                <a:ea typeface="Wingdings" panose="05000000000000000000"/>
                <a:cs typeface="Wingdings" panose="05000000000000000000"/>
              </a:rPr>
              <a:t>.</a:t>
            </a:r>
            <a:r>
              <a:rPr sz="1100" kern="0" spc="710" dirty="0">
                <a:solidFill>
                  <a:srgbClr val="595959">
                    <a:alpha val="100000"/>
                  </a:srgbClr>
                </a:solidFill>
                <a:latin typeface="Wingdings" panose="05000000000000000000"/>
                <a:ea typeface="Wingdings" panose="05000000000000000000"/>
                <a:cs typeface="Wingdings" panose="05000000000000000000"/>
              </a:rPr>
              <a:t> </a:t>
            </a:r>
            <a:r>
              <a:rPr sz="11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多形态</a:t>
            </a:r>
            <a:r>
              <a:rPr sz="11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1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、多精度运算</a:t>
            </a:r>
            <a:endParaRPr lang="en-US" altLang="en-US" sz="1100" dirty="0"/>
          </a:p>
          <a:p>
            <a:pPr marL="12700" algn="l" rtl="0" eaLnBrk="0">
              <a:lnSpc>
                <a:spcPts val="1330"/>
              </a:lnSpc>
              <a:spcBef>
                <a:spcPts val="395"/>
              </a:spcBef>
            </a:pPr>
            <a:r>
              <a:rPr sz="1000" kern="0" spc="-50" dirty="0">
                <a:solidFill>
                  <a:srgbClr val="595959">
                    <a:alpha val="100000"/>
                  </a:srgbClr>
                </a:solidFill>
                <a:latin typeface="Wingdings" panose="05000000000000000000"/>
                <a:ea typeface="Wingdings" panose="05000000000000000000"/>
                <a:cs typeface="Wingdings" panose="05000000000000000000"/>
              </a:rPr>
              <a:t>.</a:t>
            </a:r>
            <a:r>
              <a:rPr sz="1000" kern="0" spc="740" dirty="0">
                <a:solidFill>
                  <a:srgbClr val="595959">
                    <a:alpha val="100000"/>
                  </a:srgbClr>
                </a:solidFill>
                <a:latin typeface="Wingdings" panose="05000000000000000000"/>
                <a:ea typeface="Wingdings" panose="05000000000000000000"/>
                <a:cs typeface="Wingdings" panose="05000000000000000000"/>
              </a:rPr>
              <a:t> </a:t>
            </a:r>
            <a:r>
              <a:rPr sz="10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稀疏加速</a:t>
            </a:r>
            <a:endParaRPr lang="en-US" altLang="en-US" sz="1000" dirty="0"/>
          </a:p>
          <a:p>
            <a:pPr marL="12700" algn="l" rtl="0" eaLnBrk="0">
              <a:lnSpc>
                <a:spcPts val="1330"/>
              </a:lnSpc>
              <a:spcBef>
                <a:spcPts val="395"/>
              </a:spcBef>
            </a:pPr>
            <a:r>
              <a:rPr sz="1000" kern="0" spc="-10" dirty="0">
                <a:solidFill>
                  <a:srgbClr val="595959">
                    <a:alpha val="100000"/>
                  </a:srgbClr>
                </a:solidFill>
                <a:latin typeface="Wingdings" panose="05000000000000000000"/>
                <a:ea typeface="Wingdings" panose="05000000000000000000"/>
                <a:cs typeface="Wingdings" panose="05000000000000000000"/>
              </a:rPr>
              <a:t>.</a:t>
            </a:r>
            <a:r>
              <a:rPr sz="1000" kern="0" spc="750" dirty="0">
                <a:solidFill>
                  <a:srgbClr val="595959">
                    <a:alpha val="100000"/>
                  </a:srgbClr>
                </a:solidFill>
                <a:latin typeface="Wingdings" panose="05000000000000000000"/>
                <a:ea typeface="Wingdings" panose="05000000000000000000"/>
                <a:cs typeface="Wingdings" panose="05000000000000000000"/>
              </a:rPr>
              <a:t> </a:t>
            </a:r>
            <a:r>
              <a:rPr sz="10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可适配量化</a:t>
            </a:r>
            <a:endParaRPr lang="en-US" altLang="en-US" sz="1000" dirty="0"/>
          </a:p>
          <a:p>
            <a:pPr marL="12700" algn="l" rtl="0" eaLnBrk="0">
              <a:lnSpc>
                <a:spcPts val="1330"/>
              </a:lnSpc>
              <a:spcBef>
                <a:spcPts val="395"/>
              </a:spcBef>
            </a:pPr>
            <a:r>
              <a:rPr sz="1100" kern="0" spc="-70" dirty="0">
                <a:solidFill>
                  <a:srgbClr val="595959">
                    <a:alpha val="100000"/>
                  </a:srgbClr>
                </a:solidFill>
                <a:latin typeface="Wingdings" panose="05000000000000000000"/>
                <a:ea typeface="Wingdings" panose="05000000000000000000"/>
                <a:cs typeface="Wingdings" panose="05000000000000000000"/>
              </a:rPr>
              <a:t>.</a:t>
            </a:r>
            <a:r>
              <a:rPr sz="1100" kern="0" spc="720" dirty="0">
                <a:solidFill>
                  <a:srgbClr val="595959">
                    <a:alpha val="100000"/>
                  </a:srgbClr>
                </a:solidFill>
                <a:latin typeface="Wingdings" panose="05000000000000000000"/>
                <a:ea typeface="Wingdings" panose="05000000000000000000"/>
                <a:cs typeface="Wingdings" panose="05000000000000000000"/>
              </a:rPr>
              <a:t> </a:t>
            </a:r>
            <a:r>
              <a:rPr sz="11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结构化剪裁</a:t>
            </a:r>
            <a:r>
              <a:rPr sz="11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1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、压缩</a:t>
            </a:r>
            <a:endParaRPr lang="en-US" altLang="en-US" sz="1100" dirty="0"/>
          </a:p>
          <a:p>
            <a:pPr algn="l" rtl="0" eaLnBrk="0">
              <a:lnSpc>
                <a:spcPct val="109000"/>
              </a:lnSpc>
            </a:pPr>
            <a:endParaRPr lang="en-US" altLang="en-US" sz="300" dirty="0"/>
          </a:p>
          <a:p>
            <a:pPr marL="12700" algn="l" rtl="0" eaLnBrk="0">
              <a:lnSpc>
                <a:spcPts val="1330"/>
              </a:lnSpc>
              <a:spcBef>
                <a:spcPts val="5"/>
              </a:spcBef>
            </a:pPr>
            <a:r>
              <a:rPr sz="1100" kern="0" spc="-80" dirty="0">
                <a:solidFill>
                  <a:srgbClr val="595959">
                    <a:alpha val="100000"/>
                  </a:srgbClr>
                </a:solidFill>
                <a:latin typeface="Wingdings" panose="05000000000000000000"/>
                <a:ea typeface="Wingdings" panose="05000000000000000000"/>
                <a:cs typeface="Wingdings" panose="05000000000000000000"/>
              </a:rPr>
              <a:t>.</a:t>
            </a:r>
            <a:r>
              <a:rPr sz="1100" kern="0" spc="780" dirty="0">
                <a:solidFill>
                  <a:srgbClr val="595959">
                    <a:alpha val="100000"/>
                  </a:srgbClr>
                </a:solidFill>
                <a:latin typeface="Wingdings" panose="05000000000000000000"/>
                <a:ea typeface="Wingdings" panose="05000000000000000000"/>
                <a:cs typeface="Wingdings" panose="05000000000000000000"/>
              </a:rPr>
              <a:t> </a:t>
            </a:r>
            <a:r>
              <a:rPr sz="11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自动化开发工具</a:t>
            </a:r>
            <a:endParaRPr lang="en-US" altLang="en-US" sz="1100" dirty="0"/>
          </a:p>
        </p:txBody>
      </p:sp>
      <p:sp>
        <p:nvSpPr>
          <p:cNvPr id="1102" name="textbox 1102"/>
          <p:cNvSpPr/>
          <p:nvPr/>
        </p:nvSpPr>
        <p:spPr>
          <a:xfrm>
            <a:off x="4448276" y="5020614"/>
            <a:ext cx="1576705" cy="1294130"/>
          </a:xfrm>
          <a:prstGeom prst="rect">
            <a:avLst/>
          </a:prstGeom>
        </p:spPr>
        <p:txBody>
          <a:bodyPr vert="horz" wrap="square" lIns="0" tIns="0" rIns="0" bIns="0"/>
          <a:lstStyle/>
          <a:p>
            <a:pPr algn="l" rtl="0" eaLnBrk="0">
              <a:lnSpc>
                <a:spcPct val="99000"/>
              </a:lnSpc>
            </a:pPr>
            <a:endParaRPr lang="en-US" altLang="en-US" sz="100" dirty="0"/>
          </a:p>
          <a:p>
            <a:pPr marL="290195" indent="-277495" algn="l" rtl="0" eaLnBrk="0">
              <a:lnSpc>
                <a:spcPct val="100000"/>
              </a:lnSpc>
            </a:pPr>
            <a:r>
              <a:rPr sz="1100" kern="0" spc="-50" dirty="0">
                <a:solidFill>
                  <a:srgbClr val="595959">
                    <a:alpha val="100000"/>
                  </a:srgbClr>
                </a:solidFill>
                <a:latin typeface="Wingdings" panose="05000000000000000000"/>
                <a:ea typeface="Wingdings" panose="05000000000000000000"/>
                <a:cs typeface="Wingdings" panose="05000000000000000000"/>
              </a:rPr>
              <a:t>.</a:t>
            </a:r>
            <a:r>
              <a:rPr sz="1100" kern="0" spc="690" dirty="0">
                <a:solidFill>
                  <a:srgbClr val="595959">
                    <a:alpha val="100000"/>
                  </a:srgbClr>
                </a:solidFill>
                <a:latin typeface="Wingdings" panose="05000000000000000000"/>
                <a:ea typeface="Wingdings" panose="05000000000000000000"/>
                <a:cs typeface="Wingdings" panose="05000000000000000000"/>
              </a:rPr>
              <a:t> </a:t>
            </a:r>
            <a:r>
              <a:rPr sz="11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低光环境下，可有</a:t>
            </a:r>
            <a:r>
              <a:rPr sz="11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效对镜头中小目标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进行探测</a:t>
            </a:r>
            <a:r>
              <a:rPr sz="1200" kern="0" spc="-2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p>
            <a:pPr algn="l" rtl="0" eaLnBrk="0">
              <a:lnSpc>
                <a:spcPct val="106000"/>
              </a:lnSpc>
            </a:pPr>
            <a:endParaRPr lang="en-US" altLang="en-US" sz="1100" dirty="0"/>
          </a:p>
          <a:p>
            <a:pPr marL="288925" indent="-276860" algn="l" rtl="0" eaLnBrk="0">
              <a:lnSpc>
                <a:spcPct val="104000"/>
              </a:lnSpc>
            </a:pPr>
            <a:r>
              <a:rPr sz="1100" kern="0" spc="-40" dirty="0">
                <a:solidFill>
                  <a:srgbClr val="595959">
                    <a:alpha val="100000"/>
                  </a:srgbClr>
                </a:solidFill>
                <a:latin typeface="Wingdings" panose="05000000000000000000"/>
                <a:ea typeface="Wingdings" panose="05000000000000000000"/>
                <a:cs typeface="Wingdings" panose="05000000000000000000"/>
              </a:rPr>
              <a:t>.</a:t>
            </a:r>
            <a:r>
              <a:rPr sz="1100" kern="0" spc="630" dirty="0">
                <a:solidFill>
                  <a:srgbClr val="595959">
                    <a:alpha val="100000"/>
                  </a:srgbClr>
                </a:solidFill>
                <a:latin typeface="Wingdings" panose="05000000000000000000"/>
                <a:ea typeface="Wingdings" panose="05000000000000000000"/>
                <a:cs typeface="Wingdings" panose="05000000000000000000"/>
              </a:rPr>
              <a:t> </a:t>
            </a:r>
            <a:r>
              <a:rPr sz="11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对任意道路/障碍物</a:t>
            </a:r>
            <a:r>
              <a:rPr sz="11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/交通标志</a:t>
            </a:r>
            <a:r>
              <a:rPr sz="1200" kern="0" spc="-1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。行人等</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图像进行理解</a:t>
            </a:r>
            <a:r>
              <a:rPr sz="1200" kern="0" spc="-1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p:txBody>
      </p:sp>
      <p:sp>
        <p:nvSpPr>
          <p:cNvPr id="1104" name="textbox 1104"/>
          <p:cNvSpPr/>
          <p:nvPr/>
        </p:nvSpPr>
        <p:spPr>
          <a:xfrm>
            <a:off x="8755100" y="2643123"/>
            <a:ext cx="2905760" cy="579119"/>
          </a:xfrm>
          <a:prstGeom prst="rect">
            <a:avLst/>
          </a:prstGeom>
        </p:spPr>
        <p:txBody>
          <a:bodyPr vert="horz" wrap="square" lIns="0" tIns="0" rIns="0" bIns="0"/>
          <a:lstStyle/>
          <a:p>
            <a:pPr algn="l" rtl="0" eaLnBrk="0">
              <a:lnSpc>
                <a:spcPct val="87000"/>
              </a:lnSpc>
            </a:pPr>
            <a:endParaRPr lang="en-US" altLang="en-US" sz="100" dirty="0"/>
          </a:p>
          <a:p>
            <a:pPr marL="21590" indent="-8890" algn="l" rtl="0" eaLnBrk="0">
              <a:lnSpc>
                <a:spcPct val="101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算力达106</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TOPS</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INT</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8)—</a:t>
            </a:r>
            <a:r>
              <a:rPr sz="12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196TOPS(INT4)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16nm工艺</a:t>
            </a:r>
            <a:endParaRPr lang="en-US" altLang="en-US" sz="1200" dirty="0"/>
          </a:p>
          <a:p>
            <a:pPr marL="14605" algn="l" rtl="0" eaLnBrk="0">
              <a:lnSpc>
                <a:spcPct val="87000"/>
              </a:lnSpc>
              <a:spcBef>
                <a:spcPts val="19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单颗芯片可支持高级别自动驾驶功能</a:t>
            </a:r>
            <a:endParaRPr lang="en-US" altLang="en-US" sz="1200" dirty="0"/>
          </a:p>
        </p:txBody>
      </p:sp>
      <p:sp>
        <p:nvSpPr>
          <p:cNvPr id="1106" name="textbox 1106"/>
          <p:cNvSpPr/>
          <p:nvPr/>
        </p:nvSpPr>
        <p:spPr>
          <a:xfrm>
            <a:off x="2602077" y="2636773"/>
            <a:ext cx="2863214" cy="579119"/>
          </a:xfrm>
          <a:prstGeom prst="rect">
            <a:avLst/>
          </a:prstGeom>
        </p:spPr>
        <p:txBody>
          <a:bodyPr vert="horz" wrap="square" lIns="0" tIns="0" rIns="0" bIns="0"/>
          <a:lstStyle/>
          <a:p>
            <a:pPr algn="l" rtl="0" eaLnBrk="0">
              <a:lnSpc>
                <a:spcPct val="87000"/>
              </a:lnSpc>
            </a:pPr>
            <a:endParaRPr lang="en-US" altLang="en-US" sz="100" dirty="0"/>
          </a:p>
          <a:p>
            <a:pPr marL="24130" indent="-8890" algn="l" rtl="0" eaLnBrk="0">
              <a:lnSpc>
                <a:spcPct val="101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算力达</a:t>
            </a:r>
            <a:r>
              <a:rPr sz="12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58TOPS(INT8)—</a:t>
            </a:r>
            <a:r>
              <a:rPr sz="12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116TOPS(INT4)</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16nm工艺</a:t>
            </a:r>
            <a:endParaRPr lang="en-US" altLang="en-US" sz="1200" dirty="0"/>
          </a:p>
          <a:p>
            <a:pPr marL="12700" algn="l" rtl="0" eaLnBrk="0">
              <a:lnSpc>
                <a:spcPct val="87000"/>
              </a:lnSpc>
              <a:spcBef>
                <a:spcPts val="190"/>
              </a:spcBef>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是第一款支持L2+自动驾驶</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的国产芯片</a:t>
            </a:r>
            <a:endParaRPr lang="en-US" altLang="en-US" sz="1200" dirty="0"/>
          </a:p>
        </p:txBody>
      </p:sp>
      <p:sp>
        <p:nvSpPr>
          <p:cNvPr id="1108" name="textbox 1108"/>
          <p:cNvSpPr/>
          <p:nvPr/>
        </p:nvSpPr>
        <p:spPr>
          <a:xfrm>
            <a:off x="315895" y="6596697"/>
            <a:ext cx="11607165" cy="170814"/>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0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来源：黑芝麻官网、公开资料及专家访谈，整</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理</a:t>
            </a:r>
            <a:r>
              <a:rPr sz="8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8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34</a:t>
            </a:r>
            <a:endParaRPr lang="en-US" altLang="en-US" sz="1200" dirty="0"/>
          </a:p>
        </p:txBody>
      </p:sp>
      <p:sp>
        <p:nvSpPr>
          <p:cNvPr id="1110" name="textbox 1110"/>
          <p:cNvSpPr/>
          <p:nvPr/>
        </p:nvSpPr>
        <p:spPr>
          <a:xfrm>
            <a:off x="2653868" y="3686555"/>
            <a:ext cx="2457450" cy="561975"/>
          </a:xfrm>
          <a:prstGeom prst="rect">
            <a:avLst/>
          </a:prstGeom>
        </p:spPr>
        <p:txBody>
          <a:bodyPr vert="horz" wrap="square" lIns="0" tIns="0" rIns="0" bIns="0"/>
          <a:lstStyle/>
          <a:p>
            <a:pPr algn="l" rtl="0" eaLnBrk="0">
              <a:lnSpc>
                <a:spcPct val="82000"/>
              </a:lnSpc>
            </a:pPr>
            <a:endParaRPr lang="en-US" altLang="en-US" sz="100" dirty="0"/>
          </a:p>
          <a:p>
            <a:pPr marL="15240" algn="l" rtl="0" eaLnBrk="0">
              <a:lnSpc>
                <a:spcPct val="79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50+AI参考模型</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库转换用例</a:t>
            </a:r>
            <a:endParaRPr lang="en-US" altLang="en-US" sz="1200" dirty="0"/>
          </a:p>
          <a:p>
            <a:pPr marL="12700" algn="l" rtl="0" eaLnBrk="0">
              <a:lnSpc>
                <a:spcPts val="1575"/>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支持动态异构多核任务分配</a:t>
            </a:r>
            <a:endParaRPr lang="en-US" altLang="en-US" sz="1200" dirty="0"/>
          </a:p>
          <a:p>
            <a:pPr marL="15875" algn="l" rtl="0" eaLnBrk="0">
              <a:lnSpc>
                <a:spcPct val="93000"/>
              </a:lnSpc>
              <a:spcBef>
                <a:spcPts val="17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完善的工具链，支持自定义算法开发</a:t>
            </a:r>
            <a:endParaRPr lang="en-US" altLang="en-US" sz="1200" dirty="0"/>
          </a:p>
        </p:txBody>
      </p:sp>
      <p:sp>
        <p:nvSpPr>
          <p:cNvPr id="1112" name="textbox 1112"/>
          <p:cNvSpPr/>
          <p:nvPr/>
        </p:nvSpPr>
        <p:spPr>
          <a:xfrm>
            <a:off x="344269" y="164510"/>
            <a:ext cx="3927475" cy="349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8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黑芝麻智能：</a:t>
            </a:r>
            <a:r>
              <a:rPr sz="2100" kern="0" spc="-42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8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芯片赋能未来</a:t>
            </a:r>
            <a:r>
              <a:rPr sz="2100" kern="0" spc="7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驾驶</a:t>
            </a:r>
            <a:endParaRPr lang="en-US" altLang="en-US" sz="2100" dirty="0"/>
          </a:p>
        </p:txBody>
      </p:sp>
      <p:sp>
        <p:nvSpPr>
          <p:cNvPr id="1114" name="textbox 1114"/>
          <p:cNvSpPr/>
          <p:nvPr/>
        </p:nvSpPr>
        <p:spPr>
          <a:xfrm>
            <a:off x="6081232" y="3632589"/>
            <a:ext cx="1444625" cy="645159"/>
          </a:xfrm>
          <a:prstGeom prst="rect">
            <a:avLst/>
          </a:prstGeom>
        </p:spPr>
        <p:txBody>
          <a:bodyPr vert="horz" wrap="square" lIns="0" tIns="0" rIns="0" bIns="0"/>
          <a:lstStyle/>
          <a:p>
            <a:pPr algn="l" rtl="0" eaLnBrk="0">
              <a:lnSpc>
                <a:spcPct val="80000"/>
              </a:lnSpc>
            </a:pPr>
            <a:endParaRPr lang="en-US" altLang="en-US" sz="100" dirty="0"/>
          </a:p>
          <a:p>
            <a:pPr marL="373380" algn="l" rtl="0" eaLnBrk="0">
              <a:lnSpc>
                <a:spcPct val="87000"/>
              </a:lnSpc>
            </a:pPr>
            <a:r>
              <a:rPr sz="14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车路协同</a:t>
            </a:r>
            <a:endParaRPr lang="en-US" altLang="en-US" sz="1400" dirty="0"/>
          </a:p>
          <a:p>
            <a:pPr marL="12700" algn="l" rtl="0" eaLnBrk="0">
              <a:lnSpc>
                <a:spcPct val="84000"/>
              </a:lnSpc>
              <a:spcBef>
                <a:spcPts val="225"/>
              </a:spcBef>
            </a:pP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路侧感知计算平台</a:t>
            </a:r>
            <a:endParaRPr lang="en-US" altLang="en-US" sz="1400" dirty="0"/>
          </a:p>
          <a:p>
            <a:pPr marL="299720" algn="l" rtl="0" eaLnBrk="0">
              <a:lnSpc>
                <a:spcPts val="1780"/>
              </a:lnSpc>
            </a:pP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FAD</a:t>
            </a:r>
            <a:r>
              <a:rPr sz="1400" kern="0" spc="20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Edge</a:t>
            </a:r>
            <a:endParaRPr lang="en-US" altLang="en-US" sz="1400" dirty="0"/>
          </a:p>
        </p:txBody>
      </p:sp>
      <p:sp>
        <p:nvSpPr>
          <p:cNvPr id="1116" name="textbox 1116"/>
          <p:cNvSpPr/>
          <p:nvPr/>
        </p:nvSpPr>
        <p:spPr>
          <a:xfrm>
            <a:off x="518448" y="2446188"/>
            <a:ext cx="1972310" cy="422909"/>
          </a:xfrm>
          <a:prstGeom prst="rect">
            <a:avLst/>
          </a:prstGeom>
        </p:spPr>
        <p:txBody>
          <a:bodyPr vert="horz" wrap="square" lIns="0" tIns="0" rIns="0" bIns="0"/>
          <a:lstStyle/>
          <a:p>
            <a:pPr algn="l" rtl="0" eaLnBrk="0">
              <a:lnSpc>
                <a:spcPct val="85000"/>
              </a:lnSpc>
            </a:pPr>
            <a:endParaRPr lang="en-US" altLang="en-US" sz="100" dirty="0"/>
          </a:p>
          <a:p>
            <a:pPr marL="632460" algn="l" rtl="0" eaLnBrk="0">
              <a:lnSpc>
                <a:spcPct val="86000"/>
              </a:lnSpc>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华山系列</a:t>
            </a:r>
            <a:endParaRPr lang="en-US" altLang="en-US" sz="1400" dirty="0"/>
          </a:p>
          <a:p>
            <a:pPr marL="12700" algn="l" rtl="0" eaLnBrk="0">
              <a:lnSpc>
                <a:spcPct val="87000"/>
              </a:lnSpc>
              <a:spcBef>
                <a:spcPts val="220"/>
              </a:spcBef>
            </a:pP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高性能自动驾驶计算芯片</a:t>
            </a:r>
            <a:endParaRPr lang="en-US" altLang="en-US" sz="1400" dirty="0"/>
          </a:p>
        </p:txBody>
      </p:sp>
      <p:sp>
        <p:nvSpPr>
          <p:cNvPr id="1118" name="textbox 1118"/>
          <p:cNvSpPr/>
          <p:nvPr/>
        </p:nvSpPr>
        <p:spPr>
          <a:xfrm>
            <a:off x="6458422" y="4727438"/>
            <a:ext cx="2687320" cy="25209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780"/>
              </a:lnSpc>
            </a:pP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Neural</a:t>
            </a:r>
            <a:r>
              <a:rPr sz="1400" kern="0" spc="-30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IQ</a:t>
            </a:r>
            <a:r>
              <a:rPr sz="1400" kern="0" spc="15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ISP技术</a:t>
            </a: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--图像处理核心</a:t>
            </a:r>
            <a:endParaRPr lang="en-US" altLang="en-US" sz="1400" dirty="0"/>
          </a:p>
        </p:txBody>
      </p:sp>
      <p:sp>
        <p:nvSpPr>
          <p:cNvPr id="1120" name="textbox 1120"/>
          <p:cNvSpPr/>
          <p:nvPr/>
        </p:nvSpPr>
        <p:spPr>
          <a:xfrm>
            <a:off x="785327" y="3741074"/>
            <a:ext cx="1438910" cy="425450"/>
          </a:xfrm>
          <a:prstGeom prst="rect">
            <a:avLst/>
          </a:prstGeom>
        </p:spPr>
        <p:txBody>
          <a:bodyPr vert="horz" wrap="square" lIns="0" tIns="0" rIns="0" bIns="0"/>
          <a:lstStyle/>
          <a:p>
            <a:pPr algn="l" rtl="0" eaLnBrk="0">
              <a:lnSpc>
                <a:spcPct val="84000"/>
              </a:lnSpc>
            </a:pPr>
            <a:endParaRPr lang="en-US" altLang="en-US" sz="100" dirty="0"/>
          </a:p>
          <a:p>
            <a:pPr marL="557530" algn="l" rtl="0" eaLnBrk="0">
              <a:lnSpc>
                <a:spcPct val="86000"/>
              </a:lnSpc>
            </a:pPr>
            <a:r>
              <a:rPr sz="1400" kern="0" spc="-90" dirty="0">
                <a:solidFill>
                  <a:srgbClr val="F68C22">
                    <a:alpha val="100000"/>
                  </a:srgbClr>
                </a:solidFill>
                <a:latin typeface="微软雅黑" panose="020B0503020204020204" charset="-122"/>
                <a:ea typeface="微软雅黑" panose="020B0503020204020204" charset="-122"/>
                <a:cs typeface="微软雅黑" panose="020B0503020204020204" charset="-122"/>
              </a:rPr>
              <a:t>山海</a:t>
            </a:r>
            <a:endParaRPr lang="en-US" altLang="en-US" sz="1400" dirty="0"/>
          </a:p>
          <a:p>
            <a:pPr marL="12700" algn="l" rtl="0" eaLnBrk="0">
              <a:lnSpc>
                <a:spcPct val="87000"/>
              </a:lnSpc>
              <a:spcBef>
                <a:spcPts val="240"/>
              </a:spcBef>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人工智能开发平台</a:t>
            </a:r>
            <a:endParaRPr lang="en-US" altLang="en-US" sz="1400" dirty="0"/>
          </a:p>
        </p:txBody>
      </p:sp>
      <p:pic>
        <p:nvPicPr>
          <p:cNvPr id="1122" name="picture 1122"/>
          <p:cNvPicPr>
            <a:picLocks noChangeAspect="1"/>
          </p:cNvPicPr>
          <p:nvPr/>
        </p:nvPicPr>
        <p:blipFill>
          <a:blip r:embed="rId6"/>
          <a:stretch>
            <a:fillRect/>
          </a:stretch>
        </p:blipFill>
        <p:spPr>
          <a:xfrm rot="21600000">
            <a:off x="10617707" y="205740"/>
            <a:ext cx="1260347" cy="3261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6"/>
          <p:cNvGrpSpPr/>
          <p:nvPr/>
        </p:nvGrpSpPr>
        <p:grpSpPr>
          <a:xfrm rot="21600000">
            <a:off x="392429" y="1661159"/>
            <a:ext cx="11420474" cy="2566276"/>
            <a:chOff x="0" y="0"/>
            <a:chExt cx="11420474" cy="2566276"/>
          </a:xfrm>
        </p:grpSpPr>
        <p:pic>
          <p:nvPicPr>
            <p:cNvPr id="1124" name="picture 1124"/>
            <p:cNvPicPr>
              <a:picLocks noChangeAspect="1"/>
            </p:cNvPicPr>
            <p:nvPr/>
          </p:nvPicPr>
          <p:blipFill>
            <a:blip r:embed="rId1"/>
            <a:stretch>
              <a:fillRect/>
            </a:stretch>
          </p:blipFill>
          <p:spPr>
            <a:xfrm rot="21600000">
              <a:off x="0" y="153911"/>
              <a:ext cx="11420474" cy="2412364"/>
            </a:xfrm>
            <a:prstGeom prst="rect">
              <a:avLst/>
            </a:prstGeom>
          </p:spPr>
        </p:pic>
        <p:sp>
          <p:nvSpPr>
            <p:cNvPr id="1126" name="rect"/>
            <p:cNvSpPr/>
            <p:nvPr/>
          </p:nvSpPr>
          <p:spPr>
            <a:xfrm>
              <a:off x="4676394" y="0"/>
              <a:ext cx="2502407" cy="306323"/>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1128" name="textbox 1128"/>
            <p:cNvSpPr/>
            <p:nvPr/>
          </p:nvSpPr>
          <p:spPr>
            <a:xfrm>
              <a:off x="172669" y="41709"/>
              <a:ext cx="6927215" cy="2299970"/>
            </a:xfrm>
            <a:prstGeom prst="rect">
              <a:avLst/>
            </a:prstGeom>
          </p:spPr>
          <p:txBody>
            <a:bodyPr vert="horz" wrap="square" lIns="0" tIns="0" rIns="0" bIns="0"/>
            <a:lstStyle/>
            <a:p>
              <a:pPr algn="l" rtl="0" eaLnBrk="0">
                <a:lnSpc>
                  <a:spcPct val="80000"/>
                </a:lnSpc>
              </a:pPr>
              <a:endParaRPr lang="en-US" altLang="en-US" sz="100" dirty="0"/>
            </a:p>
            <a:p>
              <a:pPr algn="r" rtl="0" eaLnBrk="0">
                <a:lnSpc>
                  <a:spcPct val="88000"/>
                </a:lnSpc>
              </a:pPr>
              <a:r>
                <a:rPr sz="1400" b="1"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时识科技主要产品</a:t>
              </a:r>
              <a:endParaRPr lang="en-US" altLang="en-US" sz="1400" dirty="0"/>
            </a:p>
            <a:p>
              <a:pPr marL="2359660" algn="l" rtl="0" eaLnBrk="0">
                <a:lnSpc>
                  <a:spcPct val="87000"/>
                </a:lnSpc>
                <a:spcBef>
                  <a:spcPts val="840"/>
                </a:spcBef>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动态视觉处理</a:t>
              </a:r>
              <a:endParaRPr lang="en-US" altLang="en-US" sz="1400" dirty="0"/>
            </a:p>
            <a:p>
              <a:pPr algn="l" rtl="0" eaLnBrk="0">
                <a:lnSpc>
                  <a:spcPct val="115000"/>
                </a:lnSpc>
              </a:pPr>
              <a:endParaRPr lang="en-US" altLang="en-US" sz="1000" dirty="0"/>
            </a:p>
            <a:p>
              <a:pPr algn="l" rtl="0" eaLnBrk="0">
                <a:lnSpc>
                  <a:spcPct val="116000"/>
                </a:lnSpc>
              </a:pPr>
              <a:endParaRPr lang="en-US" altLang="en-US" sz="1000" dirty="0"/>
            </a:p>
            <a:p>
              <a:pPr algn="l" rtl="0" eaLnBrk="0">
                <a:lnSpc>
                  <a:spcPct val="116000"/>
                </a:lnSpc>
              </a:pPr>
              <a:endParaRPr lang="en-US" altLang="en-US" sz="1000" dirty="0"/>
            </a:p>
            <a:p>
              <a:pPr algn="l" rtl="0" eaLnBrk="0">
                <a:lnSpc>
                  <a:spcPct val="116000"/>
                </a:lnSpc>
              </a:pPr>
              <a:endParaRPr lang="en-US" altLang="en-US" sz="1000" dirty="0"/>
            </a:p>
            <a:p>
              <a:pPr marL="85725" algn="l" rtl="0" eaLnBrk="0">
                <a:lnSpc>
                  <a:spcPts val="1520"/>
                </a:lnSpc>
                <a:spcBef>
                  <a:spcPts val="370"/>
                </a:spcBef>
              </a:pPr>
              <a:r>
                <a:rPr sz="1200" b="1" kern="0" spc="-20" dirty="0">
                  <a:ln w="4358"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“感算一体</a:t>
              </a:r>
              <a:r>
                <a:rPr sz="1200" b="1"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b="1" kern="0" spc="-20" dirty="0">
                  <a:ln w="4358"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”动态视觉智能S</a:t>
              </a:r>
              <a:r>
                <a:rPr sz="1200" b="1" kern="0" spc="-30" dirty="0">
                  <a:ln w="4358"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oC-Speck</a:t>
              </a:r>
              <a:endParaRPr lang="en-US" altLang="en-US" sz="1200" dirty="0"/>
            </a:p>
            <a:p>
              <a:pPr marL="250825" algn="l" rtl="0" eaLnBrk="0">
                <a:lnSpc>
                  <a:spcPct val="87000"/>
                </a:lnSpc>
                <a:spcBef>
                  <a:spcPts val="110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无隐私：基于点阵数据的视觉处理</a:t>
              </a:r>
              <a:endParaRPr lang="en-US" altLang="en-US" sz="1200" dirty="0"/>
            </a:p>
            <a:p>
              <a:pPr marL="419100" algn="l" rtl="0" eaLnBrk="0">
                <a:lnSpc>
                  <a:spcPct val="85000"/>
                </a:lnSpc>
                <a:spcBef>
                  <a:spcPts val="190"/>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实时性</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：5-10ms端到端延时</a:t>
              </a:r>
              <a:endParaRPr lang="en-US" altLang="en-US" sz="1200" dirty="0"/>
            </a:p>
            <a:p>
              <a:pPr marL="130810" algn="l" rtl="0" eaLnBrk="0">
                <a:lnSpc>
                  <a:spcPts val="152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小于1</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mW</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超低功耗，真正</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always</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on</a:t>
              </a:r>
              <a:endParaRPr lang="en-US" altLang="en-US" sz="1200" dirty="0"/>
            </a:p>
            <a:p>
              <a:pPr marL="637540" algn="l" rtl="0" eaLnBrk="0">
                <a:lnSpc>
                  <a:spcPct val="87000"/>
                </a:lnSpc>
                <a:spcBef>
                  <a:spcPts val="140"/>
                </a:spcBef>
              </a:pPr>
              <a:r>
                <a:rPr sz="12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预计2022年Q3试量产</a:t>
              </a:r>
              <a:endParaRPr lang="en-US" altLang="en-US" sz="1200" dirty="0"/>
            </a:p>
          </p:txBody>
        </p:sp>
        <p:sp>
          <p:nvSpPr>
            <p:cNvPr id="1130" name="rect"/>
            <p:cNvSpPr/>
            <p:nvPr/>
          </p:nvSpPr>
          <p:spPr>
            <a:xfrm>
              <a:off x="2989326" y="1485900"/>
              <a:ext cx="2830067" cy="952500"/>
            </a:xfrm>
            <a:prstGeom prst="rect">
              <a:avLst/>
            </a:prstGeom>
            <a:solidFill>
              <a:srgbClr val="F2F2F2">
                <a:alpha val="100000"/>
              </a:srgbClr>
            </a:solidFill>
            <a:ln cap="flat">
              <a:noFill/>
              <a:prstDash val="solid"/>
              <a:miter lim="0"/>
            </a:ln>
          </p:spPr>
          <p:txBody>
            <a:bodyPr rtlCol="0"/>
            <a:lstStyle/>
            <a:p>
              <a:pPr algn="ctr"/>
              <a:endParaRPr lang="zh-CN" altLang="en-US"/>
            </a:p>
          </p:txBody>
        </p:sp>
        <p:sp>
          <p:nvSpPr>
            <p:cNvPr id="1132" name="rect"/>
            <p:cNvSpPr/>
            <p:nvPr/>
          </p:nvSpPr>
          <p:spPr>
            <a:xfrm>
              <a:off x="5927598" y="1470660"/>
              <a:ext cx="2467356" cy="954023"/>
            </a:xfrm>
            <a:prstGeom prst="rect">
              <a:avLst/>
            </a:prstGeom>
            <a:solidFill>
              <a:srgbClr val="F2F2F2">
                <a:alpha val="100000"/>
              </a:srgbClr>
            </a:solidFill>
            <a:ln cap="flat">
              <a:noFill/>
              <a:prstDash val="solid"/>
              <a:miter lim="0"/>
            </a:ln>
          </p:spPr>
          <p:txBody>
            <a:bodyPr rtlCol="0"/>
            <a:lstStyle/>
            <a:p>
              <a:pPr algn="ctr"/>
              <a:endParaRPr lang="zh-CN" altLang="en-US"/>
            </a:p>
          </p:txBody>
        </p:sp>
        <p:pic>
          <p:nvPicPr>
            <p:cNvPr id="1134" name="picture 1134"/>
            <p:cNvPicPr>
              <a:picLocks noChangeAspect="1"/>
            </p:cNvPicPr>
            <p:nvPr/>
          </p:nvPicPr>
          <p:blipFill>
            <a:blip r:embed="rId2"/>
            <a:stretch>
              <a:fillRect/>
            </a:stretch>
          </p:blipFill>
          <p:spPr>
            <a:xfrm rot="21600000">
              <a:off x="8690228" y="732663"/>
              <a:ext cx="2521458" cy="456438"/>
            </a:xfrm>
            <a:prstGeom prst="rect">
              <a:avLst/>
            </a:prstGeom>
          </p:spPr>
        </p:pic>
        <p:pic>
          <p:nvPicPr>
            <p:cNvPr id="1136" name="picture 1136"/>
            <p:cNvPicPr>
              <a:picLocks noChangeAspect="1"/>
            </p:cNvPicPr>
            <p:nvPr/>
          </p:nvPicPr>
          <p:blipFill>
            <a:blip r:embed="rId3"/>
            <a:stretch>
              <a:fillRect/>
            </a:stretch>
          </p:blipFill>
          <p:spPr>
            <a:xfrm rot="21600000">
              <a:off x="6832854" y="614172"/>
              <a:ext cx="656843" cy="562355"/>
            </a:xfrm>
            <a:prstGeom prst="rect">
              <a:avLst/>
            </a:prstGeom>
          </p:spPr>
        </p:pic>
        <p:pic>
          <p:nvPicPr>
            <p:cNvPr id="1138" name="picture 1138"/>
            <p:cNvPicPr>
              <a:picLocks noChangeAspect="1"/>
            </p:cNvPicPr>
            <p:nvPr/>
          </p:nvPicPr>
          <p:blipFill>
            <a:blip r:embed="rId4"/>
            <a:stretch>
              <a:fillRect/>
            </a:stretch>
          </p:blipFill>
          <p:spPr>
            <a:xfrm rot="21600000">
              <a:off x="1189481" y="591311"/>
              <a:ext cx="656844" cy="554735"/>
            </a:xfrm>
            <a:prstGeom prst="rect">
              <a:avLst/>
            </a:prstGeom>
          </p:spPr>
        </p:pic>
        <p:pic>
          <p:nvPicPr>
            <p:cNvPr id="1140" name="picture 1140"/>
            <p:cNvPicPr>
              <a:picLocks noChangeAspect="1"/>
            </p:cNvPicPr>
            <p:nvPr/>
          </p:nvPicPr>
          <p:blipFill>
            <a:blip r:embed="rId5"/>
            <a:stretch>
              <a:fillRect/>
            </a:stretch>
          </p:blipFill>
          <p:spPr>
            <a:xfrm rot="21600000">
              <a:off x="3960114" y="594360"/>
              <a:ext cx="646176" cy="554735"/>
            </a:xfrm>
            <a:prstGeom prst="rect">
              <a:avLst/>
            </a:prstGeom>
          </p:spPr>
        </p:pic>
      </p:grpSp>
      <p:sp>
        <p:nvSpPr>
          <p:cNvPr id="1142" name="textbox 1142"/>
          <p:cNvSpPr/>
          <p:nvPr/>
        </p:nvSpPr>
        <p:spPr>
          <a:xfrm>
            <a:off x="395353" y="757697"/>
            <a:ext cx="11272519" cy="901700"/>
          </a:xfrm>
          <a:prstGeom prst="rect">
            <a:avLst/>
          </a:prstGeom>
        </p:spPr>
        <p:txBody>
          <a:bodyPr vert="horz" wrap="square" lIns="0" tIns="0" rIns="0" bIns="0"/>
          <a:lstStyle/>
          <a:p>
            <a:pPr algn="l" rtl="0" eaLnBrk="0">
              <a:lnSpc>
                <a:spcPct val="88000"/>
              </a:lnSpc>
            </a:pPr>
            <a:endParaRPr lang="en-US" altLang="en-US" sz="100" dirty="0"/>
          </a:p>
          <a:p>
            <a:pPr marL="291465" indent="-278765" algn="l" rtl="0" eaLnBrk="0">
              <a:lnSpc>
                <a:spcPct val="101000"/>
              </a:lnSpc>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SynSense</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时识科技于2017年2</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月在瑞士苏黎世成立（原名aiCTX</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并于2020年4月将全球运营总部迁至中国</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。公司是全球领先的类脑智能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与应用解决方案提供商，横跨计算与感知技术领域，拥有苏黎世大学和苏黎世联邦理工学院20多年数模混合神经形态处理器与神经形态算法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自主研发成果。</a:t>
            </a:r>
            <a:endParaRPr lang="en-US" altLang="en-US" sz="1400" dirty="0"/>
          </a:p>
          <a:p>
            <a:pPr marL="12700" algn="l" rtl="0" eaLnBrk="0">
              <a:lnSpc>
                <a:spcPts val="1695"/>
              </a:lnSpc>
              <a:spcBef>
                <a:spcPts val="110"/>
              </a:spcBef>
            </a:pPr>
            <a:r>
              <a:rPr sz="1400" kern="0" spc="-1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目前，类脑芯片产品已流片成功，进入小规模试用环节</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，即将进入量产</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。未来，产品将广泛适用于IoT实时信号处理及AI边缘运算。</a:t>
            </a:r>
            <a:endParaRPr lang="en-US" altLang="en-US" sz="1400" dirty="0"/>
          </a:p>
        </p:txBody>
      </p:sp>
      <p:sp>
        <p:nvSpPr>
          <p:cNvPr id="1144" name="textbox 1144"/>
          <p:cNvSpPr/>
          <p:nvPr/>
        </p:nvSpPr>
        <p:spPr>
          <a:xfrm>
            <a:off x="492508" y="4316568"/>
            <a:ext cx="4567554" cy="2166620"/>
          </a:xfrm>
          <a:prstGeom prst="rect">
            <a:avLst/>
          </a:prstGeom>
        </p:spPr>
        <p:txBody>
          <a:bodyPr vert="horz" wrap="square" lIns="0" tIns="0" rIns="0" bIns="0"/>
          <a:lstStyle/>
          <a:p>
            <a:pPr algn="l" rtl="0" eaLnBrk="0">
              <a:lnSpc>
                <a:spcPct val="80000"/>
              </a:lnSpc>
            </a:pPr>
            <a:endParaRPr lang="en-US" altLang="en-US" sz="100" dirty="0"/>
          </a:p>
          <a:p>
            <a:pPr marL="1097915" algn="l" rtl="0" eaLnBrk="0">
              <a:lnSpc>
                <a:spcPct val="88000"/>
              </a:lnSpc>
            </a:pP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时识科技核心创始</a:t>
            </a:r>
            <a:r>
              <a:rPr sz="1400" b="1"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团队</a:t>
            </a:r>
            <a:endParaRPr lang="en-US" altLang="en-US" sz="1400" dirty="0"/>
          </a:p>
          <a:p>
            <a:pPr marL="12700" algn="l" rtl="0" eaLnBrk="0">
              <a:lnSpc>
                <a:spcPts val="1685"/>
              </a:lnSpc>
              <a:spcBef>
                <a:spcPts val="285"/>
              </a:spcBef>
            </a:pPr>
            <a:r>
              <a:rPr sz="1300" kern="0" spc="-30" dirty="0">
                <a:solidFill>
                  <a:srgbClr val="F68C22">
                    <a:alpha val="100000"/>
                  </a:srgbClr>
                </a:solidFill>
                <a:latin typeface="Wingdings" panose="05000000000000000000"/>
                <a:ea typeface="Wingdings" panose="05000000000000000000"/>
                <a:cs typeface="Wingdings" panose="05000000000000000000"/>
              </a:rPr>
              <a:t>.</a:t>
            </a:r>
            <a:r>
              <a:rPr sz="1300" kern="0" spc="420" dirty="0">
                <a:solidFill>
                  <a:srgbClr val="F68C22">
                    <a:alpha val="100000"/>
                  </a:srgbClr>
                </a:solidFill>
                <a:latin typeface="Wingdings" panose="05000000000000000000"/>
                <a:ea typeface="Wingdings" panose="05000000000000000000"/>
                <a:cs typeface="Wingdings" panose="05000000000000000000"/>
              </a:rPr>
              <a:t> </a:t>
            </a:r>
            <a:r>
              <a:rPr sz="13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Dr.乔宁</a:t>
            </a:r>
            <a:r>
              <a:rPr sz="1300" kern="0" spc="7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F68C22">
                    <a:alpha val="100000"/>
                  </a:srgbClr>
                </a:solidFill>
                <a:latin typeface="微软雅黑" panose="020B0503020204020204" charset="-122"/>
                <a:ea typeface="微软雅黑" panose="020B0503020204020204" charset="-122"/>
                <a:cs typeface="微软雅黑" panose="020B0503020204020204" charset="-122"/>
              </a:rPr>
              <a:t>创始人兼CEO</a:t>
            </a:r>
            <a:endParaRPr lang="en-US" altLang="en-US" sz="1300" dirty="0"/>
          </a:p>
          <a:p>
            <a:pPr marL="294640" indent="-3175" algn="l" rtl="0" eaLnBrk="0">
              <a:lnSpc>
                <a:spcPct val="96000"/>
              </a:lnSpc>
              <a:spcBef>
                <a:spcPts val="110"/>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本科毕业于西安交通大学，博士毕业于中科</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院半导体所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苏黎世大学博士后</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，苏黎世大学高级研究员</a:t>
            </a:r>
            <a:endParaRPr lang="en-US" altLang="en-US" sz="1400" dirty="0"/>
          </a:p>
          <a:p>
            <a:pPr marL="295275" algn="l" rtl="0" eaLnBrk="0">
              <a:lnSpc>
                <a:spcPct val="92000"/>
              </a:lnSpc>
              <a:spcBef>
                <a:spcPts val="12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主导10+项欧盟类脑研发项目，</a:t>
            </a:r>
            <a:r>
              <a:rPr sz="1400"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10</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+颗类脑芯片研发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主导设计了全球首款动</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态视觉专用处理器</a:t>
            </a:r>
            <a:endParaRPr lang="en-US" altLang="en-US" sz="1400" dirty="0"/>
          </a:p>
          <a:p>
            <a:pPr marL="12700" algn="l" rtl="0" eaLnBrk="0">
              <a:lnSpc>
                <a:spcPts val="1780"/>
              </a:lnSpc>
            </a:pPr>
            <a:r>
              <a:rPr sz="1400" kern="0" spc="-60" dirty="0">
                <a:solidFill>
                  <a:srgbClr val="F68C22">
                    <a:alpha val="100000"/>
                  </a:srgbClr>
                </a:solidFill>
                <a:latin typeface="Wingdings" panose="05000000000000000000"/>
                <a:ea typeface="Wingdings" panose="05000000000000000000"/>
                <a:cs typeface="Wingdings" panose="05000000000000000000"/>
              </a:rPr>
              <a:t>.</a:t>
            </a:r>
            <a:r>
              <a:rPr sz="1400" kern="0" spc="330" dirty="0">
                <a:solidFill>
                  <a:srgbClr val="F68C22">
                    <a:alpha val="100000"/>
                  </a:srgbClr>
                </a:solidFill>
                <a:latin typeface="Wingdings" panose="05000000000000000000"/>
                <a:ea typeface="Wingdings" panose="05000000000000000000"/>
                <a:cs typeface="Wingdings" panose="05000000000000000000"/>
              </a:rPr>
              <a:t> </a:t>
            </a:r>
            <a:r>
              <a:rPr sz="1400" kern="0" spc="-60" dirty="0">
                <a:solidFill>
                  <a:srgbClr val="F68C22">
                    <a:alpha val="100000"/>
                  </a:srgbClr>
                </a:solidFill>
                <a:latin typeface="微软雅黑" panose="020B0503020204020204" charset="-122"/>
                <a:ea typeface="微软雅黑" panose="020B0503020204020204" charset="-122"/>
                <a:cs typeface="微软雅黑" panose="020B0503020204020204" charset="-122"/>
              </a:rPr>
              <a:t>Prof.Dr.Giacomo</a:t>
            </a:r>
            <a:r>
              <a:rPr sz="1400" kern="0" spc="15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F68C22">
                    <a:alpha val="100000"/>
                  </a:srgbClr>
                </a:solidFill>
                <a:latin typeface="微软雅黑" panose="020B0503020204020204" charset="-122"/>
                <a:ea typeface="微软雅黑" panose="020B0503020204020204" charset="-122"/>
                <a:cs typeface="微软雅黑" panose="020B0503020204020204" charset="-122"/>
              </a:rPr>
              <a:t>Indiveri</a:t>
            </a:r>
            <a:r>
              <a:rPr sz="1400" kern="0" spc="5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F68C22">
                    <a:alpha val="100000"/>
                  </a:srgbClr>
                </a:solidFill>
                <a:latin typeface="微软雅黑" panose="020B0503020204020204" charset="-122"/>
                <a:ea typeface="微软雅黑" panose="020B0503020204020204" charset="-122"/>
                <a:cs typeface="微软雅黑" panose="020B0503020204020204" charset="-122"/>
              </a:rPr>
              <a:t>联合创始</a:t>
            </a:r>
            <a:r>
              <a:rPr sz="1400" kern="0" spc="-70" dirty="0">
                <a:solidFill>
                  <a:srgbClr val="F68C22">
                    <a:alpha val="100000"/>
                  </a:srgbClr>
                </a:solidFill>
                <a:latin typeface="微软雅黑" panose="020B0503020204020204" charset="-122"/>
                <a:ea typeface="微软雅黑" panose="020B0503020204020204" charset="-122"/>
                <a:cs typeface="微软雅黑" panose="020B0503020204020204" charset="-122"/>
              </a:rPr>
              <a:t>人</a:t>
            </a:r>
            <a:r>
              <a:rPr sz="1400" kern="0" spc="12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70" dirty="0">
                <a:solidFill>
                  <a:srgbClr val="F68C22">
                    <a:alpha val="100000"/>
                  </a:srgbClr>
                </a:solidFill>
                <a:latin typeface="微软雅黑" panose="020B0503020204020204" charset="-122"/>
                <a:ea typeface="微软雅黑" panose="020B0503020204020204" charset="-122"/>
                <a:cs typeface="微软雅黑" panose="020B0503020204020204" charset="-122"/>
              </a:rPr>
              <a:t>首席科学家</a:t>
            </a:r>
            <a:endParaRPr lang="en-US" altLang="en-US" sz="1400" dirty="0"/>
          </a:p>
          <a:p>
            <a:pPr marL="300990" indent="-5715" algn="l" rtl="0" eaLnBrk="0">
              <a:lnSpc>
                <a:spcPct val="93000"/>
              </a:lnSpc>
              <a:spcBef>
                <a:spcPts val="18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苏黎世联邦理工学院</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、苏黎世大学终身</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教授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INI苏黎世神经信息研究所所长</a:t>
            </a:r>
            <a:endParaRPr lang="en-US" altLang="en-US" sz="1400" dirty="0"/>
          </a:p>
          <a:p>
            <a:pPr marL="295275" algn="l" rtl="0" eaLnBrk="0">
              <a:lnSpc>
                <a:spcPct val="93000"/>
              </a:lnSpc>
              <a:spcBef>
                <a:spcPts val="210"/>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主导20+项欧洲重大</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类脑项目，类脑计算领域权威人物</a:t>
            </a:r>
            <a:endParaRPr lang="en-US" altLang="en-US" sz="1400" dirty="0"/>
          </a:p>
        </p:txBody>
      </p:sp>
      <p:sp>
        <p:nvSpPr>
          <p:cNvPr id="1146" name="textbox 1146"/>
          <p:cNvSpPr/>
          <p:nvPr/>
        </p:nvSpPr>
        <p:spPr>
          <a:xfrm>
            <a:off x="7386068" y="4668356"/>
            <a:ext cx="4389754" cy="173037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685"/>
              </a:lnSpc>
            </a:pPr>
            <a:r>
              <a:rPr sz="1300" kern="0" spc="-120" dirty="0">
                <a:solidFill>
                  <a:srgbClr val="F68C22">
                    <a:alpha val="100000"/>
                  </a:srgbClr>
                </a:solidFill>
                <a:latin typeface="Wingdings" panose="05000000000000000000"/>
                <a:ea typeface="Wingdings" panose="05000000000000000000"/>
                <a:cs typeface="Wingdings" panose="05000000000000000000"/>
              </a:rPr>
              <a:t>.</a:t>
            </a:r>
            <a:r>
              <a:rPr sz="1300" kern="0" spc="380" dirty="0">
                <a:solidFill>
                  <a:srgbClr val="F68C22">
                    <a:alpha val="100000"/>
                  </a:srgbClr>
                </a:solidFill>
                <a:latin typeface="Wingdings" panose="05000000000000000000"/>
                <a:ea typeface="Wingdings" panose="05000000000000000000"/>
                <a:cs typeface="Wingdings" panose="05000000000000000000"/>
              </a:rPr>
              <a:t> </a:t>
            </a:r>
            <a:r>
              <a:rPr sz="1300" kern="0" spc="-120" dirty="0">
                <a:solidFill>
                  <a:srgbClr val="F68C22">
                    <a:alpha val="100000"/>
                  </a:srgbClr>
                </a:solidFill>
                <a:latin typeface="微软雅黑" panose="020B0503020204020204" charset="-122"/>
                <a:ea typeface="微软雅黑" panose="020B0503020204020204" charset="-122"/>
                <a:cs typeface="微软雅黑" panose="020B0503020204020204" charset="-122"/>
              </a:rPr>
              <a:t>动态视觉处理</a:t>
            </a:r>
            <a:endParaRPr lang="en-US" altLang="en-US" sz="1300" dirty="0"/>
          </a:p>
          <a:p>
            <a:pPr algn="r" rtl="0" eaLnBrk="0">
              <a:lnSpc>
                <a:spcPct val="93000"/>
              </a:lnSpc>
              <a:spcBef>
                <a:spcPts val="9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动态视觉智能感知交互，运动轨迹</a:t>
            </a:r>
            <a:r>
              <a:rPr sz="1400" kern="0" spc="-2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、定位及路</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径规划</a:t>
            </a:r>
            <a:endParaRPr lang="en-US" altLang="en-US" sz="1400" dirty="0"/>
          </a:p>
          <a:p>
            <a:pPr algn="l" rtl="0" eaLnBrk="0">
              <a:lnSpc>
                <a:spcPct val="111000"/>
              </a:lnSpc>
            </a:pPr>
            <a:endParaRPr lang="en-US" altLang="en-US" sz="1000" dirty="0"/>
          </a:p>
          <a:p>
            <a:pPr marL="12700" algn="l" rtl="0" eaLnBrk="0">
              <a:lnSpc>
                <a:spcPts val="1555"/>
              </a:lnSpc>
              <a:spcBef>
                <a:spcPts val="370"/>
              </a:spcBef>
            </a:pPr>
            <a:r>
              <a:rPr sz="1200" kern="0" spc="-40" dirty="0">
                <a:solidFill>
                  <a:srgbClr val="F68C22">
                    <a:alpha val="100000"/>
                  </a:srgbClr>
                </a:solidFill>
                <a:latin typeface="Wingdings" panose="05000000000000000000"/>
                <a:ea typeface="Wingdings" panose="05000000000000000000"/>
                <a:cs typeface="Wingdings" panose="05000000000000000000"/>
              </a:rPr>
              <a:t>.</a:t>
            </a:r>
            <a:r>
              <a:rPr sz="1200" kern="0" spc="670" dirty="0">
                <a:solidFill>
                  <a:srgbClr val="F68C22">
                    <a:alpha val="100000"/>
                  </a:srgbClr>
                </a:solidFill>
                <a:latin typeface="Wingdings" panose="05000000000000000000"/>
                <a:ea typeface="Wingdings" panose="05000000000000000000"/>
                <a:cs typeface="Wingdings" panose="05000000000000000000"/>
              </a:rPr>
              <a:t> </a:t>
            </a:r>
            <a:r>
              <a:rPr sz="1200" kern="0" spc="-40" dirty="0">
                <a:solidFill>
                  <a:srgbClr val="F68C22">
                    <a:alpha val="100000"/>
                  </a:srgbClr>
                </a:solidFill>
                <a:latin typeface="微软雅黑" panose="020B0503020204020204" charset="-122"/>
                <a:ea typeface="微软雅黑" panose="020B0503020204020204" charset="-122"/>
                <a:cs typeface="微软雅黑" panose="020B0503020204020204" charset="-122"/>
              </a:rPr>
              <a:t>自然信号处理</a:t>
            </a:r>
            <a:endParaRPr lang="en-US" altLang="en-US" sz="1200" dirty="0"/>
          </a:p>
          <a:p>
            <a:pPr marL="296545" algn="l" rtl="0" eaLnBrk="0">
              <a:lnSpc>
                <a:spcPct val="87000"/>
              </a:lnSpc>
              <a:spcBef>
                <a:spcPts val="22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实时传感信息处理</a:t>
            </a:r>
            <a:endParaRPr lang="en-US" altLang="en-US" sz="1400" dirty="0"/>
          </a:p>
          <a:p>
            <a:pPr algn="l" rtl="0" eaLnBrk="0">
              <a:lnSpc>
                <a:spcPct val="115000"/>
              </a:lnSpc>
            </a:pPr>
            <a:endParaRPr lang="en-US" altLang="en-US" sz="1000" dirty="0"/>
          </a:p>
          <a:p>
            <a:pPr marL="12700" algn="l" rtl="0" eaLnBrk="0">
              <a:lnSpc>
                <a:spcPts val="1695"/>
              </a:lnSpc>
              <a:spcBef>
                <a:spcPts val="425"/>
              </a:spcBef>
            </a:pPr>
            <a:r>
              <a:rPr sz="1400" kern="0" spc="-100" dirty="0">
                <a:solidFill>
                  <a:srgbClr val="F68C22">
                    <a:alpha val="100000"/>
                  </a:srgbClr>
                </a:solidFill>
                <a:latin typeface="Wingdings" panose="05000000000000000000"/>
                <a:ea typeface="Wingdings" panose="05000000000000000000"/>
                <a:cs typeface="Wingdings" panose="05000000000000000000"/>
              </a:rPr>
              <a:t>.</a:t>
            </a:r>
            <a:r>
              <a:rPr sz="1400" kern="0" spc="300" dirty="0">
                <a:solidFill>
                  <a:srgbClr val="F68C22">
                    <a:alpha val="100000"/>
                  </a:srgbClr>
                </a:solidFill>
                <a:latin typeface="Wingdings" panose="05000000000000000000"/>
                <a:ea typeface="Wingdings" panose="05000000000000000000"/>
                <a:cs typeface="Wingdings" panose="05000000000000000000"/>
              </a:rPr>
              <a:t> </a:t>
            </a:r>
            <a:r>
              <a:rPr sz="1400" kern="0" spc="-100" dirty="0">
                <a:solidFill>
                  <a:srgbClr val="F68C22">
                    <a:alpha val="100000"/>
                  </a:srgbClr>
                </a:solidFill>
                <a:latin typeface="微软雅黑" panose="020B0503020204020204" charset="-122"/>
                <a:ea typeface="微软雅黑" panose="020B0503020204020204" charset="-122"/>
                <a:cs typeface="微软雅黑" panose="020B0503020204020204" charset="-122"/>
              </a:rPr>
              <a:t>机器人感知决策及可植入式处理器</a:t>
            </a:r>
            <a:endParaRPr lang="en-US" altLang="en-US" sz="1400" dirty="0"/>
          </a:p>
          <a:p>
            <a:pPr algn="r" rtl="0" eaLnBrk="0">
              <a:lnSpc>
                <a:spcPct val="93000"/>
              </a:lnSpc>
              <a:spcBef>
                <a:spcPts val="8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多模态融合运算，感知</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及决策；人机交互</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，人体增强</a:t>
            </a:r>
            <a:endParaRPr lang="en-US" altLang="en-US" sz="1400" dirty="0"/>
          </a:p>
        </p:txBody>
      </p:sp>
      <p:sp>
        <p:nvSpPr>
          <p:cNvPr id="1148" name="textbox 1148"/>
          <p:cNvSpPr/>
          <p:nvPr/>
        </p:nvSpPr>
        <p:spPr>
          <a:xfrm>
            <a:off x="6343332" y="2961779"/>
            <a:ext cx="2459989" cy="1030605"/>
          </a:xfrm>
          <a:prstGeom prst="rect">
            <a:avLst/>
          </a:prstGeom>
        </p:spPr>
        <p:txBody>
          <a:bodyPr vert="horz" wrap="square" lIns="0" tIns="0" rIns="0" bIns="0"/>
          <a:lstStyle/>
          <a:p>
            <a:pPr algn="l" rtl="0" eaLnBrk="0">
              <a:lnSpc>
                <a:spcPct val="80000"/>
              </a:lnSpc>
            </a:pPr>
            <a:endParaRPr lang="en-US" altLang="en-US" sz="100" dirty="0"/>
          </a:p>
          <a:p>
            <a:pPr marL="459105" algn="l" rtl="0" eaLnBrk="0">
              <a:lnSpc>
                <a:spcPct val="87000"/>
              </a:lnSpc>
            </a:pPr>
            <a:r>
              <a:rPr sz="1200" b="1" kern="0" spc="-10" dirty="0">
                <a:ln w="4358"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低纬度类脑处理器XYLO</a:t>
            </a:r>
            <a:endParaRPr lang="en-US" altLang="en-US" sz="1200" dirty="0"/>
          </a:p>
          <a:p>
            <a:pPr marL="175260" algn="l" rtl="0" eaLnBrk="0">
              <a:lnSpc>
                <a:spcPct val="86000"/>
              </a:lnSpc>
              <a:spcBef>
                <a:spcPts val="1105"/>
              </a:spcBef>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基于SRNN算法和动态稀</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松数据</a:t>
            </a:r>
            <a:endParaRPr lang="en-US" altLang="en-US" sz="1200" dirty="0"/>
          </a:p>
          <a:p>
            <a:pPr marL="12700" algn="l" rtl="0" eaLnBrk="0">
              <a:lnSpc>
                <a:spcPct val="93000"/>
              </a:lnSpc>
              <a:spcBef>
                <a:spcPts val="190"/>
              </a:spcBef>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低成本：全新芯片架构，</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全并行运算</a:t>
            </a:r>
            <a:endParaRPr lang="en-US" altLang="en-US" sz="1200" dirty="0"/>
          </a:p>
          <a:p>
            <a:pPr marL="318135" algn="l" rtl="0" eaLnBrk="0">
              <a:lnSpc>
                <a:spcPct val="93000"/>
              </a:lnSpc>
              <a:spcBef>
                <a:spcPts val="100"/>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信号转化实时处理，无缓存</a:t>
            </a:r>
            <a:endParaRPr lang="en-US" altLang="en-US" sz="1200" dirty="0"/>
          </a:p>
          <a:p>
            <a:pPr marL="478155" algn="l" rtl="0" eaLnBrk="0">
              <a:lnSpc>
                <a:spcPct val="87000"/>
              </a:lnSpc>
              <a:spcBef>
                <a:spcPts val="105"/>
              </a:spcBef>
            </a:pPr>
            <a:r>
              <a:rPr sz="12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预计2022年Q3试量产</a:t>
            </a:r>
            <a:endParaRPr lang="en-US" altLang="en-US" sz="1200" dirty="0"/>
          </a:p>
        </p:txBody>
      </p:sp>
      <p:sp>
        <p:nvSpPr>
          <p:cNvPr id="1150" name="textbox 1150"/>
          <p:cNvSpPr/>
          <p:nvPr/>
        </p:nvSpPr>
        <p:spPr>
          <a:xfrm>
            <a:off x="9588284" y="2962389"/>
            <a:ext cx="1576069" cy="1123950"/>
          </a:xfrm>
          <a:prstGeom prst="rect">
            <a:avLst/>
          </a:prstGeom>
        </p:spPr>
        <p:txBody>
          <a:bodyPr vert="horz" wrap="square" lIns="0" tIns="0" rIns="0" bIns="0"/>
          <a:lstStyle/>
          <a:p>
            <a:pPr algn="l" rtl="0" eaLnBrk="0">
              <a:lnSpc>
                <a:spcPct val="83000"/>
              </a:lnSpc>
            </a:pPr>
            <a:endParaRPr lang="en-US" altLang="en-US" sz="100" dirty="0"/>
          </a:p>
          <a:p>
            <a:pPr marL="479425" algn="l" rtl="0" eaLnBrk="0">
              <a:lnSpc>
                <a:spcPct val="87000"/>
              </a:lnSpc>
            </a:pPr>
            <a:r>
              <a:rPr sz="1200" b="1" kern="0" spc="-20" dirty="0">
                <a:ln w="4358"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开发套件</a:t>
            </a:r>
            <a:endParaRPr lang="en-US" altLang="en-US" sz="1200" dirty="0"/>
          </a:p>
          <a:p>
            <a:pPr marL="82550" algn="l" rtl="0" eaLnBrk="0">
              <a:lnSpc>
                <a:spcPct val="87000"/>
              </a:lnSpc>
              <a:spcBef>
                <a:spcPts val="355"/>
              </a:spcBef>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DYNAP</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SE</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开发套件</a:t>
            </a:r>
            <a:endParaRPr lang="en-US" altLang="en-US" sz="1200" dirty="0"/>
          </a:p>
          <a:p>
            <a:pPr marL="276225" indent="-264160" algn="l" rtl="0" eaLnBrk="0">
              <a:lnSpc>
                <a:spcPct val="94000"/>
              </a:lnSpc>
              <a:spcBef>
                <a:spcPts val="17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DYNAP-CNN开发套件</a:t>
            </a:r>
            <a:r>
              <a:rPr sz="12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XYLO</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开发套件</a:t>
            </a:r>
            <a:endParaRPr lang="en-US" altLang="en-US" sz="1200" dirty="0"/>
          </a:p>
          <a:p>
            <a:pPr marL="255905" indent="76835" algn="l" rtl="0" eaLnBrk="0">
              <a:lnSpc>
                <a:spcPct val="95000"/>
              </a:lnSpc>
              <a:spcBef>
                <a:spcPts val="17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DVS开发套件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Speck</a:t>
            </a: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开发套件</a:t>
            </a:r>
            <a:endParaRPr lang="en-US" altLang="en-US" sz="1200" dirty="0"/>
          </a:p>
        </p:txBody>
      </p:sp>
      <p:sp>
        <p:nvSpPr>
          <p:cNvPr id="1152" name="textbox 1152"/>
          <p:cNvSpPr/>
          <p:nvPr/>
        </p:nvSpPr>
        <p:spPr>
          <a:xfrm>
            <a:off x="389508" y="100989"/>
            <a:ext cx="4829809" cy="38036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795"/>
              </a:lnSpc>
            </a:pPr>
            <a:r>
              <a:rPr sz="2300" kern="0" spc="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SynSense</a:t>
            </a:r>
            <a:r>
              <a:rPr sz="2300" kern="0" spc="130" dirty="0">
                <a:ln w="8717"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时识科技:类脑智能先行者</a:t>
            </a:r>
            <a:endParaRPr lang="en-US" altLang="en-US" sz="2300" dirty="0"/>
          </a:p>
        </p:txBody>
      </p:sp>
      <p:sp>
        <p:nvSpPr>
          <p:cNvPr id="1154" name="textbox 1154"/>
          <p:cNvSpPr/>
          <p:nvPr/>
        </p:nvSpPr>
        <p:spPr>
          <a:xfrm>
            <a:off x="3617264" y="3250628"/>
            <a:ext cx="2303779" cy="73342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3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丰富的可扩展性，可直连事件相机</a:t>
            </a:r>
            <a:endParaRPr lang="en-US" altLang="en-US" sz="1200" dirty="0"/>
          </a:p>
          <a:p>
            <a:pPr marL="193040" algn="l" rtl="0" eaLnBrk="0">
              <a:lnSpc>
                <a:spcPct val="92000"/>
              </a:lnSpc>
              <a:spcBef>
                <a:spcPts val="115"/>
              </a:spcBef>
            </a:pP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ms级延时</a:t>
            </a:r>
            <a:r>
              <a:rPr sz="12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，&lt;1mW超低功耗</a:t>
            </a:r>
            <a:endParaRPr lang="en-US" altLang="en-US" sz="1200" dirty="0"/>
          </a:p>
          <a:p>
            <a:pPr marL="317500" algn="l" rtl="0" eaLnBrk="0">
              <a:lnSpc>
                <a:spcPct val="93000"/>
              </a:lnSpc>
              <a:spcBef>
                <a:spcPts val="95"/>
              </a:spcBef>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实时数据运算，无需缓存</a:t>
            </a:r>
            <a:endParaRPr lang="en-US" altLang="en-US" sz="1200" dirty="0"/>
          </a:p>
          <a:p>
            <a:pPr marL="505460" algn="l" rtl="0" eaLnBrk="0">
              <a:lnSpc>
                <a:spcPct val="87000"/>
              </a:lnSpc>
              <a:spcBef>
                <a:spcPts val="110"/>
              </a:spcBef>
            </a:pPr>
            <a:r>
              <a:rPr sz="12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预计2022年初量产</a:t>
            </a:r>
            <a:endParaRPr lang="en-US" altLang="en-US" sz="1200" dirty="0"/>
          </a:p>
        </p:txBody>
      </p:sp>
      <p:sp>
        <p:nvSpPr>
          <p:cNvPr id="1156" name="textbox 1156"/>
          <p:cNvSpPr/>
          <p:nvPr/>
        </p:nvSpPr>
        <p:spPr>
          <a:xfrm>
            <a:off x="5989068" y="4698836"/>
            <a:ext cx="1008380" cy="150368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555"/>
              </a:lnSpc>
            </a:pPr>
            <a:r>
              <a:rPr sz="1200" kern="0" spc="-100" dirty="0">
                <a:solidFill>
                  <a:srgbClr val="1D9ED2">
                    <a:alpha val="100000"/>
                  </a:srgbClr>
                </a:solidFill>
                <a:latin typeface="Wingdings" panose="05000000000000000000"/>
                <a:ea typeface="Wingdings" panose="05000000000000000000"/>
                <a:cs typeface="Wingdings" panose="05000000000000000000"/>
              </a:rPr>
              <a:t>.</a:t>
            </a:r>
            <a:r>
              <a:rPr sz="1200" kern="0" spc="490" dirty="0">
                <a:solidFill>
                  <a:srgbClr val="1D9ED2">
                    <a:alpha val="100000"/>
                  </a:srgbClr>
                </a:solidFill>
                <a:latin typeface="Wingdings" panose="05000000000000000000"/>
                <a:ea typeface="Wingdings" panose="05000000000000000000"/>
                <a:cs typeface="Wingdings" panose="05000000000000000000"/>
              </a:rPr>
              <a:t> </a:t>
            </a:r>
            <a:r>
              <a:rPr sz="1200" kern="0" spc="-100" dirty="0">
                <a:solidFill>
                  <a:srgbClr val="1D9ED2">
                    <a:alpha val="100000"/>
                  </a:srgbClr>
                </a:solidFill>
                <a:latin typeface="微软雅黑" panose="020B0503020204020204" charset="-122"/>
                <a:ea typeface="微软雅黑" panose="020B0503020204020204" charset="-122"/>
                <a:cs typeface="微软雅黑" panose="020B0503020204020204" charset="-122"/>
              </a:rPr>
              <a:t>超低功耗</a:t>
            </a:r>
            <a:endParaRPr lang="en-US" altLang="en-US" sz="1200" dirty="0"/>
          </a:p>
          <a:p>
            <a:pPr algn="l" rtl="0" eaLnBrk="0">
              <a:lnSpc>
                <a:spcPct val="120000"/>
              </a:lnSpc>
            </a:pPr>
            <a:endParaRPr lang="en-US" altLang="en-US" sz="1000" dirty="0"/>
          </a:p>
          <a:p>
            <a:pPr marL="12700" algn="l" rtl="0" eaLnBrk="0">
              <a:lnSpc>
                <a:spcPts val="1555"/>
              </a:lnSpc>
              <a:spcBef>
                <a:spcPts val="365"/>
              </a:spcBef>
            </a:pPr>
            <a:r>
              <a:rPr sz="1200" kern="0" spc="-100" dirty="0">
                <a:solidFill>
                  <a:srgbClr val="1D9ED2">
                    <a:alpha val="100000"/>
                  </a:srgbClr>
                </a:solidFill>
                <a:latin typeface="Wingdings" panose="05000000000000000000"/>
                <a:ea typeface="Wingdings" panose="05000000000000000000"/>
                <a:cs typeface="Wingdings" panose="05000000000000000000"/>
              </a:rPr>
              <a:t>.</a:t>
            </a:r>
            <a:r>
              <a:rPr sz="1200" kern="0" spc="490" dirty="0">
                <a:solidFill>
                  <a:srgbClr val="1D9ED2">
                    <a:alpha val="100000"/>
                  </a:srgbClr>
                </a:solidFill>
                <a:latin typeface="Wingdings" panose="05000000000000000000"/>
                <a:ea typeface="Wingdings" panose="05000000000000000000"/>
                <a:cs typeface="Wingdings" panose="05000000000000000000"/>
              </a:rPr>
              <a:t> </a:t>
            </a:r>
            <a:r>
              <a:rPr sz="1200" kern="0" spc="-100" dirty="0">
                <a:solidFill>
                  <a:srgbClr val="1D9ED2">
                    <a:alpha val="100000"/>
                  </a:srgbClr>
                </a:solidFill>
                <a:latin typeface="微软雅黑" panose="020B0503020204020204" charset="-122"/>
                <a:ea typeface="微软雅黑" panose="020B0503020204020204" charset="-122"/>
                <a:cs typeface="微软雅黑" panose="020B0503020204020204" charset="-122"/>
              </a:rPr>
              <a:t>超低延时</a:t>
            </a:r>
            <a:endParaRPr lang="en-US" altLang="en-US" sz="1200" dirty="0"/>
          </a:p>
          <a:p>
            <a:pPr algn="l" rtl="0" eaLnBrk="0">
              <a:lnSpc>
                <a:spcPct val="120000"/>
              </a:lnSpc>
            </a:pPr>
            <a:endParaRPr lang="en-US" altLang="en-US" sz="1000" dirty="0"/>
          </a:p>
          <a:p>
            <a:pPr marL="12700" algn="l" rtl="0" eaLnBrk="0">
              <a:lnSpc>
                <a:spcPts val="1555"/>
              </a:lnSpc>
              <a:spcBef>
                <a:spcPts val="365"/>
              </a:spcBef>
            </a:pPr>
            <a:r>
              <a:rPr sz="1200" kern="0" spc="-90" dirty="0">
                <a:solidFill>
                  <a:srgbClr val="1D9ED2">
                    <a:alpha val="100000"/>
                  </a:srgbClr>
                </a:solidFill>
                <a:latin typeface="Wingdings" panose="05000000000000000000"/>
                <a:ea typeface="Wingdings" panose="05000000000000000000"/>
                <a:cs typeface="Wingdings" panose="05000000000000000000"/>
              </a:rPr>
              <a:t>.</a:t>
            </a:r>
            <a:r>
              <a:rPr sz="1200" kern="0" spc="440" dirty="0">
                <a:solidFill>
                  <a:srgbClr val="1D9ED2">
                    <a:alpha val="100000"/>
                  </a:srgbClr>
                </a:solidFill>
                <a:latin typeface="Wingdings" panose="05000000000000000000"/>
                <a:ea typeface="Wingdings" panose="05000000000000000000"/>
                <a:cs typeface="Wingdings" panose="05000000000000000000"/>
              </a:rPr>
              <a:t> </a:t>
            </a:r>
            <a:r>
              <a:rPr sz="1200" kern="0" spc="-90" dirty="0">
                <a:solidFill>
                  <a:srgbClr val="1D9ED2">
                    <a:alpha val="100000"/>
                  </a:srgbClr>
                </a:solidFill>
                <a:latin typeface="微软雅黑" panose="020B0503020204020204" charset="-122"/>
                <a:ea typeface="微软雅黑" panose="020B0503020204020204" charset="-122"/>
                <a:cs typeface="微软雅黑" panose="020B0503020204020204" charset="-122"/>
              </a:rPr>
              <a:t>端侧智能</a:t>
            </a:r>
            <a:endParaRPr lang="en-US" altLang="en-US" sz="1200" dirty="0"/>
          </a:p>
          <a:p>
            <a:pPr algn="l" rtl="0" eaLnBrk="0">
              <a:lnSpc>
                <a:spcPct val="120000"/>
              </a:lnSpc>
            </a:pPr>
            <a:endParaRPr lang="en-US" altLang="en-US" sz="1000" dirty="0"/>
          </a:p>
          <a:p>
            <a:pPr algn="l" rtl="0" eaLnBrk="0">
              <a:lnSpc>
                <a:spcPct val="100000"/>
              </a:lnSpc>
            </a:pPr>
            <a:endParaRPr lang="en-US" altLang="en-US" sz="300" dirty="0"/>
          </a:p>
          <a:p>
            <a:pPr marL="12700" algn="l" rtl="0" eaLnBrk="0">
              <a:lnSpc>
                <a:spcPts val="1555"/>
              </a:lnSpc>
              <a:spcBef>
                <a:spcPts val="5"/>
              </a:spcBef>
            </a:pPr>
            <a:r>
              <a:rPr sz="1200" kern="0" spc="-110" dirty="0">
                <a:solidFill>
                  <a:srgbClr val="1D9ED2">
                    <a:alpha val="100000"/>
                  </a:srgbClr>
                </a:solidFill>
                <a:latin typeface="Wingdings" panose="05000000000000000000"/>
                <a:ea typeface="Wingdings" panose="05000000000000000000"/>
                <a:cs typeface="Wingdings" panose="05000000000000000000"/>
              </a:rPr>
              <a:t>.</a:t>
            </a:r>
            <a:r>
              <a:rPr sz="1200" kern="0" spc="540" dirty="0">
                <a:solidFill>
                  <a:srgbClr val="1D9ED2">
                    <a:alpha val="100000"/>
                  </a:srgbClr>
                </a:solidFill>
                <a:latin typeface="Wingdings" panose="05000000000000000000"/>
                <a:ea typeface="Wingdings" panose="05000000000000000000"/>
                <a:cs typeface="Wingdings" panose="05000000000000000000"/>
              </a:rPr>
              <a:t> </a:t>
            </a:r>
            <a:r>
              <a:rPr sz="1200" kern="0" spc="-110" dirty="0">
                <a:solidFill>
                  <a:srgbClr val="1D9ED2">
                    <a:alpha val="100000"/>
                  </a:srgbClr>
                </a:solidFill>
                <a:latin typeface="微软雅黑" panose="020B0503020204020204" charset="-122"/>
                <a:ea typeface="微软雅黑" panose="020B0503020204020204" charset="-122"/>
                <a:cs typeface="微软雅黑" panose="020B0503020204020204" charset="-122"/>
              </a:rPr>
              <a:t>隐私安全</a:t>
            </a:r>
            <a:endParaRPr lang="en-US" altLang="en-US" sz="1200" dirty="0"/>
          </a:p>
        </p:txBody>
      </p:sp>
      <p:sp>
        <p:nvSpPr>
          <p:cNvPr id="1158" name="textbox 1158"/>
          <p:cNvSpPr/>
          <p:nvPr/>
        </p:nvSpPr>
        <p:spPr>
          <a:xfrm>
            <a:off x="6999778" y="4316568"/>
            <a:ext cx="3588384" cy="212090"/>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87000"/>
              </a:lnSpc>
            </a:pP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1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时识科技类脑芯片优势及技术布局</a:t>
            </a:r>
            <a:endParaRPr lang="en-US" altLang="en-US" sz="1400" dirty="0"/>
          </a:p>
        </p:txBody>
      </p:sp>
      <p:pic>
        <p:nvPicPr>
          <p:cNvPr id="1160" name="picture 1160"/>
          <p:cNvPicPr>
            <a:picLocks noChangeAspect="1"/>
          </p:cNvPicPr>
          <p:nvPr/>
        </p:nvPicPr>
        <p:blipFill>
          <a:blip r:embed="rId6"/>
          <a:stretch>
            <a:fillRect/>
          </a:stretch>
        </p:blipFill>
        <p:spPr>
          <a:xfrm rot="21600000">
            <a:off x="10617707" y="205740"/>
            <a:ext cx="1260347" cy="326135"/>
          </a:xfrm>
          <a:prstGeom prst="rect">
            <a:avLst/>
          </a:prstGeom>
        </p:spPr>
      </p:pic>
      <p:sp>
        <p:nvSpPr>
          <p:cNvPr id="1162" name="textbox 1162"/>
          <p:cNvSpPr/>
          <p:nvPr/>
        </p:nvSpPr>
        <p:spPr>
          <a:xfrm>
            <a:off x="3541115" y="2962846"/>
            <a:ext cx="2353945" cy="182879"/>
          </a:xfrm>
          <a:prstGeom prst="rect">
            <a:avLst/>
          </a:prstGeom>
        </p:spPr>
        <p:txBody>
          <a:bodyPr vert="horz" wrap="square" lIns="0" tIns="0" rIns="0" bIns="0"/>
          <a:lstStyle/>
          <a:p>
            <a:pPr algn="l" rtl="0" eaLnBrk="0">
              <a:lnSpc>
                <a:spcPct val="83000"/>
              </a:lnSpc>
            </a:pPr>
            <a:endParaRPr lang="en-US" altLang="en-US" sz="100" dirty="0"/>
          </a:p>
          <a:p>
            <a:pPr algn="r" rtl="0" eaLnBrk="0">
              <a:lnSpc>
                <a:spcPct val="86000"/>
              </a:lnSpc>
            </a:pPr>
            <a:r>
              <a:rPr sz="1200" b="1" kern="0" spc="-10" dirty="0">
                <a:ln w="4358"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动态视觉专用处理器DYNAP-</a:t>
            </a:r>
            <a:r>
              <a:rPr sz="1200" b="1" kern="0" spc="-20" dirty="0">
                <a:ln w="4358"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CNN</a:t>
            </a:r>
            <a:endParaRPr lang="en-US" altLang="en-US" sz="1200" dirty="0"/>
          </a:p>
        </p:txBody>
      </p:sp>
      <p:sp>
        <p:nvSpPr>
          <p:cNvPr id="1164" name="textbox 1164"/>
          <p:cNvSpPr/>
          <p:nvPr/>
        </p:nvSpPr>
        <p:spPr>
          <a:xfrm>
            <a:off x="363558" y="6636492"/>
            <a:ext cx="2696845" cy="15493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5"/>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来源：时识科技官网、公开资料及专家访谈，整理</a:t>
            </a:r>
            <a:endParaRPr lang="en-US" altLang="en-US" sz="800" dirty="0"/>
          </a:p>
        </p:txBody>
      </p:sp>
      <p:sp>
        <p:nvSpPr>
          <p:cNvPr id="1166" name="textbox 1166"/>
          <p:cNvSpPr/>
          <p:nvPr/>
        </p:nvSpPr>
        <p:spPr>
          <a:xfrm>
            <a:off x="7056040" y="1997238"/>
            <a:ext cx="1065530" cy="20955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6000"/>
              </a:lnSpc>
            </a:pPr>
            <a:r>
              <a:rPr sz="1400"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自然信号处理</a:t>
            </a:r>
            <a:endParaRPr lang="en-US" altLang="en-US" sz="1400" dirty="0"/>
          </a:p>
        </p:txBody>
      </p:sp>
      <p:sp>
        <p:nvSpPr>
          <p:cNvPr id="1168" name="textbox 1168"/>
          <p:cNvSpPr/>
          <p:nvPr/>
        </p:nvSpPr>
        <p:spPr>
          <a:xfrm>
            <a:off x="9962746" y="1997960"/>
            <a:ext cx="729615" cy="21209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7000"/>
              </a:lnSpc>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开发套件</a:t>
            </a:r>
            <a:endParaRPr lang="en-US" altLang="en-US" sz="1400" dirty="0"/>
          </a:p>
        </p:txBody>
      </p:sp>
      <p:sp>
        <p:nvSpPr>
          <p:cNvPr id="1170" name="textbox 1170"/>
          <p:cNvSpPr/>
          <p:nvPr/>
        </p:nvSpPr>
        <p:spPr>
          <a:xfrm>
            <a:off x="11715533" y="6596697"/>
            <a:ext cx="207645" cy="17652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3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35</a:t>
            </a:r>
            <a:endParaRPr lang="en-US" altLang="en-US" sz="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8"/>
          <p:cNvGrpSpPr/>
          <p:nvPr/>
        </p:nvGrpSpPr>
        <p:grpSpPr>
          <a:xfrm rot="21600000">
            <a:off x="5611952" y="1519875"/>
            <a:ext cx="6202045" cy="5011823"/>
            <a:chOff x="0" y="0"/>
            <a:chExt cx="6202045" cy="5011823"/>
          </a:xfrm>
        </p:grpSpPr>
        <p:pic>
          <p:nvPicPr>
            <p:cNvPr id="1172" name="picture 1172"/>
            <p:cNvPicPr>
              <a:picLocks noChangeAspect="1"/>
            </p:cNvPicPr>
            <p:nvPr/>
          </p:nvPicPr>
          <p:blipFill>
            <a:blip r:embed="rId1"/>
            <a:stretch>
              <a:fillRect/>
            </a:stretch>
          </p:blipFill>
          <p:spPr>
            <a:xfrm rot="21600000">
              <a:off x="0" y="86776"/>
              <a:ext cx="6202045" cy="4925047"/>
            </a:xfrm>
            <a:prstGeom prst="rect">
              <a:avLst/>
            </a:prstGeom>
          </p:spPr>
        </p:pic>
        <p:sp>
          <p:nvSpPr>
            <p:cNvPr id="1174" name="textbox 1174"/>
            <p:cNvSpPr/>
            <p:nvPr/>
          </p:nvSpPr>
          <p:spPr>
            <a:xfrm>
              <a:off x="284774" y="-12700"/>
              <a:ext cx="5705475" cy="4843145"/>
            </a:xfrm>
            <a:prstGeom prst="rect">
              <a:avLst/>
            </a:prstGeom>
          </p:spPr>
          <p:txBody>
            <a:bodyPr vert="horz" wrap="square" lIns="0" tIns="0" rIns="0" bIns="0"/>
            <a:lstStyle/>
            <a:p>
              <a:pPr algn="l" rtl="0" eaLnBrk="0">
                <a:lnSpc>
                  <a:spcPct val="90000"/>
                </a:lnSpc>
              </a:pPr>
              <a:endParaRPr lang="en-US" altLang="en-US" sz="100" dirty="0"/>
            </a:p>
            <a:p>
              <a:pPr marL="1654175" algn="l" rtl="0" eaLnBrk="0">
                <a:lnSpc>
                  <a:spcPct val="87000"/>
                </a:lnSpc>
              </a:pP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：埃瓦科技产品框架</a:t>
              </a:r>
              <a:endParaRPr lang="en-US" altLang="en-US" sz="1400" dirty="0"/>
            </a:p>
            <a:p>
              <a:pPr algn="l" rtl="0" eaLnBrk="0">
                <a:lnSpc>
                  <a:spcPct val="178000"/>
                </a:lnSpc>
              </a:pPr>
              <a:endParaRPr lang="en-US" altLang="en-US" sz="1000" dirty="0"/>
            </a:p>
            <a:p>
              <a:pPr marL="951865" algn="l" rtl="0" eaLnBrk="0">
                <a:lnSpc>
                  <a:spcPct val="85000"/>
                </a:lnSpc>
                <a:spcBef>
                  <a:spcPts val="4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3D人脸门锁</a:t>
              </a:r>
              <a:endParaRPr lang="en-US" altLang="en-US" sz="1400" dirty="0"/>
            </a:p>
            <a:p>
              <a:pPr marL="16510" algn="l" rtl="0" eaLnBrk="0">
                <a:lnSpc>
                  <a:spcPct val="88000"/>
                </a:lnSpc>
                <a:spcBef>
                  <a:spcPts val="485"/>
                </a:spcBef>
              </a:pP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应用层</a:t>
              </a:r>
              <a:endParaRPr lang="en-US" altLang="en-US" sz="1400" dirty="0"/>
            </a:p>
            <a:p>
              <a:pPr marL="1075690" algn="l" rtl="0" eaLnBrk="0">
                <a:lnSpc>
                  <a:spcPct val="87000"/>
                </a:lnSpc>
                <a:spcBef>
                  <a:spcPts val="7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智能家居</a:t>
              </a:r>
              <a:endParaRPr lang="en-US" altLang="en-US" sz="1400" dirty="0"/>
            </a:p>
            <a:p>
              <a:pPr algn="l" rtl="0" eaLnBrk="0">
                <a:lnSpc>
                  <a:spcPct val="127000"/>
                </a:lnSpc>
              </a:pPr>
              <a:endParaRPr lang="en-US" altLang="en-US" sz="1000" dirty="0"/>
            </a:p>
            <a:p>
              <a:pPr algn="l" rtl="0" eaLnBrk="0">
                <a:lnSpc>
                  <a:spcPct val="128000"/>
                </a:lnSpc>
              </a:pPr>
              <a:endParaRPr lang="en-US" altLang="en-US" sz="1000" dirty="0"/>
            </a:p>
            <a:p>
              <a:pPr marL="1076325" algn="l" rtl="0" eaLnBrk="0">
                <a:lnSpc>
                  <a:spcPct val="85000"/>
                </a:lnSpc>
                <a:spcBef>
                  <a:spcPts val="42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人脸识别</a:t>
              </a:r>
              <a:endParaRPr lang="en-US" altLang="en-US" sz="1400" dirty="0"/>
            </a:p>
            <a:p>
              <a:pPr marL="15875" algn="l" rtl="0" eaLnBrk="0">
                <a:lnSpc>
                  <a:spcPct val="87000"/>
                </a:lnSpc>
                <a:spcBef>
                  <a:spcPts val="725"/>
                </a:spcBef>
              </a:pP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算法层</a:t>
              </a:r>
              <a:endParaRPr lang="en-US" altLang="en-US" sz="1400" dirty="0"/>
            </a:p>
            <a:p>
              <a:pPr marL="960120" algn="l" rtl="0" eaLnBrk="0">
                <a:lnSpc>
                  <a:spcPct val="85000"/>
                </a:lnSpc>
                <a:spcBef>
                  <a:spcPts val="59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3D活体检测</a:t>
              </a:r>
              <a:endParaRPr lang="en-US" altLang="en-US" sz="1400" dirty="0"/>
            </a:p>
            <a:p>
              <a:pPr algn="l" rtl="0" eaLnBrk="0">
                <a:lnSpc>
                  <a:spcPct val="133000"/>
                </a:lnSpc>
              </a:pPr>
              <a:endParaRPr lang="en-US" altLang="en-US" sz="1000" dirty="0"/>
            </a:p>
            <a:p>
              <a:pPr algn="l" rtl="0" eaLnBrk="0">
                <a:lnSpc>
                  <a:spcPct val="134000"/>
                </a:lnSpc>
              </a:pPr>
              <a:endParaRPr lang="en-US" altLang="en-US" sz="1000" dirty="0"/>
            </a:p>
            <a:p>
              <a:pPr marL="1014095" algn="l" rtl="0" eaLnBrk="0">
                <a:lnSpc>
                  <a:spcPct val="86000"/>
                </a:lnSpc>
                <a:spcBef>
                  <a:spcPts val="430"/>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双目摄像头          3D结构光摄</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像头        双目结构光摄像头</a:t>
              </a:r>
              <a:endParaRPr lang="en-US" altLang="en-US" sz="1400" dirty="0"/>
            </a:p>
            <a:p>
              <a:pPr marL="12700" algn="l" rtl="0" eaLnBrk="0">
                <a:lnSpc>
                  <a:spcPct val="86000"/>
                </a:lnSpc>
                <a:spcBef>
                  <a:spcPts val="755"/>
                </a:spcBef>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模组层</a:t>
              </a:r>
              <a:endParaRPr lang="en-US" altLang="en-US" sz="1400" dirty="0"/>
            </a:p>
            <a:p>
              <a:pPr marL="1075690" algn="l" rtl="0" eaLnBrk="0">
                <a:lnSpc>
                  <a:spcPct val="86000"/>
                </a:lnSpc>
                <a:spcBef>
                  <a:spcPts val="73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丰富接口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硬件级双目帧同步            ToF摄像头</a:t>
              </a:r>
              <a:endParaRPr lang="en-US" altLang="en-US" sz="1400" dirty="0"/>
            </a:p>
            <a:p>
              <a:pPr algn="l" rtl="0" eaLnBrk="0">
                <a:lnSpc>
                  <a:spcPct val="141000"/>
                </a:lnSpc>
              </a:pPr>
              <a:endParaRPr lang="en-US" altLang="en-US" sz="1000" dirty="0"/>
            </a:p>
            <a:p>
              <a:pPr algn="l" rtl="0" eaLnBrk="0">
                <a:lnSpc>
                  <a:spcPct val="141000"/>
                </a:lnSpc>
              </a:pPr>
              <a:endParaRPr lang="en-US" altLang="en-US" sz="1000" dirty="0"/>
            </a:p>
            <a:p>
              <a:pPr algn="r" rtl="0" eaLnBrk="0">
                <a:lnSpc>
                  <a:spcPct val="85000"/>
                </a:lnSpc>
                <a:spcBef>
                  <a:spcPts val="425"/>
                </a:spcBef>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VSLAM</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加速引擎</a:t>
              </a:r>
              <a:endParaRPr lang="en-US" altLang="en-US" sz="1400" dirty="0"/>
            </a:p>
            <a:p>
              <a:pPr marL="14605" algn="l" rtl="0" eaLnBrk="0">
                <a:lnSpc>
                  <a:spcPct val="86000"/>
                </a:lnSpc>
                <a:spcBef>
                  <a:spcPts val="765"/>
                </a:spcBef>
              </a:pPr>
              <a:r>
                <a:rPr sz="14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芯片层</a:t>
              </a:r>
              <a:endParaRPr lang="en-US" altLang="en-US" sz="1400" dirty="0"/>
            </a:p>
            <a:p>
              <a:pPr algn="l" rtl="0" eaLnBrk="0">
                <a:lnSpc>
                  <a:spcPct val="105000"/>
                </a:lnSpc>
              </a:pPr>
              <a:endParaRPr lang="en-US" altLang="en-US" sz="700" dirty="0"/>
            </a:p>
            <a:p>
              <a:pPr algn="l" rtl="0" eaLnBrk="0">
                <a:lnSpc>
                  <a:spcPct val="6000"/>
                </a:lnSpc>
              </a:pPr>
              <a:endParaRPr lang="en-US" altLang="en-US" sz="100" dirty="0"/>
            </a:p>
            <a:p>
              <a:pPr marL="4791710" algn="l" rtl="0" eaLnBrk="0">
                <a:lnSpc>
                  <a:spcPct val="83000"/>
                </a:lnSpc>
              </a:pP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NPU</a:t>
              </a:r>
              <a:endParaRPr lang="en-US" altLang="en-US" sz="1400" dirty="0"/>
            </a:p>
          </p:txBody>
        </p:sp>
      </p:grpSp>
      <p:sp>
        <p:nvSpPr>
          <p:cNvPr id="1176" name="textbox 1176"/>
          <p:cNvSpPr/>
          <p:nvPr/>
        </p:nvSpPr>
        <p:spPr>
          <a:xfrm>
            <a:off x="395353" y="778447"/>
            <a:ext cx="11257280" cy="45339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1400" kern="0" spc="0" dirty="0">
                <a:solidFill>
                  <a:srgbClr val="595959">
                    <a:alpha val="100000"/>
                  </a:srgbClr>
                </a:solidFill>
                <a:latin typeface="Wingdings" panose="05000000000000000000"/>
                <a:ea typeface="Wingdings" panose="05000000000000000000"/>
                <a:cs typeface="Wingdings" panose="05000000000000000000"/>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埃瓦科技成立于2018年，聚焦于芯片设计和视觉算法的系统解决方案，提供拥有自主产权的3D AI处理器的消费级和工业级视</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觉模组。</a:t>
            </a:r>
            <a:endParaRPr lang="en-US" altLang="en-US" sz="1400" dirty="0"/>
          </a:p>
          <a:p>
            <a:pPr algn="r" rtl="0" eaLnBrk="0">
              <a:lnSpc>
                <a:spcPct val="100000"/>
              </a:lnSpc>
              <a:spcBef>
                <a:spcPts val="10"/>
              </a:spcBef>
            </a:pPr>
            <a:r>
              <a:rPr sz="1400" kern="0" spc="-30" dirty="0">
                <a:solidFill>
                  <a:srgbClr val="595959">
                    <a:alpha val="100000"/>
                  </a:srgbClr>
                </a:solidFill>
                <a:latin typeface="Wingdings" panose="05000000000000000000"/>
                <a:ea typeface="Wingdings" panose="05000000000000000000"/>
                <a:cs typeface="Wingdings" panose="05000000000000000000"/>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目前，埃瓦已累计申请知识产权百余件</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，人脸识别模组已获得BCTC国家金融支付级安全认证</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。产品赋能智</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能门锁门禁</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、机器人</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、智能硬件</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p:txBody>
      </p:sp>
      <p:sp>
        <p:nvSpPr>
          <p:cNvPr id="1178" name="textbox 1178"/>
          <p:cNvSpPr/>
          <p:nvPr/>
        </p:nvSpPr>
        <p:spPr>
          <a:xfrm>
            <a:off x="344525" y="164065"/>
            <a:ext cx="11546840" cy="38100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埃瓦科技：</a:t>
            </a:r>
            <a:r>
              <a:rPr sz="2100" kern="0" spc="-42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专注细分领域专用芯片创业公司</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pic>
        <p:nvPicPr>
          <p:cNvPr id="1180" name="picture 1180"/>
          <p:cNvPicPr>
            <a:picLocks noChangeAspect="1"/>
          </p:cNvPicPr>
          <p:nvPr/>
        </p:nvPicPr>
        <p:blipFill>
          <a:blip r:embed="rId2"/>
          <a:stretch>
            <a:fillRect/>
          </a:stretch>
        </p:blipFill>
        <p:spPr>
          <a:xfrm rot="21600000">
            <a:off x="10499317" y="205740"/>
            <a:ext cx="1260347" cy="326135"/>
          </a:xfrm>
          <a:prstGeom prst="rect">
            <a:avLst/>
          </a:prstGeom>
        </p:spPr>
      </p:pic>
      <p:pic>
        <p:nvPicPr>
          <p:cNvPr id="1182" name="picture 1182"/>
          <p:cNvPicPr>
            <a:picLocks noChangeAspect="1"/>
          </p:cNvPicPr>
          <p:nvPr/>
        </p:nvPicPr>
        <p:blipFill>
          <a:blip r:embed="rId3"/>
          <a:stretch>
            <a:fillRect/>
          </a:stretch>
        </p:blipFill>
        <p:spPr>
          <a:xfrm rot="21600000">
            <a:off x="2816351" y="3044952"/>
            <a:ext cx="2540507" cy="1447800"/>
          </a:xfrm>
          <a:prstGeom prst="rect">
            <a:avLst/>
          </a:prstGeom>
        </p:spPr>
      </p:pic>
      <p:sp>
        <p:nvSpPr>
          <p:cNvPr id="1184" name="textbox 1184"/>
          <p:cNvSpPr/>
          <p:nvPr/>
        </p:nvSpPr>
        <p:spPr>
          <a:xfrm>
            <a:off x="477059" y="4786116"/>
            <a:ext cx="2791460" cy="129476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3D</a:t>
            </a:r>
            <a:r>
              <a:rPr sz="1400" kern="0" spc="12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F68C22">
                    <a:alpha val="100000"/>
                  </a:srgbClr>
                </a:solidFill>
                <a:latin typeface="微软雅黑" panose="020B0503020204020204" charset="-122"/>
                <a:ea typeface="微软雅黑" panose="020B0503020204020204" charset="-122"/>
                <a:cs typeface="微软雅黑" panose="020B0503020204020204" charset="-122"/>
              </a:rPr>
              <a:t>深度计算引擎</a:t>
            </a:r>
            <a:endParaRPr lang="en-US" altLang="en-US" sz="1400" dirty="0"/>
          </a:p>
          <a:p>
            <a:pPr marL="17780" algn="l" rtl="0" eaLnBrk="0">
              <a:lnSpc>
                <a:spcPts val="1680"/>
              </a:lnSpc>
              <a:spcBef>
                <a:spcPts val="120"/>
              </a:spcBef>
            </a:pPr>
            <a:r>
              <a:rPr sz="1300" kern="0" spc="-120" dirty="0">
                <a:solidFill>
                  <a:srgbClr val="595959">
                    <a:alpha val="100000"/>
                  </a:srgbClr>
                </a:solidFill>
                <a:latin typeface="Wingdings" panose="05000000000000000000"/>
                <a:ea typeface="Wingdings" panose="05000000000000000000"/>
                <a:cs typeface="Wingdings" panose="05000000000000000000"/>
              </a:rPr>
              <a:t>.</a:t>
            </a:r>
            <a:r>
              <a:rPr sz="1300" kern="0" spc="420" dirty="0">
                <a:solidFill>
                  <a:srgbClr val="595959">
                    <a:alpha val="100000"/>
                  </a:srgbClr>
                </a:solidFill>
                <a:latin typeface="Wingdings" panose="05000000000000000000"/>
                <a:ea typeface="Wingdings" panose="05000000000000000000"/>
                <a:cs typeface="Wingdings" panose="05000000000000000000"/>
              </a:rPr>
              <a:t> </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高帧率</a:t>
            </a:r>
            <a:r>
              <a:rPr sz="13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、低功耗</a:t>
            </a:r>
            <a:endParaRPr lang="en-US" altLang="en-US" sz="1300" dirty="0"/>
          </a:p>
          <a:p>
            <a:pPr marL="17780" algn="l" rtl="0" eaLnBrk="0">
              <a:lnSpc>
                <a:spcPct val="100000"/>
              </a:lnSpc>
            </a:pPr>
            <a:r>
              <a:rPr sz="1400" kern="0" spc="-70" dirty="0">
                <a:solidFill>
                  <a:srgbClr val="595959">
                    <a:alpha val="100000"/>
                  </a:srgbClr>
                </a:solidFill>
                <a:latin typeface="Wingdings" panose="05000000000000000000"/>
                <a:ea typeface="Wingdings" panose="05000000000000000000"/>
                <a:cs typeface="Wingdings" panose="05000000000000000000"/>
              </a:rPr>
              <a:t>.</a:t>
            </a:r>
            <a:r>
              <a:rPr sz="1400" kern="0" spc="320" dirty="0">
                <a:solidFill>
                  <a:srgbClr val="595959">
                    <a:alpha val="100000"/>
                  </a:srgbClr>
                </a:solidFill>
                <a:latin typeface="Wingdings" panose="05000000000000000000"/>
                <a:ea typeface="Wingdings" panose="05000000000000000000"/>
                <a:cs typeface="Wingdings" panose="05000000000000000000"/>
              </a:rPr>
              <a:t> </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50毫米基线下测量0.2-6米范围</a:t>
            </a:r>
            <a:endParaRPr lang="en-US" altLang="en-US" sz="1400" dirty="0"/>
          </a:p>
          <a:p>
            <a:pPr marL="17780" algn="l" rtl="0" eaLnBrk="0">
              <a:lnSpc>
                <a:spcPct val="100000"/>
              </a:lnSpc>
            </a:pPr>
            <a:r>
              <a:rPr sz="1400" kern="0" spc="-110" dirty="0">
                <a:solidFill>
                  <a:srgbClr val="595959">
                    <a:alpha val="100000"/>
                  </a:srgbClr>
                </a:solidFill>
                <a:latin typeface="Wingdings" panose="05000000000000000000"/>
                <a:ea typeface="Wingdings" panose="05000000000000000000"/>
                <a:cs typeface="Wingdings" panose="05000000000000000000"/>
              </a:rPr>
              <a:t>.</a:t>
            </a:r>
            <a:r>
              <a:rPr sz="1400" kern="0" spc="350" dirty="0">
                <a:solidFill>
                  <a:srgbClr val="595959">
                    <a:alpha val="100000"/>
                  </a:srgbClr>
                </a:solidFill>
                <a:latin typeface="Wingdings" panose="05000000000000000000"/>
                <a:ea typeface="Wingdings" panose="05000000000000000000"/>
                <a:cs typeface="Wingdings" panose="05000000000000000000"/>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1米距离探测精度可达</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1mm</a:t>
            </a:r>
            <a:endParaRPr lang="en-US" altLang="en-US" sz="1400" dirty="0"/>
          </a:p>
          <a:p>
            <a:pPr marL="17780" algn="l" rtl="0" eaLnBrk="0">
              <a:lnSpc>
                <a:spcPct val="100000"/>
              </a:lnSpc>
            </a:pPr>
            <a:r>
              <a:rPr sz="1400" kern="0" spc="-100" dirty="0">
                <a:solidFill>
                  <a:srgbClr val="595959">
                    <a:alpha val="100000"/>
                  </a:srgbClr>
                </a:solidFill>
                <a:latin typeface="Wingdings" panose="05000000000000000000"/>
                <a:ea typeface="Wingdings" panose="05000000000000000000"/>
                <a:cs typeface="Wingdings" panose="05000000000000000000"/>
              </a:rPr>
              <a:t>.</a:t>
            </a:r>
            <a:r>
              <a:rPr sz="1400" kern="0" spc="250" dirty="0">
                <a:solidFill>
                  <a:srgbClr val="595959">
                    <a:alpha val="100000"/>
                  </a:srgbClr>
                </a:solidFill>
                <a:latin typeface="Wingdings" panose="05000000000000000000"/>
                <a:ea typeface="Wingdings" panose="05000000000000000000"/>
                <a:cs typeface="Wingdings" panose="05000000000000000000"/>
              </a:rPr>
              <a:t> </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有效提高人脸识别精</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度和稳定性</a:t>
            </a:r>
            <a:endParaRPr lang="en-US" altLang="en-US" sz="1400" dirty="0"/>
          </a:p>
          <a:p>
            <a:pPr marL="17780" algn="l" rtl="0" eaLnBrk="0">
              <a:lnSpc>
                <a:spcPts val="1690"/>
              </a:lnSpc>
            </a:pPr>
            <a:r>
              <a:rPr sz="1300" kern="0" spc="-90" dirty="0">
                <a:solidFill>
                  <a:srgbClr val="595959">
                    <a:alpha val="100000"/>
                  </a:srgbClr>
                </a:solidFill>
                <a:latin typeface="Wingdings" panose="05000000000000000000"/>
                <a:ea typeface="Wingdings" panose="05000000000000000000"/>
                <a:cs typeface="Wingdings" panose="05000000000000000000"/>
              </a:rPr>
              <a:t>.</a:t>
            </a:r>
            <a:r>
              <a:rPr sz="1300" kern="0" spc="360" dirty="0">
                <a:solidFill>
                  <a:srgbClr val="595959">
                    <a:alpha val="100000"/>
                  </a:srgbClr>
                </a:solidFill>
                <a:latin typeface="Wingdings" panose="05000000000000000000"/>
                <a:ea typeface="Wingdings" panose="05000000000000000000"/>
                <a:cs typeface="Wingdings" panose="05000000000000000000"/>
              </a:rPr>
              <a:t> </a:t>
            </a:r>
            <a:r>
              <a:rPr sz="13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提升识别安全性</a:t>
            </a:r>
            <a:endParaRPr lang="en-US" altLang="en-US" sz="1300" dirty="0"/>
          </a:p>
        </p:txBody>
      </p:sp>
      <p:pic>
        <p:nvPicPr>
          <p:cNvPr id="1186" name="picture 1186"/>
          <p:cNvPicPr>
            <a:picLocks noChangeAspect="1"/>
          </p:cNvPicPr>
          <p:nvPr/>
        </p:nvPicPr>
        <p:blipFill>
          <a:blip r:embed="rId4"/>
          <a:stretch>
            <a:fillRect/>
          </a:stretch>
        </p:blipFill>
        <p:spPr>
          <a:xfrm rot="21600000">
            <a:off x="3579875" y="4620768"/>
            <a:ext cx="1775460" cy="1775460"/>
          </a:xfrm>
          <a:prstGeom prst="rect">
            <a:avLst/>
          </a:prstGeom>
        </p:spPr>
      </p:pic>
      <p:sp>
        <p:nvSpPr>
          <p:cNvPr id="1188" name="textbox 1188"/>
          <p:cNvSpPr/>
          <p:nvPr/>
        </p:nvSpPr>
        <p:spPr>
          <a:xfrm>
            <a:off x="2149014" y="1827596"/>
            <a:ext cx="3019425" cy="107950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7000"/>
              </a:lnSpc>
            </a:pP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3D AI芯片-追萤</a:t>
            </a:r>
            <a:endParaRPr lang="en-US" altLang="en-US" sz="1400" dirty="0"/>
          </a:p>
          <a:p>
            <a:pPr marL="17780" algn="l" rtl="0" eaLnBrk="0">
              <a:lnSpc>
                <a:spcPct val="100000"/>
              </a:lnSpc>
              <a:spcBef>
                <a:spcPts val="100"/>
              </a:spcBef>
            </a:pPr>
            <a:r>
              <a:rPr sz="1400" kern="0" spc="-110" dirty="0">
                <a:solidFill>
                  <a:srgbClr val="595959">
                    <a:alpha val="100000"/>
                  </a:srgbClr>
                </a:solidFill>
                <a:latin typeface="Wingdings" panose="05000000000000000000"/>
                <a:ea typeface="Wingdings" panose="05000000000000000000"/>
                <a:cs typeface="Wingdings" panose="05000000000000000000"/>
              </a:rPr>
              <a:t>.</a:t>
            </a:r>
            <a:r>
              <a:rPr sz="1400" kern="0" spc="420" dirty="0">
                <a:solidFill>
                  <a:srgbClr val="595959">
                    <a:alpha val="100000"/>
                  </a:srgbClr>
                </a:solidFill>
                <a:latin typeface="Wingdings" panose="05000000000000000000"/>
                <a:ea typeface="Wingdings" panose="05000000000000000000"/>
                <a:cs typeface="Wingdings" panose="05000000000000000000"/>
              </a:rPr>
              <a:t> </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自主产权异构架构AI边缘处</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理器</a:t>
            </a:r>
            <a:endParaRPr lang="en-US" altLang="en-US" sz="1400" dirty="0"/>
          </a:p>
          <a:p>
            <a:pPr marL="17780" algn="l" rtl="0" eaLnBrk="0">
              <a:lnSpc>
                <a:spcPts val="1680"/>
              </a:lnSpc>
            </a:pPr>
            <a:r>
              <a:rPr sz="1300" kern="0" spc="-30" dirty="0">
                <a:solidFill>
                  <a:srgbClr val="595959">
                    <a:alpha val="100000"/>
                  </a:srgbClr>
                </a:solidFill>
                <a:latin typeface="Wingdings" panose="05000000000000000000"/>
                <a:ea typeface="Wingdings" panose="05000000000000000000"/>
                <a:cs typeface="Wingdings" panose="05000000000000000000"/>
              </a:rPr>
              <a:t>.</a:t>
            </a:r>
            <a:r>
              <a:rPr sz="1300" kern="0" spc="470" dirty="0">
                <a:solidFill>
                  <a:srgbClr val="595959">
                    <a:alpha val="100000"/>
                  </a:srgbClr>
                </a:solidFill>
                <a:latin typeface="Wingdings" panose="05000000000000000000"/>
                <a:ea typeface="Wingdings" panose="05000000000000000000"/>
                <a:cs typeface="Wingdings" panose="05000000000000000000"/>
              </a:rPr>
              <a:t> </a:t>
            </a:r>
            <a:r>
              <a:rPr sz="13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内置NPU</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、3D引</a:t>
            </a:r>
            <a:r>
              <a:rPr sz="13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擎</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、HDR</a:t>
            </a:r>
            <a:r>
              <a:rPr sz="13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、ISP等</a:t>
            </a:r>
            <a:endParaRPr lang="en-US" altLang="en-US" sz="1300" dirty="0"/>
          </a:p>
          <a:p>
            <a:pPr marL="17780" algn="l" rtl="0" eaLnBrk="0">
              <a:lnSpc>
                <a:spcPts val="1680"/>
              </a:lnSpc>
            </a:pPr>
            <a:r>
              <a:rPr sz="1300" kern="0" spc="-80" dirty="0">
                <a:solidFill>
                  <a:srgbClr val="595959">
                    <a:alpha val="100000"/>
                  </a:srgbClr>
                </a:solidFill>
                <a:latin typeface="Wingdings" panose="05000000000000000000"/>
                <a:ea typeface="Wingdings" panose="05000000000000000000"/>
                <a:cs typeface="Wingdings" panose="05000000000000000000"/>
              </a:rPr>
              <a:t>.</a:t>
            </a:r>
            <a:r>
              <a:rPr sz="1300" kern="0" spc="460" dirty="0">
                <a:solidFill>
                  <a:srgbClr val="595959">
                    <a:alpha val="100000"/>
                  </a:srgbClr>
                </a:solidFill>
                <a:latin typeface="Wingdings" panose="05000000000000000000"/>
                <a:ea typeface="Wingdings" panose="05000000000000000000"/>
                <a:cs typeface="Wingdings" panose="05000000000000000000"/>
              </a:rPr>
              <a:t> </a:t>
            </a:r>
            <a:r>
              <a:rPr sz="13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高效智能处理</a:t>
            </a:r>
            <a:r>
              <a:rPr sz="13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、分析</a:t>
            </a:r>
            <a:endParaRPr lang="en-US" altLang="en-US" sz="1300" dirty="0"/>
          </a:p>
          <a:p>
            <a:pPr marL="17780" algn="l" rtl="0" eaLnBrk="0">
              <a:lnSpc>
                <a:spcPts val="1695"/>
              </a:lnSpc>
            </a:pPr>
            <a:r>
              <a:rPr sz="1300" kern="0" spc="-90" dirty="0">
                <a:solidFill>
                  <a:srgbClr val="595959">
                    <a:alpha val="100000"/>
                  </a:srgbClr>
                </a:solidFill>
                <a:latin typeface="Wingdings" panose="05000000000000000000"/>
                <a:ea typeface="Wingdings" panose="05000000000000000000"/>
                <a:cs typeface="Wingdings" panose="05000000000000000000"/>
              </a:rPr>
              <a:t>.</a:t>
            </a:r>
            <a:r>
              <a:rPr sz="1300" kern="0" spc="360" dirty="0">
                <a:solidFill>
                  <a:srgbClr val="595959">
                    <a:alpha val="100000"/>
                  </a:srgbClr>
                </a:solidFill>
                <a:latin typeface="Wingdings" panose="05000000000000000000"/>
                <a:ea typeface="Wingdings" panose="05000000000000000000"/>
                <a:cs typeface="Wingdings" panose="05000000000000000000"/>
              </a:rPr>
              <a:t> </a:t>
            </a:r>
            <a:r>
              <a:rPr sz="1300" kern="0" spc="-90" dirty="0">
                <a:solidFill>
                  <a:srgbClr val="595959">
                    <a:alpha val="100000"/>
                  </a:srgbClr>
                </a:solidFill>
                <a:latin typeface="微软雅黑" panose="020B0503020204020204" charset="-122"/>
                <a:ea typeface="微软雅黑" panose="020B0503020204020204" charset="-122"/>
                <a:cs typeface="微软雅黑" panose="020B0503020204020204" charset="-122"/>
              </a:rPr>
              <a:t>低功耗管理能力</a:t>
            </a:r>
            <a:endParaRPr lang="en-US" altLang="en-US" sz="1300" dirty="0"/>
          </a:p>
        </p:txBody>
      </p:sp>
      <p:sp>
        <p:nvSpPr>
          <p:cNvPr id="1190" name="textbox 1190"/>
          <p:cNvSpPr/>
          <p:nvPr/>
        </p:nvSpPr>
        <p:spPr>
          <a:xfrm>
            <a:off x="482234" y="3130293"/>
            <a:ext cx="2270125" cy="1277619"/>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86000"/>
              </a:lnSpc>
            </a:pP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NPU-神经网络硬件加速引擎</a:t>
            </a:r>
            <a:endParaRPr lang="en-US" altLang="en-US" sz="1400" dirty="0"/>
          </a:p>
          <a:p>
            <a:pPr marL="12700" algn="l" rtl="0" eaLnBrk="0">
              <a:lnSpc>
                <a:spcPct val="98000"/>
              </a:lnSpc>
              <a:spcBef>
                <a:spcPts val="135"/>
              </a:spcBef>
            </a:pPr>
            <a:r>
              <a:rPr sz="1300" kern="0" spc="-50" dirty="0">
                <a:solidFill>
                  <a:srgbClr val="595959">
                    <a:alpha val="100000"/>
                  </a:srgbClr>
                </a:solidFill>
                <a:latin typeface="Wingdings" panose="05000000000000000000"/>
                <a:ea typeface="Wingdings" panose="05000000000000000000"/>
                <a:cs typeface="Wingdings" panose="05000000000000000000"/>
              </a:rPr>
              <a:t>.</a:t>
            </a:r>
            <a:r>
              <a:rPr sz="1300" kern="0" spc="340" dirty="0">
                <a:solidFill>
                  <a:srgbClr val="595959">
                    <a:alpha val="100000"/>
                  </a:srgbClr>
                </a:solidFill>
                <a:latin typeface="Wingdings" panose="05000000000000000000"/>
                <a:ea typeface="Wingdings" panose="05000000000000000000"/>
                <a:cs typeface="Wingdings" panose="05000000000000000000"/>
              </a:rPr>
              <a:t> </a:t>
            </a:r>
            <a:r>
              <a:rPr sz="13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搭载埃瓦自研AI算</a:t>
            </a:r>
            <a:r>
              <a:rPr sz="13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法</a:t>
            </a:r>
            <a:endParaRPr lang="en-US" altLang="en-US" sz="1300" dirty="0"/>
          </a:p>
          <a:p>
            <a:pPr marL="283845" indent="-271780" algn="l" rtl="0" eaLnBrk="0">
              <a:lnSpc>
                <a:spcPct val="108000"/>
              </a:lnSpc>
              <a:spcBef>
                <a:spcPts val="5"/>
              </a:spcBef>
            </a:pPr>
            <a:r>
              <a:rPr sz="1300" kern="0" spc="-50" dirty="0">
                <a:solidFill>
                  <a:srgbClr val="595959">
                    <a:alpha val="100000"/>
                  </a:srgbClr>
                </a:solidFill>
                <a:latin typeface="Wingdings" panose="05000000000000000000"/>
                <a:ea typeface="Wingdings" panose="05000000000000000000"/>
                <a:cs typeface="Wingdings" panose="05000000000000000000"/>
              </a:rPr>
              <a:t>.</a:t>
            </a:r>
            <a:r>
              <a:rPr sz="1300" kern="0" spc="370" dirty="0">
                <a:solidFill>
                  <a:srgbClr val="595959">
                    <a:alpha val="100000"/>
                  </a:srgbClr>
                </a:solidFill>
                <a:latin typeface="Wingdings" panose="05000000000000000000"/>
                <a:ea typeface="Wingdings" panose="05000000000000000000"/>
                <a:cs typeface="Wingdings" panose="05000000000000000000"/>
              </a:rPr>
              <a:t> </a:t>
            </a:r>
            <a:r>
              <a:rPr sz="13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支持PyTorch</a:t>
            </a:r>
            <a:r>
              <a:rPr sz="13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、MXNet</a:t>
            </a:r>
            <a:r>
              <a:rPr sz="1300" kern="0" spc="-2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3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3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TensorFlow</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等主流框架</a:t>
            </a:r>
            <a:endParaRPr lang="en-US" altLang="en-US" sz="1400" dirty="0"/>
          </a:p>
          <a:p>
            <a:pPr marL="298450" indent="-285750" algn="l" rtl="0" eaLnBrk="0">
              <a:lnSpc>
                <a:spcPct val="96000"/>
              </a:lnSpc>
              <a:spcBef>
                <a:spcPts val="15"/>
              </a:spcBef>
            </a:pPr>
            <a:r>
              <a:rPr sz="1400" kern="0" spc="-130" dirty="0">
                <a:solidFill>
                  <a:srgbClr val="595959">
                    <a:alpha val="100000"/>
                  </a:srgbClr>
                </a:solidFill>
                <a:latin typeface="Wingdings" panose="05000000000000000000"/>
                <a:ea typeface="Wingdings" panose="05000000000000000000"/>
                <a:cs typeface="Wingdings" panose="05000000000000000000"/>
              </a:rPr>
              <a:t>.</a:t>
            </a:r>
            <a:r>
              <a:rPr sz="1400" kern="0" spc="320" dirty="0">
                <a:solidFill>
                  <a:srgbClr val="595959">
                    <a:alpha val="100000"/>
                  </a:srgbClr>
                </a:solidFill>
                <a:latin typeface="Wingdings" panose="05000000000000000000"/>
                <a:ea typeface="Wingdings" panose="05000000000000000000"/>
                <a:cs typeface="Wingdings" panose="05000000000000000000"/>
              </a:rPr>
              <a:t> </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硬件计算单位可灵活分配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以适应不同场景计算</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需求</a:t>
            </a:r>
            <a:endParaRPr lang="en-US" altLang="en-US" sz="1400" dirty="0"/>
          </a:p>
        </p:txBody>
      </p:sp>
      <p:sp>
        <p:nvSpPr>
          <p:cNvPr id="1192" name="textbox 1192"/>
          <p:cNvSpPr/>
          <p:nvPr/>
        </p:nvSpPr>
        <p:spPr>
          <a:xfrm>
            <a:off x="10642852" y="2020615"/>
            <a:ext cx="908685" cy="189230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5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扫地机器人</a:t>
            </a:r>
            <a:endParaRPr lang="en-US" altLang="en-US" sz="1400" dirty="0"/>
          </a:p>
          <a:p>
            <a:pPr algn="l" rtl="0" eaLnBrk="0">
              <a:lnSpc>
                <a:spcPct val="189000"/>
              </a:lnSpc>
            </a:pPr>
            <a:endParaRPr lang="en-US" altLang="en-US" sz="1000" dirty="0"/>
          </a:p>
          <a:p>
            <a:pPr marL="73025" algn="l" rtl="0" eaLnBrk="0">
              <a:lnSpc>
                <a:spcPct val="87000"/>
              </a:lnSpc>
              <a:spcBef>
                <a:spcPts val="42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智慧交通</a:t>
            </a:r>
            <a:endParaRPr lang="en-US" altLang="en-US" sz="1400" dirty="0"/>
          </a:p>
          <a:p>
            <a:pPr algn="l" rtl="0" eaLnBrk="0">
              <a:lnSpc>
                <a:spcPct val="126000"/>
              </a:lnSpc>
            </a:pPr>
            <a:endParaRPr lang="en-US" altLang="en-US" sz="1000" dirty="0"/>
          </a:p>
          <a:p>
            <a:pPr algn="l" rtl="0" eaLnBrk="0">
              <a:lnSpc>
                <a:spcPct val="127000"/>
              </a:lnSpc>
            </a:pPr>
            <a:endParaRPr lang="en-US" altLang="en-US" sz="1000" dirty="0"/>
          </a:p>
          <a:p>
            <a:pPr marL="72390" algn="l" rtl="0" eaLnBrk="0">
              <a:lnSpc>
                <a:spcPct val="86000"/>
              </a:lnSpc>
              <a:spcBef>
                <a:spcPts val="4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手势识别</a:t>
            </a:r>
            <a:endParaRPr lang="en-US" altLang="en-US" sz="1400" dirty="0"/>
          </a:p>
          <a:p>
            <a:pPr algn="l" rtl="0" eaLnBrk="0">
              <a:lnSpc>
                <a:spcPct val="193000"/>
              </a:lnSpc>
            </a:pPr>
            <a:endParaRPr lang="en-US" altLang="en-US" sz="1000" dirty="0"/>
          </a:p>
          <a:p>
            <a:pPr algn="l" rtl="0" eaLnBrk="0">
              <a:lnSpc>
                <a:spcPct val="117000"/>
              </a:lnSpc>
            </a:pPr>
            <a:endParaRPr lang="en-US" altLang="en-US" sz="300" dirty="0"/>
          </a:p>
          <a:p>
            <a:pPr marL="56515" algn="l" rtl="0" eaLnBrk="0">
              <a:lnSpc>
                <a:spcPct val="87000"/>
              </a:lnSpc>
              <a:spcBef>
                <a:spcPts val="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空间定位</a:t>
            </a:r>
            <a:endParaRPr lang="en-US" altLang="en-US" sz="1400" dirty="0"/>
          </a:p>
        </p:txBody>
      </p:sp>
      <p:pic>
        <p:nvPicPr>
          <p:cNvPr id="1194" name="picture 1194"/>
          <p:cNvPicPr>
            <a:picLocks noChangeAspect="1"/>
          </p:cNvPicPr>
          <p:nvPr/>
        </p:nvPicPr>
        <p:blipFill>
          <a:blip r:embed="rId5"/>
          <a:stretch>
            <a:fillRect/>
          </a:stretch>
        </p:blipFill>
        <p:spPr>
          <a:xfrm rot="21600000">
            <a:off x="388620" y="1772412"/>
            <a:ext cx="1269491" cy="1231391"/>
          </a:xfrm>
          <a:prstGeom prst="rect">
            <a:avLst/>
          </a:prstGeom>
        </p:spPr>
      </p:pic>
      <p:sp>
        <p:nvSpPr>
          <p:cNvPr id="1196" name="textbox 1196"/>
          <p:cNvSpPr/>
          <p:nvPr/>
        </p:nvSpPr>
        <p:spPr>
          <a:xfrm>
            <a:off x="8173374" y="2019722"/>
            <a:ext cx="776605" cy="189420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5000"/>
              </a:lnSpc>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人脸门禁</a:t>
            </a:r>
            <a:endParaRPr lang="en-US" altLang="en-US" sz="1400" dirty="0"/>
          </a:p>
          <a:p>
            <a:pPr algn="l" rtl="0" eaLnBrk="0">
              <a:lnSpc>
                <a:spcPct val="189000"/>
              </a:lnSpc>
            </a:pPr>
            <a:endParaRPr lang="en-US" altLang="en-US" sz="1000" dirty="0"/>
          </a:p>
          <a:p>
            <a:pPr marL="31115" algn="l" rtl="0" eaLnBrk="0">
              <a:lnSpc>
                <a:spcPct val="87000"/>
              </a:lnSpc>
              <a:spcBef>
                <a:spcPts val="4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体感交互</a:t>
            </a:r>
            <a:endParaRPr lang="en-US" altLang="en-US" sz="1400" dirty="0"/>
          </a:p>
          <a:p>
            <a:pPr algn="l" rtl="0" eaLnBrk="0">
              <a:lnSpc>
                <a:spcPct val="129000"/>
              </a:lnSpc>
            </a:pPr>
            <a:endParaRPr lang="en-US" altLang="en-US" sz="1000" dirty="0"/>
          </a:p>
          <a:p>
            <a:pPr algn="l" rtl="0" eaLnBrk="0">
              <a:lnSpc>
                <a:spcPct val="130000"/>
              </a:lnSpc>
            </a:pPr>
            <a:endParaRPr lang="en-US" altLang="en-US" sz="1000" dirty="0"/>
          </a:p>
          <a:p>
            <a:pPr marL="57785" algn="l" rtl="0" eaLnBrk="0">
              <a:lnSpc>
                <a:spcPct val="86000"/>
              </a:lnSpc>
              <a:spcBef>
                <a:spcPts val="42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物体识别</a:t>
            </a:r>
            <a:endParaRPr lang="en-US" altLang="en-US" sz="1400" dirty="0"/>
          </a:p>
          <a:p>
            <a:pPr algn="l" rtl="0" eaLnBrk="0">
              <a:lnSpc>
                <a:spcPct val="188000"/>
              </a:lnSpc>
            </a:pPr>
            <a:endParaRPr lang="en-US" altLang="en-US" sz="1000" dirty="0"/>
          </a:p>
          <a:p>
            <a:pPr algn="l" rtl="0" eaLnBrk="0">
              <a:lnSpc>
                <a:spcPct val="118000"/>
              </a:lnSpc>
            </a:pPr>
            <a:endParaRPr lang="en-US" altLang="en-US" sz="300" dirty="0"/>
          </a:p>
          <a:p>
            <a:pPr marL="60960" algn="l" rtl="0" eaLnBrk="0">
              <a:lnSpc>
                <a:spcPct val="87000"/>
              </a:lnSpc>
              <a:spcBef>
                <a:spcPts val="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车牌识别</a:t>
            </a:r>
            <a:endParaRPr lang="en-US" altLang="en-US" sz="1400" dirty="0"/>
          </a:p>
        </p:txBody>
      </p:sp>
      <p:sp>
        <p:nvSpPr>
          <p:cNvPr id="1198" name="textbox 1198"/>
          <p:cNvSpPr/>
          <p:nvPr/>
        </p:nvSpPr>
        <p:spPr>
          <a:xfrm>
            <a:off x="9443536" y="2020079"/>
            <a:ext cx="740409" cy="1893570"/>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6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刷脸支付</a:t>
            </a:r>
            <a:endParaRPr lang="en-US" altLang="en-US" sz="1400" dirty="0"/>
          </a:p>
          <a:p>
            <a:pPr algn="l" rtl="0" eaLnBrk="0">
              <a:lnSpc>
                <a:spcPct val="190000"/>
              </a:lnSpc>
            </a:pPr>
            <a:endParaRPr lang="en-US" altLang="en-US" sz="1000" dirty="0"/>
          </a:p>
          <a:p>
            <a:pPr marL="118745" algn="l" rtl="0" eaLnBrk="0">
              <a:lnSpc>
                <a:spcPct val="85000"/>
              </a:lnSpc>
              <a:spcBef>
                <a:spcPts val="4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机器人</a:t>
            </a:r>
            <a:endParaRPr lang="en-US" altLang="en-US" sz="1400" dirty="0"/>
          </a:p>
          <a:p>
            <a:pPr algn="l" rtl="0" eaLnBrk="0">
              <a:lnSpc>
                <a:spcPct val="131000"/>
              </a:lnSpc>
            </a:pPr>
            <a:endParaRPr lang="en-US" altLang="en-US" sz="1000" dirty="0"/>
          </a:p>
          <a:p>
            <a:pPr algn="l" rtl="0" eaLnBrk="0">
              <a:lnSpc>
                <a:spcPct val="131000"/>
              </a:lnSpc>
            </a:pPr>
            <a:endParaRPr lang="en-US" altLang="en-US" sz="1000" dirty="0"/>
          </a:p>
          <a:p>
            <a:pPr marL="24765" algn="l" rtl="0" eaLnBrk="0">
              <a:lnSpc>
                <a:spcPct val="85000"/>
              </a:lnSpc>
              <a:spcBef>
                <a:spcPts val="42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人形识别</a:t>
            </a:r>
            <a:endParaRPr lang="en-US" altLang="en-US" sz="1400" dirty="0"/>
          </a:p>
          <a:p>
            <a:pPr algn="l" rtl="0" eaLnBrk="0">
              <a:lnSpc>
                <a:spcPct val="188000"/>
              </a:lnSpc>
            </a:pPr>
            <a:endParaRPr lang="en-US" altLang="en-US" sz="1000" dirty="0"/>
          </a:p>
          <a:p>
            <a:pPr algn="l" rtl="0" eaLnBrk="0">
              <a:lnSpc>
                <a:spcPct val="118000"/>
              </a:lnSpc>
            </a:pPr>
            <a:endParaRPr lang="en-US" altLang="en-US" sz="300" dirty="0"/>
          </a:p>
          <a:p>
            <a:pPr marL="22860" algn="l" rtl="0" eaLnBrk="0">
              <a:lnSpc>
                <a:spcPct val="87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深度计算</a:t>
            </a:r>
            <a:endParaRPr lang="en-US" altLang="en-US" sz="1400" dirty="0"/>
          </a:p>
        </p:txBody>
      </p:sp>
      <p:sp>
        <p:nvSpPr>
          <p:cNvPr id="1200" name="textbox 1200"/>
          <p:cNvSpPr/>
          <p:nvPr/>
        </p:nvSpPr>
        <p:spPr>
          <a:xfrm>
            <a:off x="1546860" y="1395983"/>
            <a:ext cx="2540635" cy="307975"/>
          </a:xfrm>
          <a:prstGeom prst="rect">
            <a:avLst/>
          </a:prstGeom>
          <a:solidFill>
            <a:srgbClr val="FFFFFF"/>
          </a:solidFill>
        </p:spPr>
        <p:txBody>
          <a:bodyPr vert="horz" wrap="square" lIns="0" tIns="0" rIns="0" bIns="0"/>
          <a:lstStyle/>
          <a:p>
            <a:pPr algn="l" rtl="0" eaLnBrk="0">
              <a:lnSpc>
                <a:spcPct val="102000"/>
              </a:lnSpc>
            </a:pPr>
            <a:endParaRPr lang="en-US" altLang="en-US" sz="800" dirty="0"/>
          </a:p>
          <a:p>
            <a:pPr marL="210820" algn="l" rtl="0" eaLnBrk="0">
              <a:lnSpc>
                <a:spcPct val="87000"/>
              </a:lnSpc>
              <a:spcBef>
                <a:spcPts val="5"/>
              </a:spcBef>
            </a:pP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：埃瓦科技核心技术</a:t>
            </a:r>
            <a:endParaRPr lang="en-US" altLang="en-US" sz="1400" dirty="0"/>
          </a:p>
        </p:txBody>
      </p:sp>
      <p:sp>
        <p:nvSpPr>
          <p:cNvPr id="1202" name="textbox 1202"/>
          <p:cNvSpPr/>
          <p:nvPr/>
        </p:nvSpPr>
        <p:spPr>
          <a:xfrm>
            <a:off x="8849670" y="5570780"/>
            <a:ext cx="728980" cy="770255"/>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87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异构架构</a:t>
            </a:r>
            <a:endParaRPr lang="en-US" altLang="en-US" sz="14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17000"/>
              </a:lnSpc>
            </a:pPr>
            <a:endParaRPr lang="en-US" altLang="en-US" sz="300" dirty="0"/>
          </a:p>
          <a:p>
            <a:pPr marL="234950" algn="l" rtl="0" eaLnBrk="0">
              <a:lnSpc>
                <a:spcPct val="85000"/>
              </a:lnSpc>
              <a:spcBef>
                <a:spcPts val="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ISP</a:t>
            </a:r>
            <a:endParaRPr lang="en-US" altLang="en-US" sz="1400" dirty="0"/>
          </a:p>
        </p:txBody>
      </p:sp>
      <p:sp>
        <p:nvSpPr>
          <p:cNvPr id="1204" name="textbox 1204"/>
          <p:cNvSpPr/>
          <p:nvPr/>
        </p:nvSpPr>
        <p:spPr>
          <a:xfrm>
            <a:off x="671824" y="1218015"/>
            <a:ext cx="2865120" cy="211454"/>
          </a:xfrm>
          <a:prstGeom prst="rect">
            <a:avLst/>
          </a:prstGeom>
        </p:spPr>
        <p:txBody>
          <a:bodyPr vert="horz" wrap="square" lIns="0" tIns="0" rIns="0" bIns="0"/>
          <a:lstStyle/>
          <a:p>
            <a:pPr algn="l" rtl="0" eaLnBrk="0">
              <a:lnSpc>
                <a:spcPct val="86000"/>
              </a:lnSpc>
            </a:pPr>
            <a:endParaRPr lang="en-US" altLang="en-US" sz="100" dirty="0"/>
          </a:p>
          <a:p>
            <a:pPr algn="r" rtl="0" eaLnBrk="0">
              <a:lnSpc>
                <a:spcPct val="87000"/>
              </a:lnSpc>
            </a:pP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刷脸支付等多个人工智能落地场景。</a:t>
            </a:r>
            <a:endParaRPr lang="en-US" altLang="en-US" sz="1400" dirty="0"/>
          </a:p>
        </p:txBody>
      </p:sp>
      <p:sp>
        <p:nvSpPr>
          <p:cNvPr id="1206" name="textbox 1206"/>
          <p:cNvSpPr/>
          <p:nvPr/>
        </p:nvSpPr>
        <p:spPr>
          <a:xfrm>
            <a:off x="314981" y="6619740"/>
            <a:ext cx="2696845" cy="1543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5"/>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来源：埃瓦智能官网、公开资料及专家访谈，整理</a:t>
            </a:r>
            <a:endParaRPr lang="en-US" altLang="en-US" sz="800" dirty="0"/>
          </a:p>
        </p:txBody>
      </p:sp>
      <p:sp>
        <p:nvSpPr>
          <p:cNvPr id="1208" name="textbox 1208"/>
          <p:cNvSpPr/>
          <p:nvPr/>
        </p:nvSpPr>
        <p:spPr>
          <a:xfrm>
            <a:off x="6971141" y="5570780"/>
            <a:ext cx="969010" cy="209550"/>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86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3D重构引擎</a:t>
            </a:r>
            <a:endParaRPr lang="en-US" altLang="en-US" sz="1400" dirty="0"/>
          </a:p>
        </p:txBody>
      </p:sp>
      <p:sp>
        <p:nvSpPr>
          <p:cNvPr id="1210" name="textbox 1210"/>
          <p:cNvSpPr/>
          <p:nvPr/>
        </p:nvSpPr>
        <p:spPr>
          <a:xfrm>
            <a:off x="7257799" y="6138512"/>
            <a:ext cx="398145" cy="20192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82000"/>
              </a:lnSpc>
            </a:pP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HDR</a:t>
            </a:r>
            <a:endParaRPr lang="en-US" altLang="en-US" sz="1400" dirty="0"/>
          </a:p>
        </p:txBody>
      </p:sp>
      <p:sp>
        <p:nvSpPr>
          <p:cNvPr id="1212" name="textbox 1212"/>
          <p:cNvSpPr/>
          <p:nvPr/>
        </p:nvSpPr>
        <p:spPr>
          <a:xfrm>
            <a:off x="11746724" y="6601840"/>
            <a:ext cx="20764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36</a:t>
            </a:r>
            <a:endParaRPr lang="en-US" altLang="en-US"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4" name="picture 1214"/>
          <p:cNvPicPr>
            <a:picLocks noChangeAspect="1"/>
          </p:cNvPicPr>
          <p:nvPr/>
        </p:nvPicPr>
        <p:blipFill>
          <a:blip r:embed="rId1"/>
          <a:stretch>
            <a:fillRect/>
          </a:stretch>
        </p:blipFill>
        <p:spPr>
          <a:xfrm rot="21600000">
            <a:off x="0" y="0"/>
            <a:ext cx="12192000" cy="6858000"/>
          </a:xfrm>
          <a:prstGeom prst="rect">
            <a:avLst/>
          </a:prstGeom>
        </p:spPr>
      </p:pic>
      <p:sp>
        <p:nvSpPr>
          <p:cNvPr id="1216" name="textbox 1216"/>
          <p:cNvSpPr/>
          <p:nvPr/>
        </p:nvSpPr>
        <p:spPr>
          <a:xfrm>
            <a:off x="1984629" y="2768549"/>
            <a:ext cx="8232775" cy="603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4550"/>
              </a:lnSpc>
            </a:pPr>
            <a:r>
              <a:rPr sz="3500" kern="0" spc="50" dirty="0">
                <a:solidFill>
                  <a:srgbClr val="FFFFFF">
                    <a:alpha val="100000"/>
                  </a:srgbClr>
                </a:solidFill>
                <a:latin typeface="微软雅黑" panose="020B0503020204020204" charset="-122"/>
                <a:ea typeface="微软雅黑" panose="020B0503020204020204" charset="-122"/>
                <a:cs typeface="微软雅黑" panose="020B0503020204020204" charset="-122"/>
              </a:rPr>
              <a:t>三</a:t>
            </a:r>
            <a:r>
              <a:rPr sz="3500" kern="0" spc="-5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3500" kern="0" spc="5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3500" kern="0" spc="-8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3500" kern="0" spc="50" dirty="0">
                <a:solidFill>
                  <a:srgbClr val="FFFFFF">
                    <a:alpha val="100000"/>
                  </a:srgbClr>
                </a:solidFill>
                <a:latin typeface="微软雅黑" panose="020B0503020204020204" charset="-122"/>
                <a:ea typeface="微软雅黑" panose="020B0503020204020204" charset="-122"/>
                <a:cs typeface="微软雅黑" panose="020B0503020204020204" charset="-122"/>
              </a:rPr>
              <a:t>中国人工智能芯片行业的挑战与机遇</a:t>
            </a:r>
            <a:endParaRPr lang="en-US" altLang="en-US" sz="3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a:blip r:embed="rId1"/>
          <a:stretch>
            <a:fillRect/>
          </a:stretch>
        </p:blipFill>
        <p:spPr>
          <a:xfrm rot="21600000">
            <a:off x="0" y="0"/>
            <a:ext cx="12192000" cy="6858000"/>
          </a:xfrm>
          <a:prstGeom prst="rect">
            <a:avLst/>
          </a:prstGeom>
        </p:spPr>
      </p:pic>
      <p:sp>
        <p:nvSpPr>
          <p:cNvPr id="24" name="textbox 24"/>
          <p:cNvSpPr/>
          <p:nvPr/>
        </p:nvSpPr>
        <p:spPr>
          <a:xfrm>
            <a:off x="2381961" y="2768549"/>
            <a:ext cx="7438390" cy="60451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4555"/>
              </a:lnSpc>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一</a:t>
            </a:r>
            <a:r>
              <a:rPr sz="3500" kern="0" spc="-5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、.中国人工智能芯片行业发展现状</a:t>
            </a:r>
            <a:endParaRPr lang="en-US" altLang="en-US" sz="3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70"/>
          <p:cNvGrpSpPr/>
          <p:nvPr/>
        </p:nvGrpSpPr>
        <p:grpSpPr>
          <a:xfrm rot="21600000">
            <a:off x="307340" y="1313688"/>
            <a:ext cx="11577954" cy="2481706"/>
            <a:chOff x="0" y="0"/>
            <a:chExt cx="11577954" cy="2481706"/>
          </a:xfrm>
        </p:grpSpPr>
        <p:pic>
          <p:nvPicPr>
            <p:cNvPr id="1218" name="picture 1218"/>
            <p:cNvPicPr>
              <a:picLocks noChangeAspect="1"/>
            </p:cNvPicPr>
            <p:nvPr/>
          </p:nvPicPr>
          <p:blipFill>
            <a:blip r:embed="rId1"/>
            <a:stretch>
              <a:fillRect/>
            </a:stretch>
          </p:blipFill>
          <p:spPr>
            <a:xfrm rot="21600000">
              <a:off x="0" y="0"/>
              <a:ext cx="11577954" cy="2481706"/>
            </a:xfrm>
            <a:prstGeom prst="rect">
              <a:avLst/>
            </a:prstGeom>
          </p:spPr>
        </p:pic>
        <p:sp>
          <p:nvSpPr>
            <p:cNvPr id="1220" name="textbox 1220"/>
            <p:cNvSpPr/>
            <p:nvPr/>
          </p:nvSpPr>
          <p:spPr>
            <a:xfrm>
              <a:off x="1153727" y="41633"/>
              <a:ext cx="9895205" cy="2193289"/>
            </a:xfrm>
            <a:prstGeom prst="rect">
              <a:avLst/>
            </a:prstGeom>
          </p:spPr>
          <p:txBody>
            <a:bodyPr vert="horz" wrap="square" lIns="0" tIns="0" rIns="0" bIns="0"/>
            <a:lstStyle/>
            <a:p>
              <a:pPr algn="l" rtl="0" eaLnBrk="0">
                <a:lnSpc>
                  <a:spcPct val="80000"/>
                </a:lnSpc>
              </a:pPr>
              <a:endParaRPr lang="en-US" altLang="en-US" sz="100" dirty="0"/>
            </a:p>
            <a:p>
              <a:pPr marL="3467735" algn="l" rtl="0" eaLnBrk="0">
                <a:lnSpc>
                  <a:spcPct val="88000"/>
                </a:lnSpc>
              </a:pP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半导体芯片产业链</a:t>
              </a:r>
              <a:endParaRPr lang="en-US" altLang="en-US" sz="1400" dirty="0"/>
            </a:p>
            <a:p>
              <a:pPr marL="1105535" algn="l" rtl="0" eaLnBrk="0">
                <a:lnSpc>
                  <a:spcPct val="87000"/>
                </a:lnSpc>
                <a:spcBef>
                  <a:spcPts val="1525"/>
                </a:spcBef>
              </a:pP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上游支撑产业                                  </a:t>
              </a:r>
              <a:r>
                <a:rPr sz="1400"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                                半导体产业</a:t>
              </a:r>
              <a:endParaRPr lang="en-US" altLang="en-US" sz="1400" dirty="0"/>
            </a:p>
            <a:p>
              <a:pPr marL="12700" algn="l" rtl="0" eaLnBrk="0">
                <a:lnSpc>
                  <a:spcPct val="86000"/>
                </a:lnSpc>
                <a:spcBef>
                  <a:spcPts val="960"/>
                </a:spcBef>
              </a:pPr>
              <a:r>
                <a:rPr sz="1400"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半导体材料</a:t>
              </a: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F68C22">
                      <a:alpha val="100000"/>
                    </a:srgbClr>
                  </a:solidFill>
                  <a:latin typeface="微软雅黑" panose="020B0503020204020204" charset="-122"/>
                  <a:ea typeface="微软雅黑" panose="020B0503020204020204" charset="-122"/>
                  <a:cs typeface="微软雅黑" panose="020B0503020204020204" charset="-122"/>
                </a:rPr>
                <a:t>                     半导体设备                 </a:t>
              </a:r>
              <a:r>
                <a:rPr sz="1400" kern="0" spc="-1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IC设计</a:t>
              </a:r>
              <a:endParaRPr lang="en-US" altLang="en-US" sz="1400" dirty="0"/>
            </a:p>
            <a:p>
              <a:pPr algn="r" rtl="0" eaLnBrk="0">
                <a:lnSpc>
                  <a:spcPct val="87000"/>
                </a:lnSpc>
                <a:spcBef>
                  <a:spcPts val="113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工业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物联网</a:t>
              </a:r>
              <a:endParaRPr lang="en-US" altLang="en-US" sz="1400" dirty="0"/>
            </a:p>
            <a:p>
              <a:pPr marL="8814435" algn="l" rtl="0" eaLnBrk="0">
                <a:lnSpc>
                  <a:spcPct val="87000"/>
                </a:lnSpc>
                <a:spcBef>
                  <a:spcPts val="124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新能源</a:t>
              </a:r>
              <a:endParaRPr lang="en-US" altLang="en-US" sz="1400" dirty="0"/>
            </a:p>
            <a:p>
              <a:pPr marL="593725" algn="l" rtl="0" eaLnBrk="0">
                <a:lnSpc>
                  <a:spcPct val="84000"/>
                </a:lnSpc>
                <a:spcBef>
                  <a:spcPts val="97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电子特种气体</a:t>
              </a:r>
              <a:endParaRPr lang="en-US" altLang="en-US" sz="1400" dirty="0"/>
            </a:p>
            <a:p>
              <a:pPr marL="8931275" algn="l" rtl="0" eaLnBrk="0">
                <a:lnSpc>
                  <a:spcPts val="525"/>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algn="l" rtl="0" eaLnBrk="0">
                <a:lnSpc>
                  <a:spcPct val="113000"/>
                </a:lnSpc>
              </a:pPr>
              <a:endParaRPr lang="en-US" altLang="en-US" sz="400" dirty="0"/>
            </a:p>
            <a:p>
              <a:pPr marL="725805" algn="l" rtl="0" eaLnBrk="0">
                <a:lnSpc>
                  <a:spcPct val="86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封装材料</a:t>
              </a:r>
              <a:endParaRPr lang="en-US" altLang="en-US" sz="1400" dirty="0"/>
            </a:p>
          </p:txBody>
        </p:sp>
      </p:grpSp>
      <p:graphicFrame>
        <p:nvGraphicFramePr>
          <p:cNvPr id="1222" name="table 1222"/>
          <p:cNvGraphicFramePr>
            <a:graphicFrameLocks noGrp="1"/>
          </p:cNvGraphicFramePr>
          <p:nvPr/>
        </p:nvGraphicFramePr>
        <p:xfrm>
          <a:off x="307340" y="4214736"/>
          <a:ext cx="5807710" cy="2299335"/>
        </p:xfrm>
        <a:graphic>
          <a:graphicData uri="http://schemas.openxmlformats.org/drawingml/2006/table">
            <a:tbl>
              <a:tblPr/>
              <a:tblGrid>
                <a:gridCol w="3161030"/>
                <a:gridCol w="1314450"/>
                <a:gridCol w="1332230"/>
              </a:tblGrid>
              <a:tr h="311150">
                <a:tc>
                  <a:txBody>
                    <a:bodyPr/>
                    <a:lstStyle/>
                    <a:p>
                      <a:pPr algn="l" rtl="0" eaLnBrk="0">
                        <a:lnSpc>
                          <a:spcPct val="104000"/>
                        </a:lnSpc>
                      </a:pPr>
                      <a:endParaRPr lang="en-US" altLang="en-US" sz="400" dirty="0"/>
                    </a:p>
                    <a:p>
                      <a:pPr marL="1411605" algn="l" rtl="0" eaLnBrk="0">
                        <a:lnSpc>
                          <a:spcPct val="86000"/>
                        </a:lnSpc>
                        <a:spcBef>
                          <a:spcPts val="5"/>
                        </a:spcBef>
                      </a:pPr>
                      <a:r>
                        <a:rPr sz="1400" b="1"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名称</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8000"/>
                        </a:lnSpc>
                      </a:pPr>
                      <a:endParaRPr lang="en-US" altLang="en-US" sz="400" dirty="0"/>
                    </a:p>
                    <a:p>
                      <a:pPr marL="483870" algn="l" rtl="0" eaLnBrk="0">
                        <a:lnSpc>
                          <a:spcPct val="85000"/>
                        </a:lnSpc>
                      </a:pPr>
                      <a:r>
                        <a:rPr sz="1400" b="1"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数量</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0000"/>
                        </a:lnSpc>
                      </a:pPr>
                      <a:endParaRPr lang="en-US" altLang="en-US" sz="400" dirty="0"/>
                    </a:p>
                    <a:p>
                      <a:pPr marL="490855" algn="l" rtl="0" eaLnBrk="0">
                        <a:lnSpc>
                          <a:spcPct val="86000"/>
                        </a:lnSpc>
                        <a:spcBef>
                          <a:spcPts val="0"/>
                        </a:spcBef>
                      </a:pPr>
                      <a:r>
                        <a:rPr sz="1400" b="1"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金额</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r>
              <a:tr h="304800">
                <a:tc>
                  <a:txBody>
                    <a:bodyPr/>
                    <a:lstStyle/>
                    <a:p>
                      <a:pPr algn="l" rtl="0" eaLnBrk="0">
                        <a:lnSpc>
                          <a:spcPct val="120000"/>
                        </a:lnSpc>
                      </a:pPr>
                      <a:endParaRPr lang="en-US" altLang="en-US" sz="300" dirty="0"/>
                    </a:p>
                    <a:p>
                      <a:pPr marL="1233805" algn="l" rtl="0" eaLnBrk="0">
                        <a:lnSpc>
                          <a:spcPct val="87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集成电路</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0000"/>
                        </a:lnSpc>
                      </a:pPr>
                      <a:endParaRPr lang="en-US" altLang="en-US" sz="400" dirty="0"/>
                    </a:p>
                    <a:p>
                      <a:pPr marL="264795" algn="l" rtl="0" eaLnBrk="0">
                        <a:lnSpc>
                          <a:spcPct val="85000"/>
                        </a:lnSpc>
                        <a:spcBef>
                          <a:spcPts val="0"/>
                        </a:spcBef>
                      </a:pPr>
                      <a:r>
                        <a:rPr sz="1400" kern="0" spc="-20" dirty="0">
                          <a:solidFill>
                            <a:srgbClr val="595959">
                              <a:alpha val="100000"/>
                            </a:srgbClr>
                          </a:solidFill>
                          <a:latin typeface="Verdana" panose="020B0604030504040204"/>
                          <a:ea typeface="Verdana" panose="020B0604030504040204"/>
                          <a:cs typeface="Verdana" panose="020B0604030504040204"/>
                        </a:rPr>
                        <a:t>6355</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亿个</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0000"/>
                        </a:lnSpc>
                      </a:pPr>
                      <a:endParaRPr lang="en-US" altLang="en-US" sz="400" dirty="0"/>
                    </a:p>
                    <a:p>
                      <a:pPr marL="264795" algn="l" rtl="0" eaLnBrk="0">
                        <a:lnSpc>
                          <a:spcPct val="85000"/>
                        </a:lnSpc>
                        <a:spcBef>
                          <a:spcPts val="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超</a:t>
                      </a:r>
                      <a:r>
                        <a:rPr sz="1400" kern="0" spc="-10" dirty="0">
                          <a:solidFill>
                            <a:srgbClr val="595959">
                              <a:alpha val="100000"/>
                            </a:srgbClr>
                          </a:solidFill>
                          <a:latin typeface="Verdana" panose="020B0604030504040204"/>
                          <a:ea typeface="Verdana" panose="020B0604030504040204"/>
                          <a:cs typeface="Verdana" panose="020B0604030504040204"/>
                        </a:rPr>
                        <a:t>2000</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亿</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305434">
                <a:tc>
                  <a:txBody>
                    <a:bodyPr/>
                    <a:lstStyle/>
                    <a:p>
                      <a:pPr algn="l" rtl="0" eaLnBrk="0">
                        <a:lnSpc>
                          <a:spcPct val="122000"/>
                        </a:lnSpc>
                      </a:pPr>
                      <a:endParaRPr lang="en-US" altLang="en-US" sz="300" dirty="0"/>
                    </a:p>
                    <a:p>
                      <a:pPr marL="970280" algn="l" rtl="0" eaLnBrk="0">
                        <a:lnSpc>
                          <a:spcPct val="87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半导体制造设备</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7000"/>
                        </a:lnSpc>
                      </a:pPr>
                      <a:endParaRPr lang="en-US" altLang="en-US" sz="400" dirty="0"/>
                    </a:p>
                    <a:p>
                      <a:pPr marL="285115" algn="l" rtl="0" eaLnBrk="0">
                        <a:lnSpc>
                          <a:spcPct val="86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约</a:t>
                      </a:r>
                      <a:r>
                        <a:rPr sz="1400" kern="0" spc="-20" dirty="0">
                          <a:solidFill>
                            <a:srgbClr val="595959">
                              <a:alpha val="100000"/>
                            </a:srgbClr>
                          </a:solidFill>
                          <a:latin typeface="Verdana" panose="020B0604030504040204"/>
                          <a:ea typeface="Verdana" panose="020B0604030504040204"/>
                          <a:cs typeface="Verdana" panose="020B0604030504040204"/>
                        </a:rPr>
                        <a:t>50</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万台</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8000"/>
                        </a:lnSpc>
                      </a:pPr>
                      <a:endParaRPr lang="en-US" altLang="en-US" sz="400" dirty="0"/>
                    </a:p>
                    <a:p>
                      <a:pPr marL="361950" algn="l" rtl="0" eaLnBrk="0">
                        <a:lnSpc>
                          <a:spcPct val="86000"/>
                        </a:lnSpc>
                        <a:spcBef>
                          <a:spcPts val="0"/>
                        </a:spcBef>
                      </a:pPr>
                      <a:r>
                        <a:rPr sz="1400" kern="0" spc="-30" dirty="0">
                          <a:solidFill>
                            <a:srgbClr val="595959">
                              <a:alpha val="100000"/>
                            </a:srgbClr>
                          </a:solidFill>
                          <a:latin typeface="Verdana" panose="020B0604030504040204"/>
                          <a:ea typeface="Verdana" panose="020B0604030504040204"/>
                          <a:cs typeface="Verdana" panose="020B0604030504040204"/>
                        </a:rPr>
                        <a:t>2196</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亿</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532765">
                <a:tc>
                  <a:txBody>
                    <a:bodyPr/>
                    <a:lstStyle/>
                    <a:p>
                      <a:pPr algn="l" rtl="0" eaLnBrk="0">
                        <a:lnSpc>
                          <a:spcPct val="104000"/>
                        </a:lnSpc>
                      </a:pPr>
                      <a:endParaRPr lang="en-US" altLang="en-US" sz="400" dirty="0"/>
                    </a:p>
                    <a:p>
                      <a:pPr marL="881380" algn="l" rtl="0" eaLnBrk="0">
                        <a:lnSpc>
                          <a:spcPct val="78000"/>
                        </a:lnSpc>
                        <a:spcBef>
                          <a:spcPts val="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制造单晶柱或晶圆</a:t>
                      </a:r>
                      <a:endParaRPr lang="en-US" altLang="en-US" sz="1400" dirty="0"/>
                    </a:p>
                    <a:p>
                      <a:pPr marL="1143635" algn="l" rtl="0" eaLnBrk="0">
                        <a:lnSpc>
                          <a:spcPts val="183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机器及装备</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6000"/>
                        </a:lnSpc>
                      </a:pPr>
                      <a:endParaRPr lang="en-US" altLang="en-US" sz="1000" dirty="0"/>
                    </a:p>
                    <a:p>
                      <a:pPr algn="l" rtl="0" eaLnBrk="0">
                        <a:lnSpc>
                          <a:spcPct val="8000"/>
                        </a:lnSpc>
                      </a:pPr>
                      <a:endParaRPr lang="en-US" altLang="en-US" sz="100" dirty="0"/>
                    </a:p>
                    <a:p>
                      <a:pPr marL="348615" algn="l" rtl="0" eaLnBrk="0">
                        <a:lnSpc>
                          <a:spcPct val="87000"/>
                        </a:lnSpc>
                      </a:pPr>
                      <a:r>
                        <a:rPr sz="1400" kern="0" spc="-20" dirty="0">
                          <a:solidFill>
                            <a:srgbClr val="595959">
                              <a:alpha val="100000"/>
                            </a:srgbClr>
                          </a:solidFill>
                          <a:latin typeface="Verdana" panose="020B0604030504040204"/>
                          <a:ea typeface="Verdana" panose="020B0604030504040204"/>
                          <a:cs typeface="Verdana" panose="020B0604030504040204"/>
                        </a:rPr>
                        <a:t>4360</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台</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8000"/>
                        </a:lnSpc>
                      </a:pPr>
                      <a:endParaRPr lang="en-US" altLang="en-US" sz="1000" dirty="0"/>
                    </a:p>
                    <a:p>
                      <a:pPr algn="l" rtl="0" eaLnBrk="0">
                        <a:lnSpc>
                          <a:spcPct val="7000"/>
                        </a:lnSpc>
                      </a:pPr>
                      <a:endParaRPr lang="en-US" altLang="en-US" sz="100" dirty="0"/>
                    </a:p>
                    <a:p>
                      <a:pPr marL="321310" algn="l" rtl="0" eaLnBrk="0">
                        <a:lnSpc>
                          <a:spcPct val="85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超</a:t>
                      </a:r>
                      <a:r>
                        <a:rPr sz="1400" kern="0" spc="-20" dirty="0">
                          <a:solidFill>
                            <a:srgbClr val="595959">
                              <a:alpha val="100000"/>
                            </a:srgbClr>
                          </a:solidFill>
                          <a:latin typeface="Verdana" panose="020B0604030504040204"/>
                          <a:ea typeface="Verdana" panose="020B0604030504040204"/>
                          <a:cs typeface="Verdana" panose="020B0604030504040204"/>
                        </a:rPr>
                        <a:t>100</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亿</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534034">
                <a:tc>
                  <a:txBody>
                    <a:bodyPr/>
                    <a:lstStyle/>
                    <a:p>
                      <a:pPr algn="l" rtl="0" eaLnBrk="0">
                        <a:lnSpc>
                          <a:spcPct val="101000"/>
                        </a:lnSpc>
                      </a:pPr>
                      <a:endParaRPr lang="en-US" altLang="en-US" sz="400" dirty="0"/>
                    </a:p>
                    <a:p>
                      <a:pPr marL="1143000" indent="-617220" algn="l" rtl="0" eaLnBrk="0">
                        <a:lnSpc>
                          <a:spcPct val="94000"/>
                        </a:lnSpc>
                        <a:spcBef>
                          <a:spcPts val="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制造半导体器件或集成电路</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机器及装置</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7000"/>
                        </a:lnSpc>
                      </a:pPr>
                      <a:endParaRPr lang="en-US" altLang="en-US" sz="1000" dirty="0"/>
                    </a:p>
                    <a:p>
                      <a:pPr marL="309880" algn="l" rtl="0" eaLnBrk="0">
                        <a:lnSpc>
                          <a:spcPct val="87000"/>
                        </a:lnSpc>
                        <a:spcBef>
                          <a:spcPts val="5"/>
                        </a:spcBef>
                      </a:pPr>
                      <a:r>
                        <a:rPr sz="1400" kern="0" spc="-40" dirty="0">
                          <a:solidFill>
                            <a:srgbClr val="595959">
                              <a:alpha val="100000"/>
                            </a:srgbClr>
                          </a:solidFill>
                          <a:latin typeface="Verdana" panose="020B0604030504040204"/>
                          <a:ea typeface="Verdana" panose="020B0604030504040204"/>
                          <a:cs typeface="Verdana" panose="020B0604030504040204"/>
                        </a:rPr>
                        <a:t>15844</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台</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8000"/>
                        </a:lnSpc>
                      </a:pPr>
                      <a:endParaRPr lang="en-US" altLang="en-US" sz="1000" dirty="0"/>
                    </a:p>
                    <a:p>
                      <a:pPr marL="372110" algn="l" rtl="0" eaLnBrk="0">
                        <a:lnSpc>
                          <a:spcPct val="86000"/>
                        </a:lnSpc>
                        <a:spcBef>
                          <a:spcPts val="5"/>
                        </a:spcBef>
                      </a:pPr>
                      <a:r>
                        <a:rPr sz="1400" kern="0" spc="-40" dirty="0">
                          <a:solidFill>
                            <a:srgbClr val="595959">
                              <a:alpha val="100000"/>
                            </a:srgbClr>
                          </a:solidFill>
                          <a:latin typeface="Verdana" panose="020B0604030504040204"/>
                          <a:ea typeface="Verdana" panose="020B0604030504040204"/>
                          <a:cs typeface="Verdana" panose="020B0604030504040204"/>
                        </a:rPr>
                        <a:t>1369</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亿</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311150">
                <a:tc>
                  <a:txBody>
                    <a:bodyPr/>
                    <a:lstStyle/>
                    <a:p>
                      <a:pPr algn="l" rtl="0" eaLnBrk="0">
                        <a:lnSpc>
                          <a:spcPct val="118000"/>
                        </a:lnSpc>
                      </a:pPr>
                      <a:endParaRPr lang="en-US" altLang="en-US" sz="300" dirty="0"/>
                    </a:p>
                    <a:p>
                      <a:pPr marL="791210" algn="l" rtl="0" eaLnBrk="0">
                        <a:lnSpc>
                          <a:spcPct val="88000"/>
                        </a:lnSpc>
                        <a:spcBef>
                          <a:spcPts val="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计算机集成制造技术</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3000"/>
                        </a:lnSpc>
                      </a:pPr>
                      <a:endParaRPr lang="en-US" altLang="en-US" sz="1000" dirty="0"/>
                    </a:p>
                    <a:p>
                      <a:pPr algn="l" rtl="0" eaLnBrk="0">
                        <a:lnSpc>
                          <a:spcPct val="7000"/>
                        </a:lnSpc>
                      </a:pPr>
                      <a:endParaRPr lang="en-US" altLang="en-US" sz="100" dirty="0"/>
                    </a:p>
                    <a:p>
                      <a:pPr marL="589915" algn="l" rtl="0" eaLnBrk="0">
                        <a:lnSpc>
                          <a:spcPts val="850"/>
                        </a:lnSpc>
                      </a:pPr>
                      <a:r>
                        <a:rPr sz="1400" kern="0" spc="-10" dirty="0">
                          <a:solidFill>
                            <a:srgbClr val="595959">
                              <a:alpha val="100000"/>
                            </a:srgbClr>
                          </a:solidFill>
                          <a:latin typeface="Verdana" panose="020B0604030504040204"/>
                          <a:ea typeface="Verdana" panose="020B0604030504040204"/>
                          <a:cs typeface="Verdana" panose="020B0604030504040204"/>
                        </a:rPr>
                        <a:t>--</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8000"/>
                        </a:lnSpc>
                      </a:pPr>
                      <a:endParaRPr lang="en-US" altLang="en-US" sz="400" dirty="0"/>
                    </a:p>
                    <a:p>
                      <a:pPr marL="354330" algn="l" rtl="0" eaLnBrk="0">
                        <a:lnSpc>
                          <a:spcPct val="86000"/>
                        </a:lnSpc>
                        <a:spcBef>
                          <a:spcPts val="0"/>
                        </a:spcBef>
                      </a:pPr>
                      <a:r>
                        <a:rPr sz="1400" kern="0" spc="-20" dirty="0">
                          <a:solidFill>
                            <a:srgbClr val="595959">
                              <a:alpha val="100000"/>
                            </a:srgbClr>
                          </a:solidFill>
                          <a:latin typeface="Verdana" panose="020B0604030504040204"/>
                          <a:ea typeface="Verdana" panose="020B0604030504040204"/>
                          <a:cs typeface="Verdana" panose="020B0604030504040204"/>
                        </a:rPr>
                        <a:t>4505</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亿</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bl>
          </a:graphicData>
        </a:graphic>
      </p:graphicFrame>
      <p:graphicFrame>
        <p:nvGraphicFramePr>
          <p:cNvPr id="1224" name="table 1224"/>
          <p:cNvGraphicFramePr>
            <a:graphicFrameLocks noGrp="1"/>
          </p:cNvGraphicFramePr>
          <p:nvPr/>
        </p:nvGraphicFramePr>
        <p:xfrm>
          <a:off x="6340475" y="4214736"/>
          <a:ext cx="5544184" cy="2300605"/>
        </p:xfrm>
        <a:graphic>
          <a:graphicData uri="http://schemas.openxmlformats.org/drawingml/2006/table">
            <a:tbl>
              <a:tblPr/>
              <a:tblGrid>
                <a:gridCol w="1850389"/>
                <a:gridCol w="1843404"/>
                <a:gridCol w="1850389"/>
              </a:tblGrid>
              <a:tr h="333375">
                <a:tc>
                  <a:txBody>
                    <a:bodyPr/>
                    <a:lstStyle/>
                    <a:p>
                      <a:pPr algn="l" rtl="0" eaLnBrk="0">
                        <a:lnSpc>
                          <a:spcPct val="102000"/>
                        </a:lnSpc>
                      </a:pPr>
                      <a:endParaRPr lang="en-US" altLang="en-US" sz="500" dirty="0"/>
                    </a:p>
                    <a:p>
                      <a:pPr marL="755015" algn="l" rtl="0" eaLnBrk="0">
                        <a:lnSpc>
                          <a:spcPct val="84000"/>
                        </a:lnSpc>
                        <a:spcBef>
                          <a:spcPts val="0"/>
                        </a:spcBef>
                      </a:pPr>
                      <a:r>
                        <a:rPr sz="1400" b="1"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企业</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1000"/>
                        </a:lnSpc>
                      </a:pPr>
                      <a:endParaRPr lang="en-US" altLang="en-US" sz="500" dirty="0"/>
                    </a:p>
                    <a:p>
                      <a:pPr marL="752475" algn="l" rtl="0" eaLnBrk="0">
                        <a:lnSpc>
                          <a:spcPct val="85000"/>
                        </a:lnSpc>
                        <a:spcBef>
                          <a:spcPts val="5"/>
                        </a:spcBef>
                      </a:pPr>
                      <a:r>
                        <a:rPr sz="1400" b="1" kern="0" spc="-4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制程</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2000"/>
                        </a:lnSpc>
                      </a:pPr>
                      <a:endParaRPr lang="en-US" altLang="en-US" sz="500" dirty="0"/>
                    </a:p>
                    <a:p>
                      <a:pPr marL="750570" algn="l" rtl="0" eaLnBrk="0">
                        <a:lnSpc>
                          <a:spcPct val="84000"/>
                        </a:lnSpc>
                      </a:pPr>
                      <a:r>
                        <a:rPr sz="1400" b="1"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地区</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r>
              <a:tr h="326390">
                <a:tc>
                  <a:txBody>
                    <a:bodyPr/>
                    <a:lstStyle/>
                    <a:p>
                      <a:pPr algn="l" rtl="0" eaLnBrk="0">
                        <a:lnSpc>
                          <a:spcPct val="110000"/>
                        </a:lnSpc>
                      </a:pPr>
                      <a:endParaRPr lang="en-US" altLang="en-US" sz="400" dirty="0"/>
                    </a:p>
                    <a:p>
                      <a:pPr marL="674370" algn="l" rtl="0" eaLnBrk="0">
                        <a:lnSpc>
                          <a:spcPct val="87000"/>
                        </a:lnSpc>
                      </a:pPr>
                      <a:r>
                        <a:rPr sz="14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台积电</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1000"/>
                        </a:lnSpc>
                      </a:pPr>
                      <a:endParaRPr lang="en-US" altLang="en-US" sz="600" dirty="0"/>
                    </a:p>
                    <a:p>
                      <a:pPr marL="738505" algn="l" rtl="0" eaLnBrk="0">
                        <a:lnSpc>
                          <a:spcPct val="82000"/>
                        </a:lnSpc>
                        <a:spcBef>
                          <a:spcPts val="5"/>
                        </a:spcBef>
                      </a:pPr>
                      <a:r>
                        <a:rPr sz="1400" kern="0" spc="-50" dirty="0">
                          <a:solidFill>
                            <a:srgbClr val="F68C22">
                              <a:alpha val="100000"/>
                            </a:srgbClr>
                          </a:solidFill>
                          <a:latin typeface="Verdana" panose="020B0604030504040204"/>
                          <a:ea typeface="Verdana" panose="020B0604030504040204"/>
                          <a:cs typeface="Verdana" panose="020B0604030504040204"/>
                        </a:rPr>
                        <a:t>5nm</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9000"/>
                        </a:lnSpc>
                      </a:pPr>
                      <a:endParaRPr lang="en-US" altLang="en-US" sz="400" dirty="0"/>
                    </a:p>
                    <a:p>
                      <a:pPr marL="586740" algn="l" rtl="0" eaLnBrk="0">
                        <a:lnSpc>
                          <a:spcPct val="87000"/>
                        </a:lnSpc>
                        <a:spcBef>
                          <a:spcPts val="0"/>
                        </a:spcBef>
                      </a:pPr>
                      <a:r>
                        <a:rPr sz="14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中国台湾</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327025">
                <a:tc>
                  <a:txBody>
                    <a:bodyPr/>
                    <a:lstStyle/>
                    <a:p>
                      <a:pPr algn="l" rtl="0" eaLnBrk="0">
                        <a:lnSpc>
                          <a:spcPct val="103000"/>
                        </a:lnSpc>
                      </a:pPr>
                      <a:endParaRPr lang="en-US" altLang="en-US" sz="500" dirty="0"/>
                    </a:p>
                    <a:p>
                      <a:pPr marL="759460" algn="l" rtl="0" eaLnBrk="0">
                        <a:lnSpc>
                          <a:spcPct val="81000"/>
                        </a:lnSpc>
                        <a:spcBef>
                          <a:spcPts val="5"/>
                        </a:spcBef>
                      </a:pPr>
                      <a:r>
                        <a:rPr sz="14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三星</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2000"/>
                        </a:lnSpc>
                      </a:pPr>
                      <a:endParaRPr lang="en-US" altLang="en-US" sz="600" dirty="0"/>
                    </a:p>
                    <a:p>
                      <a:pPr marL="738505" algn="l" rtl="0" eaLnBrk="0">
                        <a:lnSpc>
                          <a:spcPct val="82000"/>
                        </a:lnSpc>
                        <a:spcBef>
                          <a:spcPts val="0"/>
                        </a:spcBef>
                      </a:pPr>
                      <a:r>
                        <a:rPr sz="1400" kern="0" spc="-50" dirty="0">
                          <a:solidFill>
                            <a:srgbClr val="F68C22">
                              <a:alpha val="100000"/>
                            </a:srgbClr>
                          </a:solidFill>
                          <a:latin typeface="Verdana" panose="020B0604030504040204"/>
                          <a:ea typeface="Verdana" panose="020B0604030504040204"/>
                          <a:cs typeface="Verdana" panose="020B0604030504040204"/>
                        </a:rPr>
                        <a:t>5nm</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6000"/>
                        </a:lnSpc>
                      </a:pPr>
                      <a:endParaRPr lang="en-US" altLang="en-US" sz="400" dirty="0"/>
                    </a:p>
                    <a:p>
                      <a:pPr marL="752475" algn="l" rtl="0" eaLnBrk="0">
                        <a:lnSpc>
                          <a:spcPct val="85000"/>
                        </a:lnSpc>
                        <a:spcBef>
                          <a:spcPts val="5"/>
                        </a:spcBef>
                      </a:pPr>
                      <a:r>
                        <a:rPr sz="14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韩国</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326389">
                <a:tc>
                  <a:txBody>
                    <a:bodyPr/>
                    <a:lstStyle/>
                    <a:p>
                      <a:pPr algn="l" rtl="0" eaLnBrk="0">
                        <a:lnSpc>
                          <a:spcPct val="114000"/>
                        </a:lnSpc>
                      </a:pPr>
                      <a:endParaRPr lang="en-US" altLang="en-US" sz="400" dirty="0"/>
                    </a:p>
                    <a:p>
                      <a:pPr marL="668655" algn="l" rtl="0" eaLnBrk="0">
                        <a:lnSpc>
                          <a:spcPct val="86000"/>
                        </a:lnSpc>
                        <a:spcBef>
                          <a:spcPts val="5"/>
                        </a:spcBef>
                      </a:pPr>
                      <a:r>
                        <a:rPr sz="14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英特尔</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9000"/>
                        </a:lnSpc>
                      </a:pPr>
                      <a:endParaRPr lang="en-US" altLang="en-US" sz="600" dirty="0"/>
                    </a:p>
                    <a:p>
                      <a:pPr marL="690245" algn="l" rtl="0" eaLnBrk="0">
                        <a:lnSpc>
                          <a:spcPct val="83000"/>
                        </a:lnSpc>
                        <a:spcBef>
                          <a:spcPts val="5"/>
                        </a:spcBef>
                      </a:pPr>
                      <a:r>
                        <a:rPr sz="1400" kern="0" spc="-60" dirty="0">
                          <a:solidFill>
                            <a:srgbClr val="000000">
                              <a:alpha val="100000"/>
                            </a:srgbClr>
                          </a:solidFill>
                          <a:latin typeface="Verdana" panose="020B0604030504040204"/>
                          <a:ea typeface="Verdana" panose="020B0604030504040204"/>
                          <a:cs typeface="Verdana" panose="020B0604030504040204"/>
                        </a:rPr>
                        <a:t>10nm</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0000"/>
                        </a:lnSpc>
                      </a:pPr>
                      <a:endParaRPr lang="en-US" altLang="en-US" sz="400" dirty="0"/>
                    </a:p>
                    <a:p>
                      <a:pPr marL="751840" algn="l" rtl="0" eaLnBrk="0">
                        <a:lnSpc>
                          <a:spcPct val="87000"/>
                        </a:lnSpc>
                        <a:spcBef>
                          <a:spcPts val="5"/>
                        </a:spcBef>
                      </a:pPr>
                      <a:r>
                        <a:rPr sz="14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美国</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327025">
                <a:tc>
                  <a:txBody>
                    <a:bodyPr/>
                    <a:lstStyle/>
                    <a:p>
                      <a:pPr algn="l" rtl="0" eaLnBrk="0">
                        <a:lnSpc>
                          <a:spcPct val="114000"/>
                        </a:lnSpc>
                      </a:pPr>
                      <a:endParaRPr lang="en-US" altLang="en-US" sz="400" dirty="0"/>
                    </a:p>
                    <a:p>
                      <a:pPr marL="576580" algn="l" rtl="0" eaLnBrk="0">
                        <a:lnSpc>
                          <a:spcPct val="87000"/>
                        </a:lnSpc>
                        <a:spcBef>
                          <a:spcPts val="0"/>
                        </a:spcBef>
                      </a:pP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瑞萨电子</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9000"/>
                        </a:lnSpc>
                      </a:pPr>
                      <a:endParaRPr lang="en-US" altLang="en-US" sz="600" dirty="0"/>
                    </a:p>
                    <a:p>
                      <a:pPr marL="672465" algn="l" rtl="0" eaLnBrk="0">
                        <a:lnSpc>
                          <a:spcPct val="83000"/>
                        </a:lnSpc>
                        <a:spcBef>
                          <a:spcPts val="5"/>
                        </a:spcBef>
                      </a:pPr>
                      <a:r>
                        <a:rPr sz="1400" kern="0" spc="-20" dirty="0">
                          <a:solidFill>
                            <a:srgbClr val="000000">
                              <a:alpha val="100000"/>
                            </a:srgbClr>
                          </a:solidFill>
                          <a:latin typeface="Verdana" panose="020B0604030504040204"/>
                          <a:ea typeface="Verdana" panose="020B0604030504040204"/>
                          <a:cs typeface="Verdana" panose="020B0604030504040204"/>
                        </a:rPr>
                        <a:t>40nm</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7000"/>
                        </a:lnSpc>
                      </a:pPr>
                      <a:endParaRPr lang="en-US" altLang="en-US" sz="400" dirty="0"/>
                    </a:p>
                    <a:p>
                      <a:pPr marL="775970" algn="l" rtl="0" eaLnBrk="0">
                        <a:lnSpc>
                          <a:spcPct val="85000"/>
                        </a:lnSpc>
                        <a:spcBef>
                          <a:spcPts val="5"/>
                        </a:spcBef>
                      </a:pPr>
                      <a:r>
                        <a:rPr sz="14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rPr>
                        <a:t>日本</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327025">
                <a:tc>
                  <a:txBody>
                    <a:bodyPr/>
                    <a:lstStyle/>
                    <a:p>
                      <a:pPr algn="l" rtl="0" eaLnBrk="0">
                        <a:lnSpc>
                          <a:spcPct val="110000"/>
                        </a:lnSpc>
                      </a:pPr>
                      <a:endParaRPr lang="en-US" altLang="en-US" sz="400" dirty="0"/>
                    </a:p>
                    <a:p>
                      <a:pPr marL="575945" algn="l" rtl="0" eaLnBrk="0">
                        <a:lnSpc>
                          <a:spcPct val="86000"/>
                        </a:lnSpc>
                        <a:spcBef>
                          <a:spcPts val="0"/>
                        </a:spcBef>
                      </a:pPr>
                      <a:r>
                        <a:rPr sz="14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格罗方德</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2000"/>
                        </a:lnSpc>
                      </a:pPr>
                      <a:endParaRPr lang="en-US" altLang="en-US" sz="600" dirty="0"/>
                    </a:p>
                    <a:p>
                      <a:pPr marL="690245" algn="l" rtl="0" eaLnBrk="0">
                        <a:lnSpc>
                          <a:spcPct val="82000"/>
                        </a:lnSpc>
                        <a:spcBef>
                          <a:spcPts val="0"/>
                        </a:spcBef>
                      </a:pPr>
                      <a:r>
                        <a:rPr sz="1400" kern="0" spc="-60" dirty="0">
                          <a:solidFill>
                            <a:srgbClr val="000000">
                              <a:alpha val="100000"/>
                            </a:srgbClr>
                          </a:solidFill>
                          <a:latin typeface="Verdana" panose="020B0604030504040204"/>
                          <a:ea typeface="Verdana" panose="020B0604030504040204"/>
                          <a:cs typeface="Verdana" panose="020B0604030504040204"/>
                        </a:rPr>
                        <a:t>14nm</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11000"/>
                        </a:lnSpc>
                      </a:pPr>
                      <a:endParaRPr lang="en-US" altLang="en-US" sz="400" dirty="0"/>
                    </a:p>
                    <a:p>
                      <a:pPr marL="760095" algn="l" rtl="0" eaLnBrk="0">
                        <a:lnSpc>
                          <a:spcPct val="87000"/>
                        </a:lnSpc>
                        <a:spcBef>
                          <a:spcPts val="5"/>
                        </a:spcBef>
                      </a:pPr>
                      <a:r>
                        <a:rPr sz="14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欧洲</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333375">
                <a:tc>
                  <a:txBody>
                    <a:bodyPr/>
                    <a:lstStyle/>
                    <a:p>
                      <a:pPr algn="l" rtl="0" eaLnBrk="0">
                        <a:lnSpc>
                          <a:spcPct val="116000"/>
                        </a:lnSpc>
                      </a:pPr>
                      <a:endParaRPr lang="en-US" altLang="en-US" sz="400" dirty="0"/>
                    </a:p>
                    <a:p>
                      <a:pPr marL="592455" algn="l" rtl="0" eaLnBrk="0">
                        <a:lnSpc>
                          <a:spcPct val="85000"/>
                        </a:lnSpc>
                        <a:spcBef>
                          <a:spcPts val="5"/>
                        </a:spcBef>
                      </a:pPr>
                      <a:r>
                        <a:rPr sz="1400" kern="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中芯国际</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2000"/>
                        </a:lnSpc>
                      </a:pPr>
                      <a:endParaRPr lang="en-US" altLang="en-US" sz="600" dirty="0"/>
                    </a:p>
                    <a:p>
                      <a:pPr marL="690245" algn="l" rtl="0" eaLnBrk="0">
                        <a:lnSpc>
                          <a:spcPct val="82000"/>
                        </a:lnSpc>
                        <a:spcBef>
                          <a:spcPts val="0"/>
                        </a:spcBef>
                      </a:pPr>
                      <a:r>
                        <a:rPr sz="1400" kern="0" spc="-60" dirty="0">
                          <a:solidFill>
                            <a:srgbClr val="F68C22">
                              <a:alpha val="100000"/>
                            </a:srgbClr>
                          </a:solidFill>
                          <a:latin typeface="Verdana" panose="020B0604030504040204"/>
                          <a:ea typeface="Verdana" panose="020B0604030504040204"/>
                          <a:cs typeface="Verdana" panose="020B0604030504040204"/>
                        </a:rPr>
                        <a:t>14nm</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16000"/>
                        </a:lnSpc>
                      </a:pPr>
                      <a:endParaRPr lang="en-US" altLang="en-US" sz="400" dirty="0"/>
                    </a:p>
                    <a:p>
                      <a:pPr marL="764540" algn="l" rtl="0" eaLnBrk="0">
                        <a:lnSpc>
                          <a:spcPct val="85000"/>
                        </a:lnSpc>
                      </a:pPr>
                      <a:r>
                        <a:rPr sz="14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中国</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bl>
          </a:graphicData>
        </a:graphic>
      </p:graphicFrame>
      <p:sp>
        <p:nvSpPr>
          <p:cNvPr id="1226" name="textbox 1226"/>
          <p:cNvSpPr/>
          <p:nvPr/>
        </p:nvSpPr>
        <p:spPr>
          <a:xfrm>
            <a:off x="325692" y="168764"/>
            <a:ext cx="11565255" cy="37592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设计软件</a:t>
            </a:r>
            <a:r>
              <a:rPr sz="2100" kern="0" spc="-3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、制造设备及先进制程等仍不及世界领先水平</a:t>
            </a:r>
            <a:r>
              <a:rPr sz="2100" kern="0" spc="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pic>
        <p:nvPicPr>
          <p:cNvPr id="1228" name="picture 1228"/>
          <p:cNvPicPr>
            <a:picLocks noChangeAspect="1"/>
          </p:cNvPicPr>
          <p:nvPr/>
        </p:nvPicPr>
        <p:blipFill>
          <a:blip r:embed="rId2"/>
          <a:stretch>
            <a:fillRect/>
          </a:stretch>
        </p:blipFill>
        <p:spPr>
          <a:xfrm rot="21600000">
            <a:off x="10493324" y="205740"/>
            <a:ext cx="1260347" cy="326135"/>
          </a:xfrm>
          <a:prstGeom prst="rect">
            <a:avLst/>
          </a:prstGeom>
        </p:spPr>
      </p:pic>
      <p:sp>
        <p:nvSpPr>
          <p:cNvPr id="1230" name="textbox 1230"/>
          <p:cNvSpPr/>
          <p:nvPr/>
        </p:nvSpPr>
        <p:spPr>
          <a:xfrm>
            <a:off x="394083" y="777685"/>
            <a:ext cx="10787380" cy="241300"/>
          </a:xfrm>
          <a:prstGeom prst="rect">
            <a:avLst/>
          </a:prstGeom>
        </p:spPr>
        <p:txBody>
          <a:bodyPr vert="horz" wrap="square" lIns="0" tIns="0" rIns="0" bIns="0"/>
          <a:lstStyle/>
          <a:p>
            <a:pPr algn="l" rtl="0" eaLnBrk="0">
              <a:lnSpc>
                <a:spcPct val="83000"/>
              </a:lnSpc>
            </a:pPr>
            <a:endParaRPr lang="en-US" altLang="en-US" sz="100" dirty="0"/>
          </a:p>
          <a:p>
            <a:pPr algn="r" rtl="0" eaLnBrk="0">
              <a:lnSpc>
                <a:spcPts val="1695"/>
              </a:lnSpc>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在芯片设计制造领域，</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中国仍缺乏设</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计软件</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，先进制程及设备与世界领先水平之间仍有差距，该领域部分产品及装备仍十分依赖进口。</a:t>
            </a:r>
            <a:endParaRPr lang="en-US" altLang="en-US" sz="1400" dirty="0"/>
          </a:p>
        </p:txBody>
      </p:sp>
      <p:sp>
        <p:nvSpPr>
          <p:cNvPr id="1232" name="textbox 1232"/>
          <p:cNvSpPr/>
          <p:nvPr/>
        </p:nvSpPr>
        <p:spPr>
          <a:xfrm>
            <a:off x="3723750" y="2378621"/>
            <a:ext cx="905510" cy="1226819"/>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86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干法刻蚀机</a:t>
            </a:r>
            <a:endParaRPr lang="en-US" altLang="en-US" sz="1400" dirty="0"/>
          </a:p>
          <a:p>
            <a:pPr marL="246380" algn="l" rtl="0" eaLnBrk="0">
              <a:lnSpc>
                <a:spcPct val="82000"/>
              </a:lnSpc>
              <a:spcBef>
                <a:spcPts val="1450"/>
              </a:spcBef>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PVD</a:t>
            </a:r>
            <a:endParaRPr lang="en-US" altLang="en-US" sz="1400" dirty="0"/>
          </a:p>
          <a:p>
            <a:pPr marL="189865" algn="l" rtl="0" eaLnBrk="0">
              <a:lnSpc>
                <a:spcPct val="86000"/>
              </a:lnSpc>
              <a:spcBef>
                <a:spcPts val="98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光刻机</a:t>
            </a:r>
            <a:endParaRPr lang="en-US" altLang="en-US" sz="1400" dirty="0"/>
          </a:p>
          <a:p>
            <a:pPr algn="l" rtl="0" eaLnBrk="0">
              <a:lnSpc>
                <a:spcPct val="100000"/>
              </a:lnSpc>
            </a:pPr>
            <a:endParaRPr lang="en-US" altLang="en-US" sz="1100" dirty="0"/>
          </a:p>
          <a:p>
            <a:pPr marL="125730" algn="l" rtl="0" eaLnBrk="0">
              <a:lnSpc>
                <a:spcPct val="85000"/>
              </a:lnSpc>
              <a:spcBef>
                <a:spcPts val="5"/>
              </a:spcBef>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MOCVD</a:t>
            </a:r>
            <a:endParaRPr lang="en-US" altLang="en-US" sz="1400" dirty="0"/>
          </a:p>
        </p:txBody>
      </p:sp>
      <p:sp>
        <p:nvSpPr>
          <p:cNvPr id="1234" name="textbox 1234"/>
          <p:cNvSpPr/>
          <p:nvPr/>
        </p:nvSpPr>
        <p:spPr>
          <a:xfrm>
            <a:off x="5062472" y="2376837"/>
            <a:ext cx="908685" cy="1198244"/>
          </a:xfrm>
          <a:prstGeom prst="rect">
            <a:avLst/>
          </a:prstGeom>
        </p:spPr>
        <p:txBody>
          <a:bodyPr vert="horz" wrap="square" lIns="0" tIns="0" rIns="0" bIns="0"/>
          <a:lstStyle/>
          <a:p>
            <a:pPr algn="l" rtl="0" eaLnBrk="0">
              <a:lnSpc>
                <a:spcPct val="78000"/>
              </a:lnSpc>
            </a:pPr>
            <a:endParaRPr lang="en-US" altLang="en-US" sz="100" dirty="0"/>
          </a:p>
          <a:p>
            <a:pPr marL="193675" algn="l" rtl="0" eaLnBrk="0">
              <a:lnSpc>
                <a:spcPct val="88000"/>
              </a:lnSpc>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单晶炉</a:t>
            </a:r>
            <a:endParaRPr lang="en-US" altLang="en-US" sz="1400" dirty="0"/>
          </a:p>
          <a:p>
            <a:pPr marL="160020" algn="l" rtl="0" eaLnBrk="0">
              <a:lnSpc>
                <a:spcPct val="85000"/>
              </a:lnSpc>
              <a:spcBef>
                <a:spcPts val="111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PECVD</a:t>
            </a:r>
            <a:endParaRPr lang="en-US" altLang="en-US" sz="1400" dirty="0"/>
          </a:p>
          <a:p>
            <a:pPr marL="12700" algn="l" rtl="0" eaLnBrk="0">
              <a:lnSpc>
                <a:spcPct val="86000"/>
              </a:lnSpc>
              <a:spcBef>
                <a:spcPts val="126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涂胶显影机</a:t>
            </a:r>
            <a:endParaRPr lang="en-US" altLang="en-US" sz="1400" dirty="0"/>
          </a:p>
          <a:p>
            <a:pPr algn="l" rtl="0" eaLnBrk="0">
              <a:lnSpc>
                <a:spcPct val="100000"/>
              </a:lnSpc>
            </a:pPr>
            <a:endParaRPr lang="en-US" altLang="en-US" sz="900" dirty="0"/>
          </a:p>
          <a:p>
            <a:pPr marL="253365" algn="l" rtl="0" eaLnBrk="0">
              <a:lnSpc>
                <a:spcPct val="85000"/>
              </a:lnSpc>
              <a:spcBef>
                <a:spcPts val="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CMP</a:t>
            </a:r>
            <a:endParaRPr lang="en-US" altLang="en-US" sz="1400" dirty="0"/>
          </a:p>
        </p:txBody>
      </p:sp>
      <p:sp>
        <p:nvSpPr>
          <p:cNvPr id="1236" name="textbox 1236"/>
          <p:cNvSpPr/>
          <p:nvPr/>
        </p:nvSpPr>
        <p:spPr>
          <a:xfrm>
            <a:off x="703653" y="2380762"/>
            <a:ext cx="730884" cy="1179830"/>
          </a:xfrm>
          <a:prstGeom prst="rect">
            <a:avLst/>
          </a:prstGeom>
        </p:spPr>
        <p:txBody>
          <a:bodyPr vert="horz" wrap="square" lIns="0" tIns="0" rIns="0" bIns="0"/>
          <a:lstStyle/>
          <a:p>
            <a:pPr algn="l" rtl="0" eaLnBrk="0">
              <a:lnSpc>
                <a:spcPct val="87000"/>
              </a:lnSpc>
            </a:pPr>
            <a:endParaRPr lang="en-US" altLang="en-US" sz="100" dirty="0"/>
          </a:p>
          <a:p>
            <a:pPr marL="100330" algn="l" rtl="0" eaLnBrk="0">
              <a:lnSpc>
                <a:spcPct val="85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硅晶圆</a:t>
            </a:r>
            <a:endParaRPr lang="en-US" altLang="en-US" sz="1400" dirty="0"/>
          </a:p>
          <a:p>
            <a:pPr marL="102235" algn="l" rtl="0" eaLnBrk="0">
              <a:lnSpc>
                <a:spcPct val="86000"/>
              </a:lnSpc>
              <a:spcBef>
                <a:spcPts val="119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光刻胶</a:t>
            </a:r>
            <a:endParaRPr lang="en-US" altLang="en-US" sz="1400" dirty="0"/>
          </a:p>
          <a:p>
            <a:pPr marL="13335" algn="l" rtl="0" eaLnBrk="0">
              <a:lnSpc>
                <a:spcPct val="86000"/>
              </a:lnSpc>
              <a:spcBef>
                <a:spcPts val="108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光掩膜板</a:t>
            </a:r>
            <a:endParaRPr lang="en-US" altLang="en-US" sz="1400" dirty="0"/>
          </a:p>
          <a:p>
            <a:pPr algn="l" rtl="0" eaLnBrk="0">
              <a:lnSpc>
                <a:spcPct val="112000"/>
              </a:lnSpc>
            </a:pPr>
            <a:endParaRPr lang="en-US" altLang="en-US" sz="800" dirty="0"/>
          </a:p>
          <a:p>
            <a:pPr marL="12700" algn="l" rtl="0" eaLnBrk="0">
              <a:lnSpc>
                <a:spcPct val="84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溅射靶材</a:t>
            </a:r>
            <a:endParaRPr lang="en-US" altLang="en-US" sz="1400" dirty="0"/>
          </a:p>
        </p:txBody>
      </p:sp>
      <p:sp>
        <p:nvSpPr>
          <p:cNvPr id="1238" name="textbox 1238"/>
          <p:cNvSpPr/>
          <p:nvPr/>
        </p:nvSpPr>
        <p:spPr>
          <a:xfrm>
            <a:off x="9718669" y="1718919"/>
            <a:ext cx="1548764" cy="562609"/>
          </a:xfrm>
          <a:prstGeom prst="rect">
            <a:avLst/>
          </a:prstGeom>
        </p:spPr>
        <p:txBody>
          <a:bodyPr vert="horz" wrap="square" lIns="0" tIns="0" rIns="0" bIns="0"/>
          <a:lstStyle/>
          <a:p>
            <a:pPr algn="l" rtl="0" eaLnBrk="0">
              <a:lnSpc>
                <a:spcPct val="81000"/>
              </a:lnSpc>
            </a:pPr>
            <a:endParaRPr lang="en-US" altLang="en-US" sz="100" dirty="0"/>
          </a:p>
          <a:p>
            <a:pPr marL="340995" algn="l" rtl="0" eaLnBrk="0">
              <a:lnSpc>
                <a:spcPct val="88000"/>
              </a:lnSpc>
            </a:pP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下游应用</a:t>
            </a:r>
            <a:endParaRPr lang="en-US" altLang="en-US" sz="1400" dirty="0"/>
          </a:p>
          <a:p>
            <a:pPr algn="l" rtl="0" eaLnBrk="0">
              <a:lnSpc>
                <a:spcPct val="107000"/>
              </a:lnSpc>
            </a:pPr>
            <a:endParaRPr lang="en-US" altLang="en-US" sz="1000" dirty="0"/>
          </a:p>
          <a:p>
            <a:pPr marL="12700" algn="l" rtl="0" eaLnBrk="0">
              <a:lnSpc>
                <a:spcPct val="87000"/>
              </a:lnSpc>
              <a:spcBef>
                <a:spcPts val="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通信</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汽车</a:t>
            </a:r>
            <a:endParaRPr lang="en-US" altLang="en-US" sz="1400" dirty="0"/>
          </a:p>
        </p:txBody>
      </p:sp>
      <p:sp>
        <p:nvSpPr>
          <p:cNvPr id="1240" name="textbox 1240"/>
          <p:cNvSpPr/>
          <p:nvPr/>
        </p:nvSpPr>
        <p:spPr>
          <a:xfrm>
            <a:off x="7500336" y="3852395"/>
            <a:ext cx="3216275" cy="252095"/>
          </a:xfrm>
          <a:prstGeom prst="rect">
            <a:avLst/>
          </a:prstGeom>
        </p:spPr>
        <p:txBody>
          <a:bodyPr vert="horz" wrap="square" lIns="0" tIns="0" rIns="0" bIns="0"/>
          <a:lstStyle/>
          <a:p>
            <a:pPr algn="l" rtl="0" eaLnBrk="0">
              <a:lnSpc>
                <a:spcPct val="83000"/>
              </a:lnSpc>
            </a:pPr>
            <a:endParaRPr lang="en-US" altLang="en-US" sz="100" dirty="0"/>
          </a:p>
          <a:p>
            <a:pPr algn="r" rtl="0" eaLnBrk="0">
              <a:lnSpc>
                <a:spcPts val="1780"/>
              </a:lnSpc>
            </a:pPr>
            <a:r>
              <a:rPr sz="1400" b="1" kern="0" spc="-5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5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国际先进</a:t>
            </a:r>
            <a:r>
              <a:rPr sz="1400" b="1" kern="0" spc="-6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制程对比（可量产）</a:t>
            </a:r>
            <a:endParaRPr lang="en-US" altLang="en-US" sz="1400" dirty="0"/>
          </a:p>
        </p:txBody>
      </p:sp>
      <p:sp>
        <p:nvSpPr>
          <p:cNvPr id="1242" name="textbox 1242"/>
          <p:cNvSpPr/>
          <p:nvPr/>
        </p:nvSpPr>
        <p:spPr>
          <a:xfrm>
            <a:off x="1262096" y="3884514"/>
            <a:ext cx="4035425" cy="21082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87000"/>
              </a:lnSpc>
            </a:pP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2021年集成电路相关材料及设</a:t>
            </a: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备进口额</a:t>
            </a:r>
            <a:endParaRPr lang="en-US" altLang="en-US" sz="1400" dirty="0"/>
          </a:p>
        </p:txBody>
      </p:sp>
      <p:sp>
        <p:nvSpPr>
          <p:cNvPr id="1244" name="textbox 1244"/>
          <p:cNvSpPr/>
          <p:nvPr/>
        </p:nvSpPr>
        <p:spPr>
          <a:xfrm>
            <a:off x="1968988" y="2380048"/>
            <a:ext cx="1144905" cy="55181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8600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CMP抛光材料</a:t>
            </a:r>
            <a:endParaRPr lang="en-US" altLang="en-US" sz="1400" dirty="0"/>
          </a:p>
          <a:p>
            <a:pPr algn="l" rtl="0" eaLnBrk="0">
              <a:lnSpc>
                <a:spcPct val="104000"/>
              </a:lnSpc>
            </a:pPr>
            <a:endParaRPr lang="en-US" altLang="en-US" sz="1000" dirty="0"/>
          </a:p>
          <a:p>
            <a:pPr algn="l" rtl="0" eaLnBrk="0">
              <a:lnSpc>
                <a:spcPct val="8000"/>
              </a:lnSpc>
            </a:pPr>
            <a:endParaRPr lang="en-US" altLang="en-US" sz="100" dirty="0"/>
          </a:p>
          <a:p>
            <a:pPr marL="71120" algn="l" rtl="0" eaLnBrk="0">
              <a:lnSpc>
                <a:spcPct val="86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湿电子化学品</a:t>
            </a:r>
            <a:endParaRPr lang="en-US" altLang="en-US" sz="1400" dirty="0"/>
          </a:p>
        </p:txBody>
      </p:sp>
      <p:sp>
        <p:nvSpPr>
          <p:cNvPr id="1246" name="textbox 1246"/>
          <p:cNvSpPr/>
          <p:nvPr/>
        </p:nvSpPr>
        <p:spPr>
          <a:xfrm>
            <a:off x="325497" y="6599560"/>
            <a:ext cx="2695575" cy="15493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5"/>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来源：中国海关总署、公开资料及专家访谈，</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整理</a:t>
            </a:r>
            <a:endParaRPr lang="en-US" altLang="en-US" sz="800" dirty="0"/>
          </a:p>
        </p:txBody>
      </p:sp>
      <p:sp>
        <p:nvSpPr>
          <p:cNvPr id="1248" name="textbox 1248"/>
          <p:cNvSpPr/>
          <p:nvPr/>
        </p:nvSpPr>
        <p:spPr>
          <a:xfrm>
            <a:off x="7249086" y="2679768"/>
            <a:ext cx="541655" cy="20891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86000"/>
              </a:lnSpc>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IC制造</a:t>
            </a:r>
            <a:endParaRPr lang="en-US" altLang="en-US" sz="1400" dirty="0"/>
          </a:p>
        </p:txBody>
      </p:sp>
      <p:sp>
        <p:nvSpPr>
          <p:cNvPr id="1250" name="textbox 1250"/>
          <p:cNvSpPr/>
          <p:nvPr/>
        </p:nvSpPr>
        <p:spPr>
          <a:xfrm>
            <a:off x="7249086" y="3347689"/>
            <a:ext cx="541655" cy="203834"/>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4000"/>
              </a:lnSpc>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IC封测</a:t>
            </a:r>
            <a:endParaRPr lang="en-US" altLang="en-US" sz="1400" dirty="0"/>
          </a:p>
        </p:txBody>
      </p:sp>
      <p:sp>
        <p:nvSpPr>
          <p:cNvPr id="1252" name="textbox 1252"/>
          <p:cNvSpPr/>
          <p:nvPr/>
        </p:nvSpPr>
        <p:spPr>
          <a:xfrm>
            <a:off x="11747245" y="6605599"/>
            <a:ext cx="20764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38</a:t>
            </a:r>
            <a:endParaRPr lang="en-US" altLang="en-US" sz="1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textbox 1254"/>
          <p:cNvSpPr/>
          <p:nvPr/>
        </p:nvSpPr>
        <p:spPr>
          <a:xfrm>
            <a:off x="429084" y="794055"/>
            <a:ext cx="11320780" cy="1654810"/>
          </a:xfrm>
          <a:prstGeom prst="rect">
            <a:avLst/>
          </a:prstGeom>
        </p:spPr>
        <p:txBody>
          <a:bodyPr vert="horz" wrap="square" lIns="0" tIns="0" rIns="0" bIns="0"/>
          <a:lstStyle/>
          <a:p>
            <a:pPr algn="l" rtl="0" eaLnBrk="0">
              <a:lnSpc>
                <a:spcPct val="92000"/>
              </a:lnSpc>
            </a:pPr>
            <a:endParaRPr lang="en-US" altLang="en-US" sz="100" dirty="0"/>
          </a:p>
          <a:p>
            <a:pPr marL="288925" indent="-276225" algn="l" rtl="0" eaLnBrk="0">
              <a:lnSpc>
                <a:spcPct val="104000"/>
              </a:lnSpc>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数据的数量和质量决定了人工智能模型的准确度</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，大部分资料数据普遍属于不同的机构或部门，如政府部门</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、金融行业或医疗行业，很</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难将其整合为一个完全体</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，对人工智能技术的提升造成了较大阻碍。</a:t>
            </a:r>
            <a:endParaRPr lang="en-US" altLang="en-US" sz="1400" dirty="0"/>
          </a:p>
          <a:p>
            <a:pPr marL="288925" indent="-276860" algn="l" rtl="0" eaLnBrk="0">
              <a:lnSpc>
                <a:spcPct val="104000"/>
              </a:lnSpc>
              <a:spcBef>
                <a:spcPts val="190"/>
              </a:spcBef>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在充分认识到数据的重要性后，各地方政府成立大</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数据管理局，从政府层面将数据有效地利用在安防</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、政务</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、法务等领域；</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同时制定更好的数</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据管理政策，使数据更好的服务于地方实体经济，有效打</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破“数据孤岛</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288925" indent="-276225" algn="l" rtl="0" eaLnBrk="0">
              <a:lnSpc>
                <a:spcPct val="111000"/>
              </a:lnSpc>
              <a:spcBef>
                <a:spcPts val="45"/>
              </a:spcBef>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疫情以来</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，人们更多地关注在网络上</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，更多的数据</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被积累</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。2021年，领先的互联网公司大数据达到上千PB（计算机存储单位，拍字节</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传</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统行业龙头型企业数据量也达到了PB级，个人产生的数据达到TB级（计算机存储单位，太字</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节</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数据占比方面</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，2018年，</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中国占全球数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据量的23%，预计2025年将达到27.8</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p:txBody>
      </p:sp>
      <p:pic>
        <p:nvPicPr>
          <p:cNvPr id="1256" name="picture 1256"/>
          <p:cNvPicPr>
            <a:picLocks noChangeAspect="1"/>
          </p:cNvPicPr>
          <p:nvPr/>
        </p:nvPicPr>
        <p:blipFill>
          <a:blip r:embed="rId1"/>
          <a:stretch>
            <a:fillRect/>
          </a:stretch>
        </p:blipFill>
        <p:spPr>
          <a:xfrm rot="21600000">
            <a:off x="5074920" y="3291840"/>
            <a:ext cx="3017520" cy="3154679"/>
          </a:xfrm>
          <a:prstGeom prst="rect">
            <a:avLst/>
          </a:prstGeom>
        </p:spPr>
      </p:pic>
      <p:pic>
        <p:nvPicPr>
          <p:cNvPr id="1258" name="picture 1258"/>
          <p:cNvPicPr>
            <a:picLocks noChangeAspect="1"/>
          </p:cNvPicPr>
          <p:nvPr/>
        </p:nvPicPr>
        <p:blipFill>
          <a:blip r:embed="rId2"/>
          <a:stretch>
            <a:fillRect/>
          </a:stretch>
        </p:blipFill>
        <p:spPr>
          <a:xfrm rot="21600000">
            <a:off x="8378952" y="2970276"/>
            <a:ext cx="3325367" cy="2567939"/>
          </a:xfrm>
          <a:prstGeom prst="rect">
            <a:avLst/>
          </a:prstGeom>
        </p:spPr>
      </p:pic>
      <p:grpSp>
        <p:nvGrpSpPr>
          <p:cNvPr id="72" name="group 72"/>
          <p:cNvGrpSpPr/>
          <p:nvPr/>
        </p:nvGrpSpPr>
        <p:grpSpPr>
          <a:xfrm rot="21600000">
            <a:off x="331749" y="5430520"/>
            <a:ext cx="4662487" cy="981074"/>
            <a:chOff x="0" y="0"/>
            <a:chExt cx="4662487" cy="981074"/>
          </a:xfrm>
        </p:grpSpPr>
        <p:pic>
          <p:nvPicPr>
            <p:cNvPr id="1260" name="picture 1260"/>
            <p:cNvPicPr>
              <a:picLocks noChangeAspect="1"/>
            </p:cNvPicPr>
            <p:nvPr/>
          </p:nvPicPr>
          <p:blipFill>
            <a:blip r:embed="rId3"/>
            <a:stretch>
              <a:fillRect/>
            </a:stretch>
          </p:blipFill>
          <p:spPr>
            <a:xfrm rot="21600000">
              <a:off x="9524" y="0"/>
              <a:ext cx="4652962" cy="981074"/>
            </a:xfrm>
            <a:prstGeom prst="rect">
              <a:avLst/>
            </a:prstGeom>
          </p:spPr>
        </p:pic>
        <p:sp>
          <p:nvSpPr>
            <p:cNvPr id="1262" name="textbox 1262"/>
            <p:cNvSpPr/>
            <p:nvPr/>
          </p:nvSpPr>
          <p:spPr>
            <a:xfrm>
              <a:off x="1343158" y="72999"/>
              <a:ext cx="3221354" cy="854710"/>
            </a:xfrm>
            <a:prstGeom prst="rect">
              <a:avLst/>
            </a:prstGeom>
          </p:spPr>
          <p:txBody>
            <a:bodyPr vert="horz" wrap="square" lIns="0" tIns="0" rIns="0" bIns="0"/>
            <a:lstStyle/>
            <a:p>
              <a:pPr algn="l" rtl="0" eaLnBrk="0">
                <a:lnSpc>
                  <a:spcPct val="92000"/>
                </a:lnSpc>
              </a:pPr>
              <a:endParaRPr lang="en-US" altLang="en-US" sz="100" dirty="0"/>
            </a:p>
            <a:p>
              <a:pPr marL="12700" indent="-635" algn="l" rtl="0" eaLnBrk="0">
                <a:lnSpc>
                  <a:spcPct val="9700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企业没有建立起一个有效管理</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和应用数据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的模式，包括数据价值评估</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、数据成本管</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理等，缺乏对数据的服务以</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及应用的合规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性指导。</a:t>
              </a:r>
              <a:endParaRPr lang="en-US" altLang="en-US" sz="1400" dirty="0"/>
            </a:p>
          </p:txBody>
        </p:sp>
        <p:pic>
          <p:nvPicPr>
            <p:cNvPr id="1264" name="picture 1264"/>
            <p:cNvPicPr>
              <a:picLocks noChangeAspect="1"/>
            </p:cNvPicPr>
            <p:nvPr/>
          </p:nvPicPr>
          <p:blipFill>
            <a:blip r:embed="rId4"/>
            <a:stretch>
              <a:fillRect/>
            </a:stretch>
          </p:blipFill>
          <p:spPr>
            <a:xfrm rot="21600000">
              <a:off x="0" y="207962"/>
              <a:ext cx="1268412" cy="325437"/>
            </a:xfrm>
            <a:prstGeom prst="rect">
              <a:avLst/>
            </a:prstGeom>
          </p:spPr>
        </p:pic>
      </p:grpSp>
      <p:grpSp>
        <p:nvGrpSpPr>
          <p:cNvPr id="74" name="group 74"/>
          <p:cNvGrpSpPr/>
          <p:nvPr/>
        </p:nvGrpSpPr>
        <p:grpSpPr>
          <a:xfrm rot="21600000">
            <a:off x="331749" y="3671570"/>
            <a:ext cx="4662487" cy="930274"/>
            <a:chOff x="0" y="0"/>
            <a:chExt cx="4662487" cy="930274"/>
          </a:xfrm>
        </p:grpSpPr>
        <p:pic>
          <p:nvPicPr>
            <p:cNvPr id="1266" name="picture 1266"/>
            <p:cNvPicPr>
              <a:picLocks noChangeAspect="1"/>
            </p:cNvPicPr>
            <p:nvPr/>
          </p:nvPicPr>
          <p:blipFill>
            <a:blip r:embed="rId5"/>
            <a:stretch>
              <a:fillRect/>
            </a:stretch>
          </p:blipFill>
          <p:spPr>
            <a:xfrm rot="21600000">
              <a:off x="9524" y="0"/>
              <a:ext cx="4652962" cy="930274"/>
            </a:xfrm>
            <a:prstGeom prst="rect">
              <a:avLst/>
            </a:prstGeom>
          </p:spPr>
        </p:pic>
        <p:sp>
          <p:nvSpPr>
            <p:cNvPr id="1268" name="textbox 1268"/>
            <p:cNvSpPr/>
            <p:nvPr/>
          </p:nvSpPr>
          <p:spPr>
            <a:xfrm>
              <a:off x="1342802" y="15351"/>
              <a:ext cx="3221354" cy="850900"/>
            </a:xfrm>
            <a:prstGeom prst="rect">
              <a:avLst/>
            </a:prstGeom>
          </p:spPr>
          <p:txBody>
            <a:bodyPr vert="horz" wrap="square" lIns="0" tIns="0" rIns="0" bIns="0"/>
            <a:lstStyle/>
            <a:p>
              <a:pPr algn="l" rtl="0" eaLnBrk="0">
                <a:lnSpc>
                  <a:spcPct val="64000"/>
                </a:lnSpc>
              </a:pPr>
              <a:endParaRPr lang="en-US" altLang="en-US" sz="100" dirty="0"/>
            </a:p>
            <a:p>
              <a:pPr marL="12700" indent="-635" algn="l" rtl="0" eaLnBrk="0">
                <a:lnSpc>
                  <a:spcPct val="97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数据安全风险包括数据泄漏与数据滥</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用</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若发生数据安全事件，会对</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企业经营造成</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损失，</a:t>
              </a:r>
              <a:r>
                <a:rPr sz="1400"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同时对用户的隐私造成侵犯，这</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束</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缚了数据价值的释放。</a:t>
              </a:r>
              <a:endParaRPr lang="en-US" altLang="en-US" sz="1400" dirty="0"/>
            </a:p>
          </p:txBody>
        </p:sp>
        <p:pic>
          <p:nvPicPr>
            <p:cNvPr id="1270" name="picture 1270"/>
            <p:cNvPicPr>
              <a:picLocks noChangeAspect="1"/>
            </p:cNvPicPr>
            <p:nvPr/>
          </p:nvPicPr>
          <p:blipFill>
            <a:blip r:embed="rId6"/>
            <a:stretch>
              <a:fillRect/>
            </a:stretch>
          </p:blipFill>
          <p:spPr>
            <a:xfrm rot="21600000">
              <a:off x="0" y="206374"/>
              <a:ext cx="1268412" cy="325437"/>
            </a:xfrm>
            <a:prstGeom prst="rect">
              <a:avLst/>
            </a:prstGeom>
          </p:spPr>
        </p:pic>
      </p:grpSp>
      <p:grpSp>
        <p:nvGrpSpPr>
          <p:cNvPr id="76" name="group 76"/>
          <p:cNvGrpSpPr/>
          <p:nvPr/>
        </p:nvGrpSpPr>
        <p:grpSpPr>
          <a:xfrm rot="21600000">
            <a:off x="331749" y="4697094"/>
            <a:ext cx="4662487" cy="631825"/>
            <a:chOff x="0" y="0"/>
            <a:chExt cx="4662487" cy="631825"/>
          </a:xfrm>
        </p:grpSpPr>
        <p:pic>
          <p:nvPicPr>
            <p:cNvPr id="1272" name="picture 1272"/>
            <p:cNvPicPr>
              <a:picLocks noChangeAspect="1"/>
            </p:cNvPicPr>
            <p:nvPr/>
          </p:nvPicPr>
          <p:blipFill>
            <a:blip r:embed="rId7"/>
            <a:stretch>
              <a:fillRect/>
            </a:stretch>
          </p:blipFill>
          <p:spPr>
            <a:xfrm rot="21600000">
              <a:off x="9524" y="0"/>
              <a:ext cx="4652962" cy="631825"/>
            </a:xfrm>
            <a:prstGeom prst="rect">
              <a:avLst/>
            </a:prstGeom>
          </p:spPr>
        </p:pic>
        <p:sp>
          <p:nvSpPr>
            <p:cNvPr id="1274" name="textbox 1274"/>
            <p:cNvSpPr/>
            <p:nvPr/>
          </p:nvSpPr>
          <p:spPr>
            <a:xfrm>
              <a:off x="1342802" y="88554"/>
              <a:ext cx="3221354" cy="423544"/>
            </a:xfrm>
            <a:prstGeom prst="rect">
              <a:avLst/>
            </a:prstGeom>
          </p:spPr>
          <p:txBody>
            <a:bodyPr vert="horz" wrap="square" lIns="0" tIns="0" rIns="0" bIns="0"/>
            <a:lstStyle/>
            <a:p>
              <a:pPr algn="l" rtl="0" eaLnBrk="0">
                <a:lnSpc>
                  <a:spcPct val="91000"/>
                </a:lnSpc>
              </a:pPr>
              <a:endParaRPr lang="en-US" altLang="en-US" sz="100" dirty="0"/>
            </a:p>
            <a:p>
              <a:pPr marL="12700" indent="-635" algn="l" rtl="0" eaLnBrk="0">
                <a:lnSpc>
                  <a:spcPct val="9300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数据质量也决定了业务决策分</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析，数据资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产的价值建立在不断提</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升的数据质量上。</a:t>
              </a:r>
              <a:endParaRPr lang="en-US" altLang="en-US" sz="1400" dirty="0"/>
            </a:p>
          </p:txBody>
        </p:sp>
        <p:pic>
          <p:nvPicPr>
            <p:cNvPr id="1276" name="picture 1276"/>
            <p:cNvPicPr>
              <a:picLocks noChangeAspect="1"/>
            </p:cNvPicPr>
            <p:nvPr/>
          </p:nvPicPr>
          <p:blipFill>
            <a:blip r:embed="rId4"/>
            <a:stretch>
              <a:fillRect/>
            </a:stretch>
          </p:blipFill>
          <p:spPr>
            <a:xfrm rot="21600000">
              <a:off x="0" y="65087"/>
              <a:ext cx="1268412" cy="325437"/>
            </a:xfrm>
            <a:prstGeom prst="rect">
              <a:avLst/>
            </a:prstGeom>
          </p:spPr>
        </p:pic>
      </p:grpSp>
      <p:grpSp>
        <p:nvGrpSpPr>
          <p:cNvPr id="78" name="group 78"/>
          <p:cNvGrpSpPr/>
          <p:nvPr/>
        </p:nvGrpSpPr>
        <p:grpSpPr>
          <a:xfrm rot="21600000">
            <a:off x="331749" y="2963545"/>
            <a:ext cx="4662487" cy="631825"/>
            <a:chOff x="0" y="0"/>
            <a:chExt cx="4662487" cy="631825"/>
          </a:xfrm>
        </p:grpSpPr>
        <p:pic>
          <p:nvPicPr>
            <p:cNvPr id="1278" name="picture 1278"/>
            <p:cNvPicPr>
              <a:picLocks noChangeAspect="1"/>
            </p:cNvPicPr>
            <p:nvPr/>
          </p:nvPicPr>
          <p:blipFill>
            <a:blip r:embed="rId8"/>
            <a:stretch>
              <a:fillRect/>
            </a:stretch>
          </p:blipFill>
          <p:spPr>
            <a:xfrm rot="21600000">
              <a:off x="9524" y="0"/>
              <a:ext cx="4652962" cy="631825"/>
            </a:xfrm>
            <a:prstGeom prst="rect">
              <a:avLst/>
            </a:prstGeom>
          </p:spPr>
        </p:pic>
        <p:sp>
          <p:nvSpPr>
            <p:cNvPr id="1280" name="textbox 1280"/>
            <p:cNvSpPr/>
            <p:nvPr/>
          </p:nvSpPr>
          <p:spPr>
            <a:xfrm>
              <a:off x="1341909" y="59087"/>
              <a:ext cx="3222625" cy="436880"/>
            </a:xfrm>
            <a:prstGeom prst="rect">
              <a:avLst/>
            </a:prstGeom>
          </p:spPr>
          <p:txBody>
            <a:bodyPr vert="horz" wrap="square" lIns="0" tIns="0" rIns="0" bIns="0"/>
            <a:lstStyle/>
            <a:p>
              <a:pPr algn="l" rtl="0" eaLnBrk="0">
                <a:lnSpc>
                  <a:spcPct val="94000"/>
                </a:lnSpc>
              </a:pPr>
              <a:endParaRPr lang="en-US" altLang="en-US" sz="100" dirty="0"/>
            </a:p>
            <a:p>
              <a:pPr marL="12700" indent="17780" algn="l" rtl="0" eaLnBrk="0">
                <a:lnSpc>
                  <a:spcPct val="96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由于技术或管理制度原因，企业数据散落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在各个业务系统中，产生“</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数据孤岛</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p:txBody>
        </p:sp>
        <p:pic>
          <p:nvPicPr>
            <p:cNvPr id="1282" name="picture 1282"/>
            <p:cNvPicPr>
              <a:picLocks noChangeAspect="1"/>
            </p:cNvPicPr>
            <p:nvPr/>
          </p:nvPicPr>
          <p:blipFill>
            <a:blip r:embed="rId4"/>
            <a:stretch>
              <a:fillRect/>
            </a:stretch>
          </p:blipFill>
          <p:spPr>
            <a:xfrm rot="21600000">
              <a:off x="0" y="55562"/>
              <a:ext cx="1268412" cy="325437"/>
            </a:xfrm>
            <a:prstGeom prst="rect">
              <a:avLst/>
            </a:prstGeom>
          </p:spPr>
        </p:pic>
      </p:grpSp>
      <p:sp>
        <p:nvSpPr>
          <p:cNvPr id="1284" name="textbox 1284"/>
          <p:cNvSpPr/>
          <p:nvPr/>
        </p:nvSpPr>
        <p:spPr>
          <a:xfrm>
            <a:off x="389131" y="203931"/>
            <a:ext cx="7575550" cy="3498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10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政策及监督管理体系的建立将更大发挥中国庞大数据集的价值</a:t>
            </a:r>
            <a:endParaRPr lang="en-US" altLang="en-US" sz="2100" dirty="0"/>
          </a:p>
        </p:txBody>
      </p:sp>
      <p:sp>
        <p:nvSpPr>
          <p:cNvPr id="1286" name="textbox 1286"/>
          <p:cNvSpPr/>
          <p:nvPr/>
        </p:nvSpPr>
        <p:spPr>
          <a:xfrm>
            <a:off x="8465478" y="5479625"/>
            <a:ext cx="1762760" cy="852805"/>
          </a:xfrm>
          <a:prstGeom prst="rect">
            <a:avLst/>
          </a:prstGeom>
        </p:spPr>
        <p:txBody>
          <a:bodyPr vert="horz" wrap="square" lIns="0" tIns="0" rIns="0" bIns="0"/>
          <a:lstStyle/>
          <a:p>
            <a:pPr algn="l" rtl="0" eaLnBrk="0">
              <a:lnSpc>
                <a:spcPct val="77000"/>
              </a:lnSpc>
            </a:pPr>
            <a:endParaRPr lang="en-US" altLang="en-US" sz="100" dirty="0"/>
          </a:p>
          <a:p>
            <a:pPr marL="12700" indent="9525" algn="l" rtl="0" eaLnBrk="0">
              <a:lnSpc>
                <a:spcPct val="97000"/>
              </a:lnSpc>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除国家大数据管理局，</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共计</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12个</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省级地区建</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立</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超过20个</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大数据管</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理机构。</a:t>
            </a:r>
            <a:endParaRPr lang="en-US" altLang="en-US" sz="1400" dirty="0"/>
          </a:p>
        </p:txBody>
      </p:sp>
      <p:sp>
        <p:nvSpPr>
          <p:cNvPr id="1288" name="textbox 1288"/>
          <p:cNvSpPr/>
          <p:nvPr/>
        </p:nvSpPr>
        <p:spPr>
          <a:xfrm>
            <a:off x="5486400" y="2575559"/>
            <a:ext cx="2205354" cy="394970"/>
          </a:xfrm>
          <a:prstGeom prst="rect">
            <a:avLst/>
          </a:prstGeom>
          <a:solidFill>
            <a:srgbClr val="FFFFFF"/>
          </a:solidFill>
        </p:spPr>
        <p:txBody>
          <a:bodyPr vert="horz" wrap="square" lIns="0" tIns="0" rIns="0" bIns="0"/>
          <a:lstStyle/>
          <a:p>
            <a:pPr algn="l" rtl="0" eaLnBrk="0">
              <a:lnSpc>
                <a:spcPct val="142000"/>
              </a:lnSpc>
            </a:pPr>
            <a:endParaRPr lang="en-US" altLang="en-US" sz="100" dirty="0"/>
          </a:p>
          <a:p>
            <a:pPr marL="111760" algn="l" rtl="0" eaLnBrk="0">
              <a:lnSpc>
                <a:spcPts val="1780"/>
              </a:lnSpc>
              <a:spcBef>
                <a:spcPts val="0"/>
              </a:spcBef>
            </a:pPr>
            <a:r>
              <a:rPr sz="1400" b="1"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中国数据量（单位：</a:t>
            </a:r>
            <a:r>
              <a:rPr sz="1400" b="1" kern="0" spc="-3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ZB）</a:t>
            </a:r>
            <a:endParaRPr lang="en-US" altLang="en-US" sz="1400" dirty="0"/>
          </a:p>
        </p:txBody>
      </p:sp>
      <p:pic>
        <p:nvPicPr>
          <p:cNvPr id="1290" name="picture 1290"/>
          <p:cNvPicPr>
            <a:picLocks noChangeAspect="1"/>
          </p:cNvPicPr>
          <p:nvPr/>
        </p:nvPicPr>
        <p:blipFill>
          <a:blip r:embed="rId9"/>
          <a:stretch>
            <a:fillRect/>
          </a:stretch>
        </p:blipFill>
        <p:spPr>
          <a:xfrm rot="21600000">
            <a:off x="10899647" y="5334000"/>
            <a:ext cx="804671" cy="952500"/>
          </a:xfrm>
          <a:prstGeom prst="rect">
            <a:avLst/>
          </a:prstGeom>
        </p:spPr>
      </p:pic>
      <p:pic>
        <p:nvPicPr>
          <p:cNvPr id="1292" name="picture 1292"/>
          <p:cNvPicPr>
            <a:picLocks noChangeAspect="1"/>
          </p:cNvPicPr>
          <p:nvPr/>
        </p:nvPicPr>
        <p:blipFill>
          <a:blip r:embed="rId10"/>
          <a:stretch>
            <a:fillRect/>
          </a:stretch>
        </p:blipFill>
        <p:spPr>
          <a:xfrm rot="21600000">
            <a:off x="10890123" y="5324475"/>
            <a:ext cx="823721" cy="971550"/>
          </a:xfrm>
          <a:prstGeom prst="rect">
            <a:avLst/>
          </a:prstGeom>
        </p:spPr>
      </p:pic>
      <p:pic>
        <p:nvPicPr>
          <p:cNvPr id="1294" name="picture 1294"/>
          <p:cNvPicPr>
            <a:picLocks noChangeAspect="1"/>
          </p:cNvPicPr>
          <p:nvPr/>
        </p:nvPicPr>
        <p:blipFill>
          <a:blip r:embed="rId11"/>
          <a:stretch>
            <a:fillRect/>
          </a:stretch>
        </p:blipFill>
        <p:spPr>
          <a:xfrm rot="21600000">
            <a:off x="10169652" y="204216"/>
            <a:ext cx="1723643" cy="345947"/>
          </a:xfrm>
          <a:prstGeom prst="rect">
            <a:avLst/>
          </a:prstGeom>
        </p:spPr>
      </p:pic>
      <p:sp>
        <p:nvSpPr>
          <p:cNvPr id="1296" name="textbox 1296"/>
          <p:cNvSpPr/>
          <p:nvPr/>
        </p:nvSpPr>
        <p:spPr>
          <a:xfrm>
            <a:off x="1674551" y="2617463"/>
            <a:ext cx="2339975" cy="212090"/>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87000"/>
              </a:lnSpc>
            </a:pPr>
            <a:r>
              <a:rPr sz="1400" b="1"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数据难以发挥有效价值的原因</a:t>
            </a:r>
            <a:endParaRPr lang="en-US" altLang="en-US" sz="1400" dirty="0"/>
          </a:p>
        </p:txBody>
      </p:sp>
      <p:sp>
        <p:nvSpPr>
          <p:cNvPr id="1298" name="textbox 1298"/>
          <p:cNvSpPr/>
          <p:nvPr/>
        </p:nvSpPr>
        <p:spPr>
          <a:xfrm>
            <a:off x="9006645" y="2618573"/>
            <a:ext cx="1968500" cy="20955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6000"/>
              </a:lnSpc>
            </a:pPr>
            <a:r>
              <a:rPr sz="1400" b="1"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中国已建立大数据局地</a:t>
            </a:r>
            <a:r>
              <a:rPr sz="1400" b="1"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区</a:t>
            </a:r>
            <a:endParaRPr lang="en-US" altLang="en-US" sz="1400" dirty="0"/>
          </a:p>
        </p:txBody>
      </p:sp>
      <p:sp>
        <p:nvSpPr>
          <p:cNvPr id="1300" name="textbox 1300"/>
          <p:cNvSpPr/>
          <p:nvPr/>
        </p:nvSpPr>
        <p:spPr>
          <a:xfrm>
            <a:off x="380294" y="6564988"/>
            <a:ext cx="3289300" cy="13271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88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来源：中国互联网协会、</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IBM</a:t>
            </a: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商业价值研究</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院、公开资料、整理</a:t>
            </a:r>
            <a:endParaRPr lang="en-US" altLang="en-US" sz="800" dirty="0"/>
          </a:p>
        </p:txBody>
      </p:sp>
      <p:sp>
        <p:nvSpPr>
          <p:cNvPr id="1302" name="textbox 1302"/>
          <p:cNvSpPr/>
          <p:nvPr/>
        </p:nvSpPr>
        <p:spPr>
          <a:xfrm>
            <a:off x="602989" y="3931396"/>
            <a:ext cx="734059" cy="210184"/>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7000"/>
              </a:lnSpc>
            </a:pPr>
            <a:r>
              <a:rPr sz="1400" b="1"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数据安全</a:t>
            </a:r>
            <a:endParaRPr lang="en-US" altLang="en-US" sz="1400" dirty="0"/>
          </a:p>
        </p:txBody>
      </p:sp>
      <p:sp>
        <p:nvSpPr>
          <p:cNvPr id="1304" name="textbox 1304"/>
          <p:cNvSpPr/>
          <p:nvPr/>
        </p:nvSpPr>
        <p:spPr>
          <a:xfrm>
            <a:off x="602989" y="3061981"/>
            <a:ext cx="734059" cy="20955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6000"/>
              </a:lnSpc>
            </a:pPr>
            <a:r>
              <a:rPr sz="1400" b="1"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数据孤岛</a:t>
            </a:r>
            <a:endParaRPr lang="en-US" altLang="en-US" sz="1400" dirty="0"/>
          </a:p>
        </p:txBody>
      </p:sp>
      <p:sp>
        <p:nvSpPr>
          <p:cNvPr id="1306" name="textbox 1306"/>
          <p:cNvSpPr/>
          <p:nvPr/>
        </p:nvSpPr>
        <p:spPr>
          <a:xfrm>
            <a:off x="607449" y="5701120"/>
            <a:ext cx="729615" cy="20891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86000"/>
              </a:lnSpc>
            </a:pPr>
            <a:r>
              <a:rPr sz="1400" b="1"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管理体系</a:t>
            </a:r>
            <a:endParaRPr lang="en-US" altLang="en-US" sz="1400" dirty="0"/>
          </a:p>
        </p:txBody>
      </p:sp>
      <p:sp>
        <p:nvSpPr>
          <p:cNvPr id="1308" name="textbox 1308"/>
          <p:cNvSpPr/>
          <p:nvPr/>
        </p:nvSpPr>
        <p:spPr>
          <a:xfrm>
            <a:off x="602989" y="4818667"/>
            <a:ext cx="734059" cy="207009"/>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5000"/>
              </a:lnSpc>
            </a:pPr>
            <a:r>
              <a:rPr sz="1400" b="1"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数据质量</a:t>
            </a:r>
            <a:endParaRPr lang="en-US" altLang="en-US" sz="1400" dirty="0"/>
          </a:p>
        </p:txBody>
      </p:sp>
      <p:sp>
        <p:nvSpPr>
          <p:cNvPr id="1310" name="textbox 1310"/>
          <p:cNvSpPr/>
          <p:nvPr/>
        </p:nvSpPr>
        <p:spPr>
          <a:xfrm>
            <a:off x="11906668" y="6552945"/>
            <a:ext cx="20764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39</a:t>
            </a:r>
            <a:endParaRPr lang="en-US" alt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2" name="picture 1312"/>
          <p:cNvPicPr>
            <a:picLocks noChangeAspect="1"/>
          </p:cNvPicPr>
          <p:nvPr/>
        </p:nvPicPr>
        <p:blipFill>
          <a:blip r:embed="rId1"/>
          <a:stretch>
            <a:fillRect/>
          </a:stretch>
        </p:blipFill>
        <p:spPr>
          <a:xfrm rot="21600000">
            <a:off x="5699087" y="3982808"/>
            <a:ext cx="6079490" cy="2174239"/>
          </a:xfrm>
          <a:prstGeom prst="rect">
            <a:avLst/>
          </a:prstGeom>
        </p:spPr>
      </p:pic>
      <p:pic>
        <p:nvPicPr>
          <p:cNvPr id="1314" name="picture 1314"/>
          <p:cNvPicPr>
            <a:picLocks noChangeAspect="1"/>
          </p:cNvPicPr>
          <p:nvPr/>
        </p:nvPicPr>
        <p:blipFill>
          <a:blip r:embed="rId2"/>
          <a:stretch>
            <a:fillRect/>
          </a:stretch>
        </p:blipFill>
        <p:spPr>
          <a:xfrm rot="21600000">
            <a:off x="320040" y="3749040"/>
            <a:ext cx="4892040" cy="2606039"/>
          </a:xfrm>
          <a:prstGeom prst="rect">
            <a:avLst/>
          </a:prstGeom>
        </p:spPr>
      </p:pic>
      <p:sp>
        <p:nvSpPr>
          <p:cNvPr id="1316" name="textbox 1316"/>
          <p:cNvSpPr/>
          <p:nvPr/>
        </p:nvSpPr>
        <p:spPr>
          <a:xfrm>
            <a:off x="376938" y="778447"/>
            <a:ext cx="11320780" cy="668019"/>
          </a:xfrm>
          <a:prstGeom prst="rect">
            <a:avLst/>
          </a:prstGeom>
        </p:spPr>
        <p:txBody>
          <a:bodyPr vert="horz" wrap="square" lIns="0" tIns="0" rIns="0" bIns="0"/>
          <a:lstStyle/>
          <a:p>
            <a:pPr algn="l" rtl="0" eaLnBrk="0">
              <a:lnSpc>
                <a:spcPct val="72000"/>
              </a:lnSpc>
            </a:pPr>
            <a:endParaRPr lang="en-US" altLang="en-US" sz="100" dirty="0"/>
          </a:p>
          <a:p>
            <a:pPr marL="287020" indent="-274955" algn="l" rtl="0" eaLnBrk="0">
              <a:lnSpc>
                <a:spcPct val="9700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当前，</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中国数字化的变革方向驱</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动了底层技术的逐渐提升，</a:t>
            </a:r>
            <a:r>
              <a:rPr sz="1400"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国际影响力也在逐年上涨，</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同时，在大数据</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、芯片设计及应用落地方面，逐步建立</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起了优势地位</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。产业发展也吸引更多海外人才回国创业</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就业。</a:t>
            </a:r>
            <a:endParaRPr lang="en-US" altLang="en-US" sz="1400" dirty="0"/>
          </a:p>
          <a:p>
            <a:pPr marL="12700" algn="l" rtl="0" eaLnBrk="0">
              <a:lnSpc>
                <a:spcPts val="1695"/>
              </a:lnSpc>
              <a:spcBef>
                <a:spcPts val="115"/>
              </a:spcBef>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未来，产业链结构或将重构</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，更多的企业</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、高校</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、组织或将形成合力，共同推动人工</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智能及芯片的新发展。</a:t>
            </a:r>
            <a:endParaRPr lang="en-US" altLang="en-US" sz="1400" dirty="0"/>
          </a:p>
        </p:txBody>
      </p:sp>
      <p:sp>
        <p:nvSpPr>
          <p:cNvPr id="1318" name="textbox 1318"/>
          <p:cNvSpPr/>
          <p:nvPr/>
        </p:nvSpPr>
        <p:spPr>
          <a:xfrm>
            <a:off x="336006" y="168764"/>
            <a:ext cx="11555094" cy="37592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6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国际影响力提升吸引人才回流</a:t>
            </a:r>
            <a:r>
              <a:rPr sz="2100" kern="0" spc="-3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6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4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产学研深度结合推动进一步发展</a:t>
            </a:r>
            <a:r>
              <a:rPr sz="2100" kern="0" spc="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pic>
        <p:nvPicPr>
          <p:cNvPr id="1320" name="picture 1320"/>
          <p:cNvPicPr>
            <a:picLocks noChangeAspect="1"/>
          </p:cNvPicPr>
          <p:nvPr/>
        </p:nvPicPr>
        <p:blipFill>
          <a:blip r:embed="rId3"/>
          <a:stretch>
            <a:fillRect/>
          </a:stretch>
        </p:blipFill>
        <p:spPr>
          <a:xfrm rot="21600000">
            <a:off x="10515704" y="205740"/>
            <a:ext cx="1260347" cy="326135"/>
          </a:xfrm>
          <a:prstGeom prst="rect">
            <a:avLst/>
          </a:prstGeom>
        </p:spPr>
      </p:pic>
      <p:sp>
        <p:nvSpPr>
          <p:cNvPr id="1322" name="textbox 1322"/>
          <p:cNvSpPr/>
          <p:nvPr/>
        </p:nvSpPr>
        <p:spPr>
          <a:xfrm>
            <a:off x="7218359" y="4158457"/>
            <a:ext cx="1269364" cy="125983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79000"/>
              </a:lnSpc>
            </a:pPr>
            <a:r>
              <a:rPr sz="1400" kern="0" spc="-30" dirty="0">
                <a:ln w="5103"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产品</a:t>
            </a:r>
            <a:endParaRPr lang="en-US" altLang="en-US" sz="1400" dirty="0"/>
          </a:p>
          <a:p>
            <a:pPr marL="13970" algn="l" rtl="0" eaLnBrk="0">
              <a:lnSpc>
                <a:spcPts val="1830"/>
              </a:lnSpc>
            </a:pPr>
            <a:r>
              <a:rPr sz="1400" kern="0" spc="-40" dirty="0">
                <a:ln w="5103"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开发</a:t>
            </a:r>
            <a:endParaRPr lang="en-US" altLang="en-US" sz="1400" dirty="0"/>
          </a:p>
          <a:p>
            <a:pPr algn="l" rtl="0" eaLnBrk="0">
              <a:lnSpc>
                <a:spcPct val="126000"/>
              </a:lnSpc>
            </a:pPr>
            <a:endParaRPr lang="en-US" altLang="en-US" sz="1000" dirty="0"/>
          </a:p>
          <a:p>
            <a:pPr marL="15240" algn="l" rtl="0" eaLnBrk="0">
              <a:lnSpc>
                <a:spcPct val="87000"/>
              </a:lnSpc>
              <a:spcBef>
                <a:spcPts val="430"/>
              </a:spcBef>
            </a:pP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科研机构</a:t>
            </a:r>
            <a:r>
              <a:rPr sz="14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、高校</a:t>
            </a:r>
            <a:endParaRPr lang="en-US" altLang="en-US" sz="1400" dirty="0"/>
          </a:p>
          <a:p>
            <a:pPr algn="l" rtl="0" eaLnBrk="0">
              <a:lnSpc>
                <a:spcPct val="107000"/>
              </a:lnSpc>
            </a:pPr>
            <a:endParaRPr lang="en-US" altLang="en-US" sz="1000" dirty="0"/>
          </a:p>
          <a:p>
            <a:pPr algn="l" rtl="0" eaLnBrk="0">
              <a:lnSpc>
                <a:spcPct val="116000"/>
              </a:lnSpc>
            </a:pPr>
            <a:endParaRPr lang="en-US" altLang="en-US" sz="300" dirty="0"/>
          </a:p>
          <a:p>
            <a:pPr marL="373380" algn="l" rtl="0" eaLnBrk="0">
              <a:lnSpc>
                <a:spcPct val="87000"/>
              </a:lnSpc>
              <a:spcBef>
                <a:spcPts val="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渠道商</a:t>
            </a:r>
            <a:endParaRPr lang="en-US" altLang="en-US" sz="1400" dirty="0"/>
          </a:p>
        </p:txBody>
      </p:sp>
      <p:sp>
        <p:nvSpPr>
          <p:cNvPr id="1324" name="textbox 1324"/>
          <p:cNvSpPr/>
          <p:nvPr/>
        </p:nvSpPr>
        <p:spPr>
          <a:xfrm>
            <a:off x="1673799" y="1710137"/>
            <a:ext cx="3226435" cy="45085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领先国家与地区论文发表</a:t>
            </a:r>
            <a:endParaRPr lang="en-US" altLang="en-US" sz="1400" dirty="0"/>
          </a:p>
          <a:p>
            <a:pPr algn="l" rtl="0" eaLnBrk="0">
              <a:lnSpc>
                <a:spcPct val="117000"/>
              </a:lnSpc>
            </a:pPr>
            <a:endParaRPr lang="en-US" altLang="en-US" sz="300" dirty="0"/>
          </a:p>
          <a:p>
            <a:pPr algn="r" rtl="0" eaLnBrk="0">
              <a:lnSpc>
                <a:spcPct val="87000"/>
              </a:lnSpc>
              <a:spcBef>
                <a:spcPts val="0"/>
              </a:spcBef>
            </a:pP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美国</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欧盟</a:t>
            </a:r>
            <a:endParaRPr lang="en-US" altLang="en-US" sz="1400" dirty="0"/>
          </a:p>
        </p:txBody>
      </p:sp>
      <p:sp>
        <p:nvSpPr>
          <p:cNvPr id="1326" name="textbox 1326"/>
          <p:cNvSpPr/>
          <p:nvPr/>
        </p:nvSpPr>
        <p:spPr>
          <a:xfrm>
            <a:off x="9379899" y="4131152"/>
            <a:ext cx="957580" cy="1382394"/>
          </a:xfrm>
          <a:prstGeom prst="rect">
            <a:avLst/>
          </a:prstGeom>
        </p:spPr>
        <p:txBody>
          <a:bodyPr vert="horz" wrap="square" lIns="0" tIns="0" rIns="0" bIns="0"/>
          <a:lstStyle/>
          <a:p>
            <a:pPr algn="l" rtl="0" eaLnBrk="0">
              <a:lnSpc>
                <a:spcPct val="91000"/>
              </a:lnSpc>
            </a:pPr>
            <a:endParaRPr lang="en-US" altLang="en-US" sz="100" dirty="0"/>
          </a:p>
          <a:p>
            <a:pPr marL="467995" indent="-1905" algn="l" rtl="0" eaLnBrk="0">
              <a:lnSpc>
                <a:spcPct val="93000"/>
              </a:lnSpc>
            </a:pPr>
            <a:r>
              <a:rPr sz="1400" kern="0" spc="-20" dirty="0">
                <a:ln w="5103"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产品</a:t>
            </a:r>
            <a:r>
              <a:rPr sz="1400" kern="0" spc="-20" dirty="0">
                <a:solidFill>
                  <a:srgbClr val="23C5C5">
                    <a:alpha val="100000"/>
                  </a:srgbClr>
                </a:solidFill>
                <a:latin typeface="微软雅黑" panose="020B0503020204020204" charset="-122"/>
                <a:ea typeface="微软雅黑" panose="020B0503020204020204" charset="-122"/>
                <a:cs typeface="微软雅黑" panose="020B0503020204020204" charset="-122"/>
              </a:rPr>
              <a:t>   </a:t>
            </a:r>
            <a:r>
              <a:rPr sz="1400" kern="0" spc="-40" dirty="0">
                <a:ln w="5103"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上市</a:t>
            </a:r>
            <a:endParaRPr lang="en-US" altLang="en-US" sz="1400" dirty="0"/>
          </a:p>
          <a:p>
            <a:pPr algn="l" rtl="0" eaLnBrk="0">
              <a:lnSpc>
                <a:spcPct val="161000"/>
              </a:lnSpc>
            </a:pPr>
            <a:endParaRPr lang="en-US" altLang="en-US" sz="1000" dirty="0"/>
          </a:p>
          <a:p>
            <a:pPr marL="12700" algn="l" rtl="0" eaLnBrk="0">
              <a:lnSpc>
                <a:spcPct val="87000"/>
              </a:lnSpc>
              <a:spcBef>
                <a:spcPts val="4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集成商</a:t>
            </a:r>
            <a:endParaRPr lang="en-US" altLang="en-US" sz="1400" dirty="0"/>
          </a:p>
          <a:p>
            <a:pPr algn="l" rtl="0" eaLnBrk="0">
              <a:lnSpc>
                <a:spcPct val="153000"/>
              </a:lnSpc>
            </a:pPr>
            <a:endParaRPr lang="en-US" altLang="en-US" sz="1000" dirty="0"/>
          </a:p>
          <a:p>
            <a:pPr algn="l" rtl="0" eaLnBrk="0">
              <a:lnSpc>
                <a:spcPct val="118000"/>
              </a:lnSpc>
            </a:pPr>
            <a:endParaRPr lang="en-US" altLang="en-US" sz="300" dirty="0"/>
          </a:p>
          <a:p>
            <a:pPr algn="r" rtl="0" eaLnBrk="0">
              <a:lnSpc>
                <a:spcPct val="87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最终客户</a:t>
            </a:r>
            <a:endParaRPr lang="en-US" altLang="en-US" sz="1400" dirty="0"/>
          </a:p>
        </p:txBody>
      </p:sp>
      <p:sp>
        <p:nvSpPr>
          <p:cNvPr id="1328" name="textbox 1328"/>
          <p:cNvSpPr/>
          <p:nvPr/>
        </p:nvSpPr>
        <p:spPr>
          <a:xfrm>
            <a:off x="566214" y="2710132"/>
            <a:ext cx="4552315" cy="2736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955"/>
              </a:lnSpc>
            </a:pPr>
            <a:r>
              <a:rPr sz="2100" kern="0" spc="30" baseline="-500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人工智能期刊引用比例</a:t>
            </a:r>
            <a:r>
              <a:rPr sz="13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2100" kern="0" spc="30" baseline="1300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20.7%</a:t>
            </a:r>
            <a:r>
              <a:rPr sz="13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30" baseline="13000" dirty="0">
                <a:solidFill>
                  <a:srgbClr val="595959">
                    <a:alpha val="100000"/>
                  </a:srgbClr>
                </a:solidFill>
                <a:latin typeface="微软雅黑" panose="020B0503020204020204" charset="-122"/>
                <a:ea typeface="微软雅黑" panose="020B0503020204020204" charset="-122"/>
                <a:cs typeface="微软雅黑" panose="020B0503020204020204" charset="-122"/>
              </a:rPr>
              <a:t>19.8%</a:t>
            </a:r>
            <a:r>
              <a:rPr sz="13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2100" kern="0" spc="30" baseline="13000" dirty="0">
                <a:solidFill>
                  <a:srgbClr val="595959">
                    <a:alpha val="100000"/>
                  </a:srgbClr>
                </a:solidFill>
                <a:latin typeface="微软雅黑" panose="020B0503020204020204" charset="-122"/>
                <a:ea typeface="微软雅黑" panose="020B0503020204020204" charset="-122"/>
                <a:cs typeface="微软雅黑" panose="020B0503020204020204" charset="-122"/>
              </a:rPr>
              <a:t>11.0%</a:t>
            </a:r>
            <a:endParaRPr lang="en-US" altLang="en-US" sz="2100" baseline="13000" dirty="0"/>
          </a:p>
        </p:txBody>
      </p:sp>
      <p:sp>
        <p:nvSpPr>
          <p:cNvPr id="1330" name="textbox 1330"/>
          <p:cNvSpPr/>
          <p:nvPr/>
        </p:nvSpPr>
        <p:spPr>
          <a:xfrm>
            <a:off x="383480" y="2301192"/>
            <a:ext cx="4673600" cy="26415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875"/>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AI</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期刊出版文献占全球份额     </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1</a:t>
            </a:r>
            <a:r>
              <a:rPr sz="1400"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8%</a:t>
            </a:r>
            <a:r>
              <a:rPr sz="14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12.3%         8.6%</a:t>
            </a:r>
            <a:endParaRPr lang="en-US" altLang="en-US" sz="1400" dirty="0"/>
          </a:p>
        </p:txBody>
      </p:sp>
      <p:sp>
        <p:nvSpPr>
          <p:cNvPr id="1332" name="textbox 1332"/>
          <p:cNvSpPr/>
          <p:nvPr/>
        </p:nvSpPr>
        <p:spPr>
          <a:xfrm>
            <a:off x="6581454" y="3219927"/>
            <a:ext cx="4480559" cy="224154"/>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3000"/>
              </a:lnSpc>
            </a:pP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产业链长</a:t>
            </a:r>
            <a:r>
              <a:rPr sz="1400" kern="0" spc="-13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，导致技术与场景割裂</a:t>
            </a:r>
            <a:r>
              <a:rPr sz="1400" kern="0" spc="-14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，无法及时匹配市场需求</a:t>
            </a:r>
            <a:endParaRPr lang="en-US" altLang="en-US" sz="1400" dirty="0"/>
          </a:p>
        </p:txBody>
      </p:sp>
      <p:pic>
        <p:nvPicPr>
          <p:cNvPr id="1334" name="picture 1334"/>
          <p:cNvPicPr>
            <a:picLocks noChangeAspect="1"/>
          </p:cNvPicPr>
          <p:nvPr/>
        </p:nvPicPr>
        <p:blipFill>
          <a:blip r:embed="rId4"/>
          <a:stretch>
            <a:fillRect/>
          </a:stretch>
        </p:blipFill>
        <p:spPr>
          <a:xfrm rot="21600000">
            <a:off x="9617037" y="2010498"/>
            <a:ext cx="804545" cy="784859"/>
          </a:xfrm>
          <a:prstGeom prst="rect">
            <a:avLst/>
          </a:prstGeom>
        </p:spPr>
      </p:pic>
      <p:grpSp>
        <p:nvGrpSpPr>
          <p:cNvPr id="80" name="group 80"/>
          <p:cNvGrpSpPr/>
          <p:nvPr/>
        </p:nvGrpSpPr>
        <p:grpSpPr>
          <a:xfrm rot="21600000">
            <a:off x="5698451" y="2010498"/>
            <a:ext cx="804545" cy="784859"/>
            <a:chOff x="0" y="0"/>
            <a:chExt cx="804545" cy="784859"/>
          </a:xfrm>
        </p:grpSpPr>
        <p:pic>
          <p:nvPicPr>
            <p:cNvPr id="1336" name="picture 1336"/>
            <p:cNvPicPr>
              <a:picLocks noChangeAspect="1"/>
            </p:cNvPicPr>
            <p:nvPr/>
          </p:nvPicPr>
          <p:blipFill>
            <a:blip r:embed="rId5"/>
            <a:stretch>
              <a:fillRect/>
            </a:stretch>
          </p:blipFill>
          <p:spPr>
            <a:xfrm rot="21600000">
              <a:off x="0" y="0"/>
              <a:ext cx="804545" cy="784859"/>
            </a:xfrm>
            <a:prstGeom prst="rect">
              <a:avLst/>
            </a:prstGeom>
          </p:spPr>
        </p:pic>
        <p:sp>
          <p:nvSpPr>
            <p:cNvPr id="1338" name="textbox 1338"/>
            <p:cNvSpPr/>
            <p:nvPr/>
          </p:nvSpPr>
          <p:spPr>
            <a:xfrm>
              <a:off x="-12700" y="-12700"/>
              <a:ext cx="830580" cy="828039"/>
            </a:xfrm>
            <a:prstGeom prst="rect">
              <a:avLst/>
            </a:prstGeom>
          </p:spPr>
          <p:txBody>
            <a:bodyPr vert="horz" wrap="square" lIns="0" tIns="0" rIns="0" bIns="0"/>
            <a:lstStyle/>
            <a:p>
              <a:pPr algn="l" rtl="0" eaLnBrk="0">
                <a:lnSpc>
                  <a:spcPct val="135000"/>
                </a:lnSpc>
              </a:pPr>
              <a:endParaRPr lang="en-US" altLang="en-US" sz="1000" dirty="0"/>
            </a:p>
            <a:p>
              <a:pPr marL="240665" algn="l" rtl="0" eaLnBrk="0">
                <a:lnSpc>
                  <a:spcPct val="78000"/>
                </a:lnSpc>
                <a:spcBef>
                  <a:spcPts val="5"/>
                </a:spcBef>
              </a:pP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技术</a:t>
              </a:r>
              <a:endParaRPr lang="en-US" altLang="en-US" sz="1400" dirty="0"/>
            </a:p>
            <a:p>
              <a:pPr marL="243205" algn="l" rtl="0" eaLnBrk="0">
                <a:lnSpc>
                  <a:spcPts val="1815"/>
                </a:lnSpc>
              </a:pP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预研</a:t>
              </a:r>
              <a:endParaRPr lang="en-US" altLang="en-US" sz="1400" dirty="0"/>
            </a:p>
          </p:txBody>
        </p:sp>
      </p:grpSp>
      <p:pic>
        <p:nvPicPr>
          <p:cNvPr id="1340" name="picture 1340"/>
          <p:cNvPicPr>
            <a:picLocks noChangeAspect="1"/>
          </p:cNvPicPr>
          <p:nvPr/>
        </p:nvPicPr>
        <p:blipFill>
          <a:blip r:embed="rId6"/>
          <a:stretch>
            <a:fillRect/>
          </a:stretch>
        </p:blipFill>
        <p:spPr>
          <a:xfrm rot="21600000">
            <a:off x="8310842" y="2010498"/>
            <a:ext cx="804544" cy="784859"/>
          </a:xfrm>
          <a:prstGeom prst="rect">
            <a:avLst/>
          </a:prstGeom>
        </p:spPr>
      </p:pic>
      <p:pic>
        <p:nvPicPr>
          <p:cNvPr id="1342" name="picture 1342"/>
          <p:cNvPicPr>
            <a:picLocks noChangeAspect="1"/>
          </p:cNvPicPr>
          <p:nvPr/>
        </p:nvPicPr>
        <p:blipFill>
          <a:blip r:embed="rId7"/>
          <a:stretch>
            <a:fillRect/>
          </a:stretch>
        </p:blipFill>
        <p:spPr>
          <a:xfrm rot="21600000">
            <a:off x="7005282" y="2014308"/>
            <a:ext cx="804544" cy="784859"/>
          </a:xfrm>
          <a:prstGeom prst="rect">
            <a:avLst/>
          </a:prstGeom>
        </p:spPr>
      </p:pic>
      <p:pic>
        <p:nvPicPr>
          <p:cNvPr id="1344" name="picture 1344"/>
          <p:cNvPicPr>
            <a:picLocks noChangeAspect="1"/>
          </p:cNvPicPr>
          <p:nvPr/>
        </p:nvPicPr>
        <p:blipFill>
          <a:blip r:embed="rId8"/>
          <a:stretch>
            <a:fillRect/>
          </a:stretch>
        </p:blipFill>
        <p:spPr>
          <a:xfrm rot="21600000">
            <a:off x="10923232" y="2010498"/>
            <a:ext cx="804544" cy="784859"/>
          </a:xfrm>
          <a:prstGeom prst="rect">
            <a:avLst/>
          </a:prstGeom>
        </p:spPr>
      </p:pic>
      <p:sp>
        <p:nvSpPr>
          <p:cNvPr id="1346" name="textbox 1346"/>
          <p:cNvSpPr/>
          <p:nvPr/>
        </p:nvSpPr>
        <p:spPr>
          <a:xfrm>
            <a:off x="7094414" y="2189958"/>
            <a:ext cx="729615" cy="935989"/>
          </a:xfrm>
          <a:prstGeom prst="rect">
            <a:avLst/>
          </a:prstGeom>
        </p:spPr>
        <p:txBody>
          <a:bodyPr vert="horz" wrap="square" lIns="0" tIns="0" rIns="0" bIns="0"/>
          <a:lstStyle/>
          <a:p>
            <a:pPr algn="l" rtl="0" eaLnBrk="0">
              <a:lnSpc>
                <a:spcPct val="79000"/>
              </a:lnSpc>
            </a:pPr>
            <a:endParaRPr lang="en-US" altLang="en-US" sz="100" dirty="0"/>
          </a:p>
          <a:p>
            <a:pPr marL="140970" algn="l" rtl="0" eaLnBrk="0">
              <a:lnSpc>
                <a:spcPct val="79000"/>
              </a:lnSpc>
            </a:pP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产品</a:t>
            </a:r>
            <a:endParaRPr lang="en-US" altLang="en-US" sz="1400" dirty="0"/>
          </a:p>
          <a:p>
            <a:pPr marL="142240" algn="l" rtl="0" eaLnBrk="0">
              <a:lnSpc>
                <a:spcPts val="1830"/>
              </a:lnSpc>
            </a:pPr>
            <a:r>
              <a:rPr sz="1400" kern="0" spc="-4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开发</a:t>
            </a:r>
            <a:endParaRPr lang="en-US" altLang="en-US" sz="1400" dirty="0"/>
          </a:p>
          <a:p>
            <a:pPr algn="l" rtl="0" eaLnBrk="0">
              <a:lnSpc>
                <a:spcPct val="177000"/>
              </a:lnSpc>
            </a:pPr>
            <a:endParaRPr lang="en-US" altLang="en-US" sz="1000" dirty="0"/>
          </a:p>
          <a:p>
            <a:pPr algn="l" rtl="0" eaLnBrk="0">
              <a:lnSpc>
                <a:spcPct val="119000"/>
              </a:lnSpc>
            </a:pPr>
            <a:endParaRPr lang="en-US" altLang="en-US" sz="300" dirty="0"/>
          </a:p>
          <a:p>
            <a:pPr marL="12700" algn="l" rtl="0" eaLnBrk="0">
              <a:lnSpc>
                <a:spcPct val="87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开发企业</a:t>
            </a:r>
            <a:endParaRPr lang="en-US" altLang="en-US" sz="1400" dirty="0"/>
          </a:p>
        </p:txBody>
      </p:sp>
      <p:sp>
        <p:nvSpPr>
          <p:cNvPr id="1348" name="textbox 1348"/>
          <p:cNvSpPr/>
          <p:nvPr/>
        </p:nvSpPr>
        <p:spPr>
          <a:xfrm>
            <a:off x="11016352" y="2193526"/>
            <a:ext cx="729615" cy="930275"/>
          </a:xfrm>
          <a:prstGeom prst="rect">
            <a:avLst/>
          </a:prstGeom>
        </p:spPr>
        <p:txBody>
          <a:bodyPr vert="horz" wrap="square" lIns="0" tIns="0" rIns="0" bIns="0"/>
          <a:lstStyle/>
          <a:p>
            <a:pPr algn="l" rtl="0" eaLnBrk="0">
              <a:lnSpc>
                <a:spcPct val="81000"/>
              </a:lnSpc>
            </a:pPr>
            <a:endParaRPr lang="en-US" altLang="en-US" sz="100" dirty="0"/>
          </a:p>
          <a:p>
            <a:pPr marL="135890" algn="l" rtl="0" eaLnBrk="0">
              <a:lnSpc>
                <a:spcPct val="77000"/>
              </a:lnSpc>
            </a:pP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使用</a:t>
            </a:r>
            <a:endParaRPr lang="en-US" altLang="en-US" sz="1400" dirty="0"/>
          </a:p>
          <a:p>
            <a:pPr marL="137795" algn="l" rtl="0" eaLnBrk="0">
              <a:lnSpc>
                <a:spcPts val="1825"/>
              </a:lnSpc>
            </a:pP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维护</a:t>
            </a:r>
            <a:endParaRPr lang="en-US" altLang="en-US" sz="1400" dirty="0"/>
          </a:p>
          <a:p>
            <a:pPr algn="l" rtl="0" eaLnBrk="0">
              <a:lnSpc>
                <a:spcPct val="177000"/>
              </a:lnSpc>
            </a:pPr>
            <a:endParaRPr lang="en-US" altLang="en-US" sz="1000" dirty="0"/>
          </a:p>
          <a:p>
            <a:pPr algn="l" rtl="0" eaLnBrk="0">
              <a:lnSpc>
                <a:spcPct val="117000"/>
              </a:lnSpc>
            </a:pPr>
            <a:endParaRPr lang="en-US" altLang="en-US" sz="300" dirty="0"/>
          </a:p>
          <a:p>
            <a:pPr marL="12700" algn="l" rtl="0" eaLnBrk="0">
              <a:lnSpc>
                <a:spcPct val="87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最终客户</a:t>
            </a:r>
            <a:endParaRPr lang="en-US" altLang="en-US" sz="1400" dirty="0"/>
          </a:p>
        </p:txBody>
      </p:sp>
      <p:sp>
        <p:nvSpPr>
          <p:cNvPr id="1350" name="textbox 1350"/>
          <p:cNvSpPr/>
          <p:nvPr/>
        </p:nvSpPr>
        <p:spPr>
          <a:xfrm>
            <a:off x="7053196" y="6196807"/>
            <a:ext cx="3406140" cy="224154"/>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3000"/>
              </a:lnSpc>
            </a:pPr>
            <a:r>
              <a:rPr sz="1400" kern="0" spc="-1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多方合力打通“产学研用</a:t>
            </a:r>
            <a:r>
              <a:rPr sz="1400" kern="0" spc="-150" dirty="0">
                <a:solidFill>
                  <a:srgbClr val="F68C2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F68C22">
                      <a:alpha val="100000"/>
                    </a:srgbClr>
                  </a:solidFill>
                  <a:prstDash val="solid"/>
                  <a:bevel/>
                </a:ln>
                <a:solidFill>
                  <a:srgbClr val="F68C22">
                    <a:alpha val="100000"/>
                  </a:srgbClr>
                </a:solidFill>
                <a:latin typeface="微软雅黑" panose="020B0503020204020204" charset="-122"/>
                <a:ea typeface="微软雅黑" panose="020B0503020204020204" charset="-122"/>
                <a:cs typeface="微软雅黑" panose="020B0503020204020204" charset="-122"/>
              </a:rPr>
              <a:t>”，共同研发推广</a:t>
            </a:r>
            <a:endParaRPr lang="en-US" altLang="en-US" sz="1400" dirty="0"/>
          </a:p>
        </p:txBody>
      </p:sp>
      <p:sp>
        <p:nvSpPr>
          <p:cNvPr id="1352" name="textbox 1352"/>
          <p:cNvSpPr/>
          <p:nvPr/>
        </p:nvSpPr>
        <p:spPr>
          <a:xfrm>
            <a:off x="1055721" y="3274380"/>
            <a:ext cx="3499484" cy="214629"/>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9000"/>
              </a:lnSpc>
            </a:pP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3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2020-2021年海归投递行</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业分布</a:t>
            </a:r>
            <a:endParaRPr lang="en-US" altLang="en-US" sz="1400" dirty="0"/>
          </a:p>
        </p:txBody>
      </p:sp>
      <p:sp>
        <p:nvSpPr>
          <p:cNvPr id="1354" name="textbox 1354"/>
          <p:cNvSpPr/>
          <p:nvPr/>
        </p:nvSpPr>
        <p:spPr>
          <a:xfrm>
            <a:off x="325497" y="6599560"/>
            <a:ext cx="4443095" cy="1543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1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来源：公开资料及专</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家访谈，中国海归就业创业调查报告、人工智能指数报告2021，整理</a:t>
            </a:r>
            <a:endParaRPr lang="en-US" altLang="en-US" sz="800" dirty="0"/>
          </a:p>
        </p:txBody>
      </p:sp>
      <p:sp>
        <p:nvSpPr>
          <p:cNvPr id="1356" name="textbox 1356"/>
          <p:cNvSpPr/>
          <p:nvPr/>
        </p:nvSpPr>
        <p:spPr>
          <a:xfrm>
            <a:off x="8654828" y="4501929"/>
            <a:ext cx="626109" cy="820419"/>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5000"/>
              </a:lnSpc>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企业</a:t>
            </a:r>
            <a:endParaRPr lang="en-US" altLang="en-US" sz="1400" dirty="0"/>
          </a:p>
          <a:p>
            <a:pPr algn="l" rtl="0" eaLnBrk="0">
              <a:lnSpc>
                <a:spcPct val="123000"/>
              </a:lnSpc>
            </a:pPr>
            <a:endParaRPr lang="en-US" altLang="en-US" sz="1000" dirty="0"/>
          </a:p>
          <a:p>
            <a:pPr algn="l" rtl="0" eaLnBrk="0">
              <a:lnSpc>
                <a:spcPct val="124000"/>
              </a:lnSpc>
            </a:pPr>
            <a:endParaRPr lang="en-US" altLang="en-US" sz="1000" dirty="0"/>
          </a:p>
          <a:p>
            <a:pPr algn="l" rtl="0" eaLnBrk="0">
              <a:lnSpc>
                <a:spcPct val="119000"/>
              </a:lnSpc>
            </a:pPr>
            <a:endParaRPr lang="en-US" altLang="en-US" sz="300" dirty="0"/>
          </a:p>
          <a:p>
            <a:pPr algn="r" rtl="0" eaLnBrk="0">
              <a:lnSpc>
                <a:spcPct val="86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整机厂</a:t>
            </a:r>
            <a:endParaRPr lang="en-US" altLang="en-US" sz="1400" dirty="0"/>
          </a:p>
        </p:txBody>
      </p:sp>
      <p:sp>
        <p:nvSpPr>
          <p:cNvPr id="1358" name="textbox 1358"/>
          <p:cNvSpPr/>
          <p:nvPr/>
        </p:nvSpPr>
        <p:spPr>
          <a:xfrm>
            <a:off x="8477563" y="2185235"/>
            <a:ext cx="553719" cy="921385"/>
          </a:xfrm>
          <a:prstGeom prst="rect">
            <a:avLst/>
          </a:prstGeom>
        </p:spPr>
        <p:txBody>
          <a:bodyPr vert="horz" wrap="square" lIns="0" tIns="0" rIns="0" bIns="0"/>
          <a:lstStyle/>
          <a:p>
            <a:pPr algn="l" rtl="0" eaLnBrk="0">
              <a:lnSpc>
                <a:spcPct val="81000"/>
              </a:lnSpc>
            </a:pPr>
            <a:endParaRPr lang="en-US" altLang="en-US" sz="100" dirty="0"/>
          </a:p>
          <a:p>
            <a:pPr marL="66040" algn="l" rtl="0" eaLnBrk="0">
              <a:lnSpc>
                <a:spcPct val="78000"/>
              </a:lnSpc>
            </a:pPr>
            <a:r>
              <a:rPr sz="1400" kern="0" spc="-4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方案</a:t>
            </a:r>
            <a:endParaRPr lang="en-US" altLang="en-US" sz="1400" dirty="0"/>
          </a:p>
          <a:p>
            <a:pPr marL="64135" algn="l" rtl="0" eaLnBrk="0">
              <a:lnSpc>
                <a:spcPts val="1820"/>
              </a:lnSpc>
            </a:pP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集成</a:t>
            </a:r>
            <a:endParaRPr lang="en-US" altLang="en-US" sz="1400" dirty="0"/>
          </a:p>
          <a:p>
            <a:pPr algn="l" rtl="0" eaLnBrk="0">
              <a:lnSpc>
                <a:spcPct val="170000"/>
              </a:lnSpc>
            </a:pPr>
            <a:endParaRPr lang="en-US" altLang="en-US" sz="1000" dirty="0"/>
          </a:p>
          <a:p>
            <a:pPr algn="l" rtl="0" eaLnBrk="0">
              <a:lnSpc>
                <a:spcPct val="117000"/>
              </a:lnSpc>
            </a:pPr>
            <a:endParaRPr lang="en-US" altLang="en-US" sz="300" dirty="0"/>
          </a:p>
          <a:p>
            <a:pPr marL="12700" algn="l" rtl="0" eaLnBrk="0">
              <a:lnSpc>
                <a:spcPct val="87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集成商</a:t>
            </a:r>
            <a:endParaRPr lang="en-US" altLang="en-US" sz="1400" dirty="0"/>
          </a:p>
        </p:txBody>
      </p:sp>
      <p:sp>
        <p:nvSpPr>
          <p:cNvPr id="1360" name="textbox 1360"/>
          <p:cNvSpPr/>
          <p:nvPr/>
        </p:nvSpPr>
        <p:spPr>
          <a:xfrm>
            <a:off x="9785008" y="2189958"/>
            <a:ext cx="552450" cy="917575"/>
          </a:xfrm>
          <a:prstGeom prst="rect">
            <a:avLst/>
          </a:prstGeom>
        </p:spPr>
        <p:txBody>
          <a:bodyPr vert="horz" wrap="square" lIns="0" tIns="0" rIns="0" bIns="0"/>
          <a:lstStyle/>
          <a:p>
            <a:pPr algn="l" rtl="0" eaLnBrk="0">
              <a:lnSpc>
                <a:spcPct val="79000"/>
              </a:lnSpc>
            </a:pPr>
            <a:endParaRPr lang="en-US" altLang="en-US" sz="100" dirty="0"/>
          </a:p>
          <a:p>
            <a:pPr marL="62865" algn="l" rtl="0" eaLnBrk="0">
              <a:lnSpc>
                <a:spcPct val="79000"/>
              </a:lnSpc>
            </a:pP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产品</a:t>
            </a:r>
            <a:endParaRPr lang="en-US" altLang="en-US" sz="1400" dirty="0"/>
          </a:p>
          <a:p>
            <a:pPr marL="64770" algn="l" rtl="0" eaLnBrk="0">
              <a:lnSpc>
                <a:spcPts val="1810"/>
              </a:lnSpc>
            </a:pPr>
            <a:r>
              <a:rPr sz="1400" kern="0" spc="-4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上市</a:t>
            </a:r>
            <a:endParaRPr lang="en-US" altLang="en-US" sz="1400" dirty="0"/>
          </a:p>
          <a:p>
            <a:pPr algn="l" rtl="0" eaLnBrk="0">
              <a:lnSpc>
                <a:spcPct val="167000"/>
              </a:lnSpc>
            </a:pPr>
            <a:endParaRPr lang="en-US" altLang="en-US" sz="1000" dirty="0"/>
          </a:p>
          <a:p>
            <a:pPr algn="l" rtl="0" eaLnBrk="0">
              <a:lnSpc>
                <a:spcPct val="117000"/>
              </a:lnSpc>
            </a:pPr>
            <a:endParaRPr lang="en-US" altLang="en-US" sz="300" dirty="0"/>
          </a:p>
          <a:p>
            <a:pPr marL="12700" algn="l" rtl="0" eaLnBrk="0">
              <a:lnSpc>
                <a:spcPct val="87000"/>
              </a:lnSpc>
              <a:spcBef>
                <a:spcPts val="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渠道商</a:t>
            </a:r>
            <a:endParaRPr lang="en-US" altLang="en-US" sz="1400" dirty="0"/>
          </a:p>
        </p:txBody>
      </p:sp>
      <p:sp>
        <p:nvSpPr>
          <p:cNvPr id="1362" name="textbox 1362"/>
          <p:cNvSpPr/>
          <p:nvPr/>
        </p:nvSpPr>
        <p:spPr>
          <a:xfrm>
            <a:off x="1362985" y="1495885"/>
            <a:ext cx="2607945" cy="212725"/>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8000"/>
              </a:lnSpc>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3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2021年人工</a:t>
            </a: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智能领域</a:t>
            </a:r>
            <a:endParaRPr lang="en-US" altLang="en-US" sz="1400" dirty="0"/>
          </a:p>
        </p:txBody>
      </p:sp>
      <p:sp>
        <p:nvSpPr>
          <p:cNvPr id="1364" name="textbox 1364"/>
          <p:cNvSpPr/>
          <p:nvPr/>
        </p:nvSpPr>
        <p:spPr>
          <a:xfrm>
            <a:off x="7628085" y="1591719"/>
            <a:ext cx="2160904" cy="213359"/>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8000"/>
              </a:lnSpc>
            </a:pPr>
            <a:r>
              <a:rPr sz="1400" kern="0" spc="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：产业链变革趋势</a:t>
            </a:r>
            <a:endParaRPr lang="en-US" altLang="en-US" sz="1400" dirty="0"/>
          </a:p>
        </p:txBody>
      </p:sp>
      <p:sp>
        <p:nvSpPr>
          <p:cNvPr id="1366" name="textbox 1366"/>
          <p:cNvSpPr/>
          <p:nvPr/>
        </p:nvSpPr>
        <p:spPr>
          <a:xfrm>
            <a:off x="5914645" y="4832607"/>
            <a:ext cx="378459" cy="422275"/>
          </a:xfrm>
          <a:prstGeom prst="rect">
            <a:avLst/>
          </a:prstGeom>
        </p:spPr>
        <p:txBody>
          <a:bodyPr vert="horz" wrap="square" lIns="0" tIns="0" rIns="0" bIns="0"/>
          <a:lstStyle/>
          <a:p>
            <a:pPr algn="l" rtl="0" eaLnBrk="0">
              <a:lnSpc>
                <a:spcPct val="80000"/>
              </a:lnSpc>
            </a:pPr>
            <a:endParaRPr lang="en-US" altLang="en-US" sz="100" dirty="0"/>
          </a:p>
          <a:p>
            <a:pPr marL="15240" indent="-2540" algn="l" rtl="0" eaLnBrk="0">
              <a:lnSpc>
                <a:spcPct val="93000"/>
              </a:lnSpc>
            </a:pPr>
            <a:r>
              <a:rPr sz="1400" kern="0" spc="-20" dirty="0">
                <a:ln w="5103"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技术</a:t>
            </a:r>
            <a:r>
              <a:rPr sz="1400" kern="0" spc="0" dirty="0">
                <a:solidFill>
                  <a:srgbClr val="23C5C5">
                    <a:alpha val="100000"/>
                  </a:srgbClr>
                </a:solidFill>
                <a:latin typeface="微软雅黑" panose="020B0503020204020204" charset="-122"/>
                <a:ea typeface="微软雅黑" panose="020B0503020204020204" charset="-122"/>
                <a:cs typeface="微软雅黑" panose="020B0503020204020204" charset="-122"/>
              </a:rPr>
              <a:t> </a:t>
            </a:r>
            <a:r>
              <a:rPr sz="1400" kern="0" spc="-30" dirty="0">
                <a:ln w="5103"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预研</a:t>
            </a:r>
            <a:endParaRPr lang="en-US" altLang="en-US" sz="1400" dirty="0"/>
          </a:p>
        </p:txBody>
      </p:sp>
      <p:sp>
        <p:nvSpPr>
          <p:cNvPr id="1368" name="textbox 1368"/>
          <p:cNvSpPr/>
          <p:nvPr/>
        </p:nvSpPr>
        <p:spPr>
          <a:xfrm>
            <a:off x="8527729" y="5547559"/>
            <a:ext cx="376554" cy="422909"/>
          </a:xfrm>
          <a:prstGeom prst="rect">
            <a:avLst/>
          </a:prstGeom>
        </p:spPr>
        <p:txBody>
          <a:bodyPr vert="horz" wrap="square" lIns="0" tIns="0" rIns="0" bIns="0"/>
          <a:lstStyle/>
          <a:p>
            <a:pPr algn="l" rtl="0" eaLnBrk="0">
              <a:lnSpc>
                <a:spcPct val="86000"/>
              </a:lnSpc>
            </a:pPr>
            <a:endParaRPr lang="en-US" altLang="en-US" sz="100" dirty="0"/>
          </a:p>
          <a:p>
            <a:pPr marL="12700" indent="1905" algn="l" rtl="0" eaLnBrk="0">
              <a:lnSpc>
                <a:spcPct val="93000"/>
              </a:lnSpc>
            </a:pPr>
            <a:r>
              <a:rPr sz="1400" kern="0" spc="-40" dirty="0">
                <a:ln w="5103"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方案</a:t>
            </a:r>
            <a:r>
              <a:rPr sz="1400" kern="0" spc="10" dirty="0">
                <a:solidFill>
                  <a:srgbClr val="23C5C5">
                    <a:alpha val="100000"/>
                  </a:srgbClr>
                </a:solidFill>
                <a:latin typeface="微软雅黑" panose="020B0503020204020204" charset="-122"/>
                <a:ea typeface="微软雅黑" panose="020B0503020204020204" charset="-122"/>
                <a:cs typeface="微软雅黑" panose="020B0503020204020204" charset="-122"/>
              </a:rPr>
              <a:t> </a:t>
            </a:r>
            <a:r>
              <a:rPr sz="1400" kern="0" spc="-30" dirty="0">
                <a:ln w="5103"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集成</a:t>
            </a:r>
            <a:endParaRPr lang="en-US" altLang="en-US" sz="1400" dirty="0"/>
          </a:p>
        </p:txBody>
      </p:sp>
      <p:sp>
        <p:nvSpPr>
          <p:cNvPr id="1370" name="textbox 1370"/>
          <p:cNvSpPr/>
          <p:nvPr/>
        </p:nvSpPr>
        <p:spPr>
          <a:xfrm>
            <a:off x="11190126" y="4835126"/>
            <a:ext cx="377825" cy="421005"/>
          </a:xfrm>
          <a:prstGeom prst="rect">
            <a:avLst/>
          </a:prstGeom>
        </p:spPr>
        <p:txBody>
          <a:bodyPr vert="horz" wrap="square" lIns="0" tIns="0" rIns="0" bIns="0"/>
          <a:lstStyle/>
          <a:p>
            <a:pPr algn="l" rtl="0" eaLnBrk="0">
              <a:lnSpc>
                <a:spcPct val="75000"/>
              </a:lnSpc>
            </a:pPr>
            <a:endParaRPr lang="en-US" altLang="en-US" sz="100" dirty="0"/>
          </a:p>
          <a:p>
            <a:pPr marL="13970" indent="-1270" algn="l" rtl="0" eaLnBrk="0">
              <a:lnSpc>
                <a:spcPct val="93000"/>
              </a:lnSpc>
            </a:pPr>
            <a:r>
              <a:rPr sz="1400" kern="0" spc="-20" dirty="0">
                <a:ln w="5103"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使用</a:t>
            </a:r>
            <a:r>
              <a:rPr sz="1400" kern="0" spc="-10" dirty="0">
                <a:solidFill>
                  <a:srgbClr val="23C5C5">
                    <a:alpha val="100000"/>
                  </a:srgbClr>
                </a:solidFill>
                <a:latin typeface="微软雅黑" panose="020B0503020204020204" charset="-122"/>
                <a:ea typeface="微软雅黑" panose="020B0503020204020204" charset="-122"/>
                <a:cs typeface="微软雅黑" panose="020B0503020204020204" charset="-122"/>
              </a:rPr>
              <a:t> </a:t>
            </a:r>
            <a:r>
              <a:rPr sz="1400" kern="0" spc="-30" dirty="0">
                <a:ln w="5103" cap="flat" cmpd="sng">
                  <a:solidFill>
                    <a:srgbClr val="23C5C5">
                      <a:alpha val="100000"/>
                    </a:srgbClr>
                  </a:solidFill>
                  <a:prstDash val="solid"/>
                  <a:bevel/>
                </a:ln>
                <a:solidFill>
                  <a:srgbClr val="23C5C5">
                    <a:alpha val="100000"/>
                  </a:srgbClr>
                </a:solidFill>
                <a:latin typeface="微软雅黑" panose="020B0503020204020204" charset="-122"/>
                <a:ea typeface="微软雅黑" panose="020B0503020204020204" charset="-122"/>
                <a:cs typeface="微软雅黑" panose="020B0503020204020204" charset="-122"/>
              </a:rPr>
              <a:t>维护</a:t>
            </a:r>
            <a:endParaRPr lang="en-US" altLang="en-US" sz="1400" dirty="0"/>
          </a:p>
        </p:txBody>
      </p:sp>
      <p:sp>
        <p:nvSpPr>
          <p:cNvPr id="1372" name="path"/>
          <p:cNvSpPr/>
          <p:nvPr/>
        </p:nvSpPr>
        <p:spPr>
          <a:xfrm>
            <a:off x="8642604" y="3538728"/>
            <a:ext cx="216407" cy="576071"/>
          </a:xfrm>
          <a:custGeom>
            <a:avLst/>
            <a:gdLst/>
            <a:ahLst/>
            <a:cxnLst/>
            <a:rect l="0" t="0" r="0" b="0"/>
            <a:pathLst>
              <a:path w="340" h="907">
                <a:moveTo>
                  <a:pt x="0" y="736"/>
                </a:moveTo>
                <a:lnTo>
                  <a:pt x="84" y="736"/>
                </a:lnTo>
                <a:lnTo>
                  <a:pt x="84" y="0"/>
                </a:lnTo>
                <a:lnTo>
                  <a:pt x="254" y="0"/>
                </a:lnTo>
                <a:lnTo>
                  <a:pt x="254" y="736"/>
                </a:lnTo>
                <a:lnTo>
                  <a:pt x="340" y="736"/>
                </a:lnTo>
                <a:lnTo>
                  <a:pt x="170" y="907"/>
                </a:lnTo>
                <a:lnTo>
                  <a:pt x="0" y="736"/>
                </a:lnTo>
              </a:path>
            </a:pathLst>
          </a:custGeom>
          <a:solidFill>
            <a:srgbClr val="F68C22">
              <a:alpha val="100000"/>
            </a:srgbClr>
          </a:solidFill>
          <a:ln cap="flat">
            <a:noFill/>
            <a:prstDash val="solid"/>
            <a:miter lim="0"/>
          </a:ln>
        </p:spPr>
        <p:txBody>
          <a:bodyPr rtlCol="0"/>
          <a:lstStyle/>
          <a:p>
            <a:pPr algn="ctr"/>
            <a:endParaRPr lang="zh-CN" altLang="en-US"/>
          </a:p>
        </p:txBody>
      </p:sp>
      <p:sp>
        <p:nvSpPr>
          <p:cNvPr id="1374" name="textbox 1374"/>
          <p:cNvSpPr/>
          <p:nvPr/>
        </p:nvSpPr>
        <p:spPr>
          <a:xfrm>
            <a:off x="5736389" y="2915464"/>
            <a:ext cx="733425" cy="210184"/>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6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科研机构</a:t>
            </a:r>
            <a:endParaRPr lang="en-US" altLang="en-US" sz="1400" dirty="0"/>
          </a:p>
        </p:txBody>
      </p:sp>
      <p:pic>
        <p:nvPicPr>
          <p:cNvPr id="1376" name="picture 1376"/>
          <p:cNvPicPr>
            <a:picLocks noChangeAspect="1"/>
          </p:cNvPicPr>
          <p:nvPr/>
        </p:nvPicPr>
        <p:blipFill>
          <a:blip r:embed="rId9"/>
          <a:stretch>
            <a:fillRect/>
          </a:stretch>
        </p:blipFill>
        <p:spPr>
          <a:xfrm rot="21600000">
            <a:off x="303529" y="2209253"/>
            <a:ext cx="4982209" cy="7620"/>
          </a:xfrm>
          <a:prstGeom prst="rect">
            <a:avLst/>
          </a:prstGeom>
        </p:spPr>
      </p:pic>
      <p:pic>
        <p:nvPicPr>
          <p:cNvPr id="1378" name="picture 1378"/>
          <p:cNvPicPr>
            <a:picLocks noChangeAspect="1"/>
          </p:cNvPicPr>
          <p:nvPr/>
        </p:nvPicPr>
        <p:blipFill>
          <a:blip r:embed="rId10"/>
          <a:stretch>
            <a:fillRect/>
          </a:stretch>
        </p:blipFill>
        <p:spPr>
          <a:xfrm rot="21600000">
            <a:off x="318770" y="2606128"/>
            <a:ext cx="4966970" cy="7620"/>
          </a:xfrm>
          <a:prstGeom prst="rect">
            <a:avLst/>
          </a:prstGeom>
        </p:spPr>
      </p:pic>
      <p:sp>
        <p:nvSpPr>
          <p:cNvPr id="1380" name="path"/>
          <p:cNvSpPr/>
          <p:nvPr/>
        </p:nvSpPr>
        <p:spPr>
          <a:xfrm>
            <a:off x="9203435" y="2363723"/>
            <a:ext cx="359664" cy="76200"/>
          </a:xfrm>
          <a:custGeom>
            <a:avLst/>
            <a:gdLst/>
            <a:ahLst/>
            <a:cxnLst/>
            <a:rect l="0" t="0" r="0" b="0"/>
            <a:pathLst>
              <a:path w="566" h="120">
                <a:moveTo>
                  <a:pt x="0" y="31"/>
                </a:moveTo>
                <a:lnTo>
                  <a:pt x="506" y="31"/>
                </a:lnTo>
                <a:lnTo>
                  <a:pt x="506" y="0"/>
                </a:lnTo>
                <a:lnTo>
                  <a:pt x="566" y="60"/>
                </a:lnTo>
                <a:lnTo>
                  <a:pt x="506" y="120"/>
                </a:lnTo>
                <a:lnTo>
                  <a:pt x="506" y="91"/>
                </a:lnTo>
                <a:lnTo>
                  <a:pt x="0" y="91"/>
                </a:lnTo>
                <a:lnTo>
                  <a:pt x="0" y="31"/>
                </a:lnTo>
              </a:path>
            </a:pathLst>
          </a:custGeom>
          <a:solidFill>
            <a:srgbClr val="1D9ED2">
              <a:alpha val="100000"/>
            </a:srgbClr>
          </a:solidFill>
          <a:ln cap="flat">
            <a:noFill/>
            <a:prstDash val="solid"/>
            <a:miter lim="0"/>
          </a:ln>
        </p:spPr>
        <p:txBody>
          <a:bodyPr rtlCol="0"/>
          <a:lstStyle/>
          <a:p>
            <a:pPr algn="ctr"/>
            <a:endParaRPr lang="zh-CN" altLang="en-US"/>
          </a:p>
        </p:txBody>
      </p:sp>
      <p:sp>
        <p:nvSpPr>
          <p:cNvPr id="1382" name="path"/>
          <p:cNvSpPr/>
          <p:nvPr/>
        </p:nvSpPr>
        <p:spPr>
          <a:xfrm>
            <a:off x="7901940" y="2365247"/>
            <a:ext cx="359664" cy="76200"/>
          </a:xfrm>
          <a:custGeom>
            <a:avLst/>
            <a:gdLst/>
            <a:ahLst/>
            <a:cxnLst/>
            <a:rect l="0" t="0" r="0" b="0"/>
            <a:pathLst>
              <a:path w="566" h="120">
                <a:moveTo>
                  <a:pt x="0" y="31"/>
                </a:moveTo>
                <a:lnTo>
                  <a:pt x="506" y="31"/>
                </a:lnTo>
                <a:lnTo>
                  <a:pt x="506" y="0"/>
                </a:lnTo>
                <a:lnTo>
                  <a:pt x="566" y="60"/>
                </a:lnTo>
                <a:lnTo>
                  <a:pt x="506" y="120"/>
                </a:lnTo>
                <a:lnTo>
                  <a:pt x="506" y="88"/>
                </a:lnTo>
                <a:lnTo>
                  <a:pt x="0" y="88"/>
                </a:lnTo>
                <a:lnTo>
                  <a:pt x="0" y="31"/>
                </a:lnTo>
              </a:path>
            </a:pathLst>
          </a:custGeom>
          <a:solidFill>
            <a:srgbClr val="1D9ED2">
              <a:alpha val="100000"/>
            </a:srgbClr>
          </a:solidFill>
          <a:ln cap="flat">
            <a:noFill/>
            <a:prstDash val="solid"/>
            <a:miter lim="0"/>
          </a:ln>
        </p:spPr>
        <p:txBody>
          <a:bodyPr rtlCol="0"/>
          <a:lstStyle/>
          <a:p>
            <a:pPr algn="ctr"/>
            <a:endParaRPr lang="zh-CN" altLang="en-US"/>
          </a:p>
        </p:txBody>
      </p:sp>
      <p:sp>
        <p:nvSpPr>
          <p:cNvPr id="1384" name="path"/>
          <p:cNvSpPr/>
          <p:nvPr/>
        </p:nvSpPr>
        <p:spPr>
          <a:xfrm>
            <a:off x="10497311" y="2369820"/>
            <a:ext cx="361188" cy="74675"/>
          </a:xfrm>
          <a:custGeom>
            <a:avLst/>
            <a:gdLst/>
            <a:ahLst/>
            <a:cxnLst/>
            <a:rect l="0" t="0" r="0" b="0"/>
            <a:pathLst>
              <a:path w="568" h="117">
                <a:moveTo>
                  <a:pt x="0" y="28"/>
                </a:moveTo>
                <a:lnTo>
                  <a:pt x="508" y="28"/>
                </a:lnTo>
                <a:lnTo>
                  <a:pt x="508" y="0"/>
                </a:lnTo>
                <a:lnTo>
                  <a:pt x="568" y="57"/>
                </a:lnTo>
                <a:lnTo>
                  <a:pt x="508" y="117"/>
                </a:lnTo>
                <a:lnTo>
                  <a:pt x="508" y="88"/>
                </a:lnTo>
                <a:lnTo>
                  <a:pt x="0" y="88"/>
                </a:lnTo>
                <a:lnTo>
                  <a:pt x="0" y="28"/>
                </a:lnTo>
              </a:path>
            </a:pathLst>
          </a:custGeom>
          <a:solidFill>
            <a:srgbClr val="1D9ED2">
              <a:alpha val="100000"/>
            </a:srgbClr>
          </a:solidFill>
          <a:ln cap="flat">
            <a:noFill/>
            <a:prstDash val="solid"/>
            <a:miter lim="0"/>
          </a:ln>
        </p:spPr>
        <p:txBody>
          <a:bodyPr rtlCol="0"/>
          <a:lstStyle/>
          <a:p>
            <a:pPr algn="ctr"/>
            <a:endParaRPr lang="zh-CN" altLang="en-US"/>
          </a:p>
        </p:txBody>
      </p:sp>
      <p:sp>
        <p:nvSpPr>
          <p:cNvPr id="1386" name="path"/>
          <p:cNvSpPr/>
          <p:nvPr/>
        </p:nvSpPr>
        <p:spPr>
          <a:xfrm>
            <a:off x="6554723" y="2365247"/>
            <a:ext cx="359664" cy="74676"/>
          </a:xfrm>
          <a:custGeom>
            <a:avLst/>
            <a:gdLst/>
            <a:ahLst/>
            <a:cxnLst/>
            <a:rect l="0" t="0" r="0" b="0"/>
            <a:pathLst>
              <a:path w="566" h="117">
                <a:moveTo>
                  <a:pt x="0" y="28"/>
                </a:moveTo>
                <a:lnTo>
                  <a:pt x="508" y="28"/>
                </a:lnTo>
                <a:lnTo>
                  <a:pt x="508" y="0"/>
                </a:lnTo>
                <a:lnTo>
                  <a:pt x="566" y="60"/>
                </a:lnTo>
                <a:lnTo>
                  <a:pt x="508" y="117"/>
                </a:lnTo>
                <a:lnTo>
                  <a:pt x="508" y="88"/>
                </a:lnTo>
                <a:lnTo>
                  <a:pt x="0" y="88"/>
                </a:lnTo>
                <a:lnTo>
                  <a:pt x="0" y="28"/>
                </a:lnTo>
              </a:path>
            </a:pathLst>
          </a:custGeom>
          <a:solidFill>
            <a:srgbClr val="1D9ED2">
              <a:alpha val="100000"/>
            </a:srgbClr>
          </a:solidFill>
          <a:ln cap="flat">
            <a:noFill/>
            <a:prstDash val="solid"/>
            <a:miter lim="0"/>
          </a:ln>
        </p:spPr>
        <p:txBody>
          <a:bodyPr rtlCol="0"/>
          <a:lstStyle/>
          <a:p>
            <a:pPr algn="ctr"/>
            <a:endParaRPr lang="zh-CN" altLang="en-US"/>
          </a:p>
        </p:txBody>
      </p:sp>
      <p:sp>
        <p:nvSpPr>
          <p:cNvPr id="1388" name="textbox 1388"/>
          <p:cNvSpPr/>
          <p:nvPr/>
        </p:nvSpPr>
        <p:spPr>
          <a:xfrm>
            <a:off x="11744807" y="6605599"/>
            <a:ext cx="210184"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40</a:t>
            </a:r>
            <a:endParaRPr lang="en-US" alt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0" name="picture 1390"/>
          <p:cNvPicPr>
            <a:picLocks noChangeAspect="1"/>
          </p:cNvPicPr>
          <p:nvPr/>
        </p:nvPicPr>
        <p:blipFill>
          <a:blip r:embed="rId1"/>
          <a:stretch>
            <a:fillRect/>
          </a:stretch>
        </p:blipFill>
        <p:spPr>
          <a:xfrm rot="21600000">
            <a:off x="316229" y="1615440"/>
            <a:ext cx="11542217" cy="4807102"/>
          </a:xfrm>
          <a:prstGeom prst="rect">
            <a:avLst/>
          </a:prstGeom>
        </p:spPr>
      </p:pic>
      <p:sp>
        <p:nvSpPr>
          <p:cNvPr id="1392" name="textbox 1392"/>
          <p:cNvSpPr/>
          <p:nvPr/>
        </p:nvSpPr>
        <p:spPr>
          <a:xfrm>
            <a:off x="416308" y="778447"/>
            <a:ext cx="11306175" cy="668019"/>
          </a:xfrm>
          <a:prstGeom prst="rect">
            <a:avLst/>
          </a:prstGeom>
        </p:spPr>
        <p:txBody>
          <a:bodyPr vert="horz" wrap="square" lIns="0" tIns="0" rIns="0" bIns="0"/>
          <a:lstStyle/>
          <a:p>
            <a:pPr algn="l" rtl="0" eaLnBrk="0">
              <a:lnSpc>
                <a:spcPct val="95000"/>
              </a:lnSpc>
            </a:pPr>
            <a:endParaRPr lang="en-US" altLang="en-US" sz="100" dirty="0"/>
          </a:p>
          <a:p>
            <a:pPr marL="287020" indent="-274955" algn="l" rtl="0" eaLnBrk="0">
              <a:lnSpc>
                <a:spcPct val="9900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在人工智能芯片领域内有数据与算法企业</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、其他硬件平台，还有IP和技术</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提供商</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。要想赢得市场的信赖，企业就需要协调此三个方面，从而构</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建完整流畅的生态系统。技术与场景的贴合以及对AI使用的监管，将有助于AI落地，发挥其最大价值。</a:t>
            </a:r>
            <a:endParaRPr lang="en-US" altLang="en-US" sz="1400" dirty="0"/>
          </a:p>
          <a:p>
            <a:pPr marL="12700" algn="l" rtl="0" eaLnBrk="0">
              <a:lnSpc>
                <a:spcPts val="1695"/>
              </a:lnSpc>
              <a:spcBef>
                <a:spcPts val="20"/>
              </a:spcBef>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未来几年</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，制造业及交通将是AI较大的应用场景</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。同时，AI也将被广泛应用于发展医疗保健</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、教育，媒体及金融和客户服务等领域。</a:t>
            </a:r>
            <a:endParaRPr lang="en-US" altLang="en-US" sz="1400" dirty="0"/>
          </a:p>
        </p:txBody>
      </p:sp>
      <p:sp>
        <p:nvSpPr>
          <p:cNvPr id="1394" name="textbox 1394"/>
          <p:cNvSpPr/>
          <p:nvPr/>
        </p:nvSpPr>
        <p:spPr>
          <a:xfrm>
            <a:off x="9973578" y="2869580"/>
            <a:ext cx="1682750" cy="327723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78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图像/视频检索与处</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理</a:t>
            </a:r>
            <a:endParaRPr lang="en-US" altLang="en-US" sz="1400" dirty="0"/>
          </a:p>
          <a:p>
            <a:pPr marL="659130" algn="l" rtl="0" eaLnBrk="0">
              <a:lnSpc>
                <a:spcPct val="87000"/>
              </a:lnSpc>
              <a:spcBef>
                <a:spcPts val="155"/>
              </a:spcBef>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安防</a:t>
            </a:r>
            <a:endParaRPr lang="en-US" altLang="en-US" sz="1400" dirty="0"/>
          </a:p>
          <a:p>
            <a:pPr marL="500380" algn="l" rtl="0" eaLnBrk="0">
              <a:lnSpc>
                <a:spcPct val="78000"/>
              </a:lnSpc>
              <a:spcBef>
                <a:spcPts val="235"/>
              </a:spcBef>
            </a:pP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自动驾驶</a:t>
            </a:r>
            <a:endParaRPr lang="en-US" altLang="en-US" sz="1400" dirty="0"/>
          </a:p>
          <a:p>
            <a:pPr marL="495935" algn="l" rtl="0" eaLnBrk="0">
              <a:lnSpc>
                <a:spcPts val="1810"/>
              </a:lnSpc>
            </a:pP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医疗诊断</a:t>
            </a:r>
            <a:endParaRPr lang="en-US" altLang="en-US" sz="1400" dirty="0"/>
          </a:p>
          <a:p>
            <a:pPr algn="l" rtl="0" eaLnBrk="0">
              <a:lnSpc>
                <a:spcPct val="156000"/>
              </a:lnSpc>
            </a:pPr>
            <a:endParaRPr lang="en-US" altLang="en-US" sz="1000" dirty="0"/>
          </a:p>
          <a:p>
            <a:pPr marL="506730" indent="-176530" algn="l" rtl="0" eaLnBrk="0">
              <a:lnSpc>
                <a:spcPct val="92000"/>
              </a:lnSpc>
              <a:spcBef>
                <a:spcPts val="430"/>
              </a:spcBef>
            </a:pP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博弈</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、决策类</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交通规划</a:t>
            </a:r>
            <a:endParaRPr lang="en-US" altLang="en-US" sz="1400" dirty="0"/>
          </a:p>
          <a:p>
            <a:pPr marL="509270" indent="-326390" algn="l" rtl="0" eaLnBrk="0">
              <a:lnSpc>
                <a:spcPct val="101000"/>
              </a:lnSpc>
              <a:spcBef>
                <a:spcPts val="15"/>
              </a:spcBef>
            </a:pP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（物流&amp;智慧城市）</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智能制造</a:t>
            </a:r>
            <a:endParaRPr lang="en-US" altLang="en-US" sz="1400" dirty="0"/>
          </a:p>
          <a:p>
            <a:pPr algn="l" rtl="0" eaLnBrk="0">
              <a:lnSpc>
                <a:spcPct val="121000"/>
              </a:lnSpc>
            </a:pPr>
            <a:endParaRPr lang="en-US" altLang="en-US" sz="1000" dirty="0"/>
          </a:p>
          <a:p>
            <a:pPr marL="336550" algn="l" rtl="0" eaLnBrk="0">
              <a:lnSpc>
                <a:spcPct val="86000"/>
              </a:lnSpc>
              <a:spcBef>
                <a:spcPts val="425"/>
              </a:spcBef>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自然语言处理</a:t>
            </a:r>
            <a:endParaRPr lang="en-US" altLang="en-US" sz="1400" dirty="0"/>
          </a:p>
          <a:p>
            <a:pPr marL="403860" algn="l" rtl="0" eaLnBrk="0">
              <a:lnSpc>
                <a:spcPct val="84000"/>
              </a:lnSpc>
              <a:spcBef>
                <a:spcPts val="23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搜索与推荐</a:t>
            </a:r>
            <a:endParaRPr lang="en-US" altLang="en-US" sz="1400" dirty="0"/>
          </a:p>
          <a:p>
            <a:pPr algn="r" rtl="0" eaLnBrk="0">
              <a:lnSpc>
                <a:spcPts val="1780"/>
              </a:lnSpc>
            </a:pPr>
            <a:r>
              <a:rPr sz="1300" kern="0" spc="-110" dirty="0">
                <a:solidFill>
                  <a:srgbClr val="595959">
                    <a:alpha val="100000"/>
                  </a:srgbClr>
                </a:solidFill>
                <a:latin typeface="微软雅黑" panose="020B0503020204020204" charset="-122"/>
                <a:ea typeface="微软雅黑" panose="020B0503020204020204" charset="-122"/>
                <a:cs typeface="微软雅黑" panose="020B0503020204020204" charset="-122"/>
              </a:rPr>
              <a:t>（金融&amp;媒体&amp;零售）</a:t>
            </a:r>
            <a:endParaRPr lang="en-US" altLang="en-US" sz="1300" dirty="0"/>
          </a:p>
          <a:p>
            <a:pPr marL="495935" algn="l" rtl="0" eaLnBrk="0">
              <a:lnSpc>
                <a:spcPct val="88000"/>
              </a:lnSpc>
              <a:spcBef>
                <a:spcPts val="14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智能客服</a:t>
            </a:r>
            <a:endParaRPr lang="en-US" altLang="en-US" sz="1400" dirty="0"/>
          </a:p>
          <a:p>
            <a:pPr marL="318135" algn="l" rtl="0" eaLnBrk="0">
              <a:lnSpc>
                <a:spcPct val="87000"/>
              </a:lnSpc>
              <a:spcBef>
                <a:spcPts val="21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智能人机接口</a:t>
            </a:r>
            <a:endParaRPr lang="en-US" altLang="en-US" sz="1400" dirty="0"/>
          </a:p>
        </p:txBody>
      </p:sp>
      <p:sp>
        <p:nvSpPr>
          <p:cNvPr id="1396" name="textbox 1396"/>
          <p:cNvSpPr/>
          <p:nvPr/>
        </p:nvSpPr>
        <p:spPr>
          <a:xfrm>
            <a:off x="662704" y="2874026"/>
            <a:ext cx="1648460" cy="3250564"/>
          </a:xfrm>
          <a:prstGeom prst="rect">
            <a:avLst/>
          </a:prstGeom>
        </p:spPr>
        <p:txBody>
          <a:bodyPr vert="horz" wrap="square" lIns="0" tIns="0" rIns="0" bIns="0"/>
          <a:lstStyle/>
          <a:p>
            <a:pPr algn="l" rtl="0" eaLnBrk="0">
              <a:lnSpc>
                <a:spcPct val="83000"/>
              </a:lnSpc>
            </a:pPr>
            <a:endParaRPr lang="en-US" altLang="en-US" sz="100" dirty="0"/>
          </a:p>
          <a:p>
            <a:pPr marL="391160" algn="l" rtl="0" eaLnBrk="0">
              <a:lnSpc>
                <a:spcPts val="1780"/>
              </a:lnSpc>
            </a:pP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数学&amp;物理</a:t>
            </a:r>
            <a:endParaRPr lang="en-US" altLang="en-US" sz="1400" dirty="0"/>
          </a:p>
          <a:p>
            <a:pPr marL="12700" algn="l" rtl="0" eaLnBrk="0">
              <a:lnSpc>
                <a:spcPct val="87000"/>
              </a:lnSpc>
              <a:spcBef>
                <a:spcPts val="16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数学基础与统计物理</a:t>
            </a:r>
            <a:endParaRPr lang="en-US" altLang="en-US" sz="1400" dirty="0"/>
          </a:p>
          <a:p>
            <a:pPr marL="457835" indent="-339725" algn="l" rtl="0" eaLnBrk="0">
              <a:lnSpc>
                <a:spcPct val="93000"/>
              </a:lnSpc>
              <a:spcBef>
                <a:spcPts val="24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电磁场与量子场论</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逻辑学等</a:t>
            </a:r>
            <a:endParaRPr lang="en-US" altLang="en-US" sz="1400" dirty="0"/>
          </a:p>
          <a:p>
            <a:pPr algn="l" rtl="0" eaLnBrk="0">
              <a:lnSpc>
                <a:spcPct val="187000"/>
              </a:lnSpc>
            </a:pPr>
            <a:endParaRPr lang="en-US" altLang="en-US" sz="1000" dirty="0"/>
          </a:p>
          <a:p>
            <a:pPr marL="384810" algn="l" rtl="0" eaLnBrk="0">
              <a:lnSpc>
                <a:spcPct val="78000"/>
              </a:lnSpc>
              <a:spcBef>
                <a:spcPts val="4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计算机科学</a:t>
            </a:r>
            <a:endParaRPr lang="en-US" altLang="en-US" sz="1400" dirty="0"/>
          </a:p>
          <a:p>
            <a:pPr marL="560705" algn="l" rtl="0" eaLnBrk="0">
              <a:lnSpc>
                <a:spcPts val="181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信息论</a:t>
            </a:r>
            <a:endParaRPr lang="en-US" altLang="en-US" sz="1400" dirty="0"/>
          </a:p>
          <a:p>
            <a:pPr marL="395605" algn="l" rtl="0" eaLnBrk="0">
              <a:lnSpc>
                <a:spcPct val="87000"/>
              </a:lnSpc>
              <a:spcBef>
                <a:spcPts val="23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图像编解码</a:t>
            </a:r>
            <a:endParaRPr lang="en-US" altLang="en-US" sz="1400" dirty="0"/>
          </a:p>
          <a:p>
            <a:pPr marL="29210" algn="l" rtl="0" eaLnBrk="0">
              <a:lnSpc>
                <a:spcPct val="88000"/>
              </a:lnSpc>
              <a:spcBef>
                <a:spcPts val="21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编程语言与开发环境</a:t>
            </a:r>
            <a:endParaRPr lang="en-US" altLang="en-US" sz="1400" dirty="0"/>
          </a:p>
          <a:p>
            <a:pPr algn="l" rtl="0" eaLnBrk="0">
              <a:lnSpc>
                <a:spcPct val="105000"/>
              </a:lnSpc>
            </a:pPr>
            <a:endParaRPr lang="en-US" altLang="en-US" sz="1000" dirty="0"/>
          </a:p>
          <a:p>
            <a:pPr algn="l" rtl="0" eaLnBrk="0">
              <a:lnSpc>
                <a:spcPct val="106000"/>
              </a:lnSpc>
            </a:pPr>
            <a:endParaRPr lang="en-US" altLang="en-US" sz="1000" dirty="0"/>
          </a:p>
          <a:p>
            <a:pPr marL="399415" algn="l" rtl="0" eaLnBrk="0">
              <a:lnSpc>
                <a:spcPct val="86000"/>
              </a:lnSpc>
              <a:spcBef>
                <a:spcPts val="4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半导体科学</a:t>
            </a:r>
            <a:endParaRPr lang="en-US" altLang="en-US" sz="1400" dirty="0"/>
          </a:p>
          <a:p>
            <a:pPr marL="485140" algn="l" rtl="0" eaLnBrk="0">
              <a:lnSpc>
                <a:spcPct val="86000"/>
              </a:lnSpc>
              <a:spcBef>
                <a:spcPts val="24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芯片设计</a:t>
            </a:r>
            <a:endParaRPr lang="en-US" altLang="en-US" sz="1400" dirty="0"/>
          </a:p>
          <a:p>
            <a:pPr marL="310515" algn="l" rtl="0" eaLnBrk="0">
              <a:lnSpc>
                <a:spcPct val="87000"/>
              </a:lnSpc>
              <a:spcBef>
                <a:spcPts val="2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先进制程开发</a:t>
            </a:r>
            <a:endParaRPr lang="en-US" altLang="en-US" sz="1400" dirty="0"/>
          </a:p>
          <a:p>
            <a:pPr marL="40640" algn="l" rtl="0" eaLnBrk="0">
              <a:lnSpc>
                <a:spcPct val="87000"/>
              </a:lnSpc>
              <a:spcBef>
                <a:spcPts val="21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相关材料与技术研究</a:t>
            </a:r>
            <a:endParaRPr lang="en-US" altLang="en-US" sz="1400" dirty="0"/>
          </a:p>
        </p:txBody>
      </p:sp>
      <p:sp>
        <p:nvSpPr>
          <p:cNvPr id="1398" name="textbox 1398"/>
          <p:cNvSpPr/>
          <p:nvPr/>
        </p:nvSpPr>
        <p:spPr>
          <a:xfrm>
            <a:off x="338021" y="169425"/>
            <a:ext cx="11553190" cy="3752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完整流畅的生态监管系统助力技术与丰富场景的贴合</a:t>
            </a:r>
            <a:r>
              <a:rPr sz="2100" kern="0" spc="-3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4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加快</a:t>
            </a: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AI</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落地</a:t>
            </a:r>
            <a:r>
              <a:rPr sz="2100" kern="0" spc="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pic>
        <p:nvPicPr>
          <p:cNvPr id="1400" name="picture 1400"/>
          <p:cNvPicPr>
            <a:picLocks noChangeAspect="1"/>
          </p:cNvPicPr>
          <p:nvPr/>
        </p:nvPicPr>
        <p:blipFill>
          <a:blip r:embed="rId2"/>
          <a:stretch>
            <a:fillRect/>
          </a:stretch>
        </p:blipFill>
        <p:spPr>
          <a:xfrm rot="21600000">
            <a:off x="10509043" y="205740"/>
            <a:ext cx="1260347" cy="326135"/>
          </a:xfrm>
          <a:prstGeom prst="rect">
            <a:avLst/>
          </a:prstGeom>
        </p:spPr>
      </p:pic>
      <p:graphicFrame>
        <p:nvGraphicFramePr>
          <p:cNvPr id="1402" name="table 1402"/>
          <p:cNvGraphicFramePr>
            <a:graphicFrameLocks noGrp="1"/>
          </p:cNvGraphicFramePr>
          <p:nvPr/>
        </p:nvGraphicFramePr>
        <p:xfrm>
          <a:off x="7056200" y="5179223"/>
          <a:ext cx="2430780" cy="1047114"/>
        </p:xfrm>
        <a:graphic>
          <a:graphicData uri="http://schemas.openxmlformats.org/drawingml/2006/table">
            <a:tbl>
              <a:tblPr/>
              <a:tblGrid>
                <a:gridCol w="1214119"/>
                <a:gridCol w="1216660"/>
              </a:tblGrid>
              <a:tr h="1047114">
                <a:tc>
                  <a:txBody>
                    <a:bodyPr/>
                    <a:lstStyle/>
                    <a:p>
                      <a:pPr marL="85090" algn="l" rtl="0" eaLnBrk="0">
                        <a:lnSpc>
                          <a:spcPct val="86000"/>
                        </a:lnSpc>
                        <a:spcBef>
                          <a:spcPts val="5"/>
                        </a:spcBef>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歧视性风险</a:t>
                      </a:r>
                      <a:endParaRPr lang="en-US" altLang="en-US" sz="1400" dirty="0"/>
                    </a:p>
                    <a:p>
                      <a:pPr marL="1905" algn="l" rtl="0" eaLnBrk="0">
                        <a:lnSpc>
                          <a:spcPct val="86000"/>
                        </a:lnSpc>
                        <a:spcBef>
                          <a:spcPts val="2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人工智能对人</a:t>
                      </a:r>
                      <a:endParaRPr lang="en-US" altLang="en-US" sz="1400" dirty="0"/>
                    </a:p>
                    <a:p>
                      <a:pPr algn="l" rtl="0" eaLnBrk="0">
                        <a:lnSpc>
                          <a:spcPct val="86000"/>
                        </a:lnSpc>
                        <a:spcBef>
                          <a:spcPts val="24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类特定群体不</a:t>
                      </a:r>
                      <a:endParaRPr lang="en-US" altLang="en-US" sz="1400" dirty="0"/>
                    </a:p>
                    <a:p>
                      <a:pPr algn="l" rtl="0" eaLnBrk="0">
                        <a:lnSpc>
                          <a:spcPct val="88000"/>
                        </a:lnSpc>
                        <a:spcBef>
                          <a:spcPts val="21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可产生主观或</a:t>
                      </a:r>
                      <a:endParaRPr lang="en-US" altLang="en-US" sz="1400" dirty="0"/>
                    </a:p>
                    <a:p>
                      <a:pPr marL="175260" algn="l" rtl="0" eaLnBrk="0">
                        <a:lnSpc>
                          <a:spcPct val="88000"/>
                        </a:lnSpc>
                        <a:spcBef>
                          <a:spcPts val="19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客观偏见</a:t>
                      </a:r>
                      <a:endParaRPr lang="en-US" altLang="en-US" sz="1400" dirty="0"/>
                    </a:p>
                  </a:txBody>
                  <a:tcPr marL="0" marR="0" marT="764" marB="0" vert="horz">
                    <a:lnL>
                      <a:noFill/>
                    </a:lnL>
                    <a:lnR>
                      <a:noFill/>
                    </a:lnR>
                    <a:lnT>
                      <a:noFill/>
                    </a:lnT>
                    <a:lnB>
                      <a:noFill/>
                    </a:lnB>
                  </a:tcPr>
                </a:tc>
                <a:tc>
                  <a:txBody>
                    <a:bodyPr/>
                    <a:lstStyle/>
                    <a:p>
                      <a:pPr algn="l" rtl="0" eaLnBrk="0">
                        <a:lnSpc>
                          <a:spcPct val="183000"/>
                        </a:lnSpc>
                      </a:pPr>
                      <a:endParaRPr lang="en-US" altLang="en-US" sz="100" dirty="0"/>
                    </a:p>
                    <a:p>
                      <a:pPr marL="245110" algn="l" rtl="0" eaLnBrk="0">
                        <a:lnSpc>
                          <a:spcPct val="85000"/>
                        </a:lnSpc>
                      </a:pP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责任性风险</a:t>
                      </a:r>
                      <a:endParaRPr lang="en-US" altLang="en-US" sz="1400" dirty="0"/>
                    </a:p>
                    <a:p>
                      <a:pPr algn="r" rtl="0" eaLnBrk="0">
                        <a:lnSpc>
                          <a:spcPct val="87000"/>
                        </a:lnSpc>
                        <a:spcBef>
                          <a:spcPts val="22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人工智能相关</a:t>
                      </a:r>
                      <a:endParaRPr lang="en-US" altLang="en-US" sz="1400" dirty="0"/>
                    </a:p>
                    <a:p>
                      <a:pPr algn="r" rtl="0" eaLnBrk="0">
                        <a:lnSpc>
                          <a:spcPct val="87000"/>
                        </a:lnSpc>
                        <a:spcBef>
                          <a:spcPts val="22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各方产生行为</a:t>
                      </a:r>
                      <a:endParaRPr lang="en-US" altLang="en-US" sz="1400" dirty="0"/>
                    </a:p>
                    <a:p>
                      <a:pPr algn="r" rtl="0" eaLnBrk="0">
                        <a:lnSpc>
                          <a:spcPct val="92000"/>
                        </a:lnSpc>
                        <a:spcBef>
                          <a:spcPts val="23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失当时，要清</a:t>
                      </a:r>
                      <a:endParaRPr lang="en-US" altLang="en-US" sz="1400" dirty="0"/>
                    </a:p>
                    <a:p>
                      <a:pPr marL="244475" algn="l" rtl="0" eaLnBrk="0">
                        <a:lnSpc>
                          <a:spcPct val="76000"/>
                        </a:lnSpc>
                        <a:spcBef>
                          <a:spcPts val="12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楚界定责任</a:t>
                      </a:r>
                      <a:endParaRPr lang="en-US" altLang="en-US" sz="1400" dirty="0"/>
                    </a:p>
                  </a:txBody>
                  <a:tcPr marL="0" marR="0" marT="0" marB="0" vert="horz">
                    <a:lnL>
                      <a:noFill/>
                    </a:lnL>
                    <a:lnR>
                      <a:noFill/>
                    </a:lnR>
                    <a:lnT>
                      <a:noFill/>
                    </a:lnT>
                    <a:lnB>
                      <a:noFill/>
                    </a:lnB>
                  </a:tcPr>
                </a:tc>
              </a:tr>
            </a:tbl>
          </a:graphicData>
        </a:graphic>
      </p:graphicFrame>
      <p:sp>
        <p:nvSpPr>
          <p:cNvPr id="1404" name="textbox 1404"/>
          <p:cNvSpPr/>
          <p:nvPr/>
        </p:nvSpPr>
        <p:spPr>
          <a:xfrm>
            <a:off x="9143476" y="1935187"/>
            <a:ext cx="2413000" cy="80010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5000"/>
              </a:lnSpc>
            </a:pPr>
            <a:r>
              <a:rPr sz="1400" kern="0" spc="-2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商业生态</a:t>
            </a:r>
            <a:endParaRPr lang="en-US" altLang="en-US" sz="14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9000"/>
              </a:lnSpc>
            </a:pPr>
            <a:endParaRPr lang="en-US" altLang="en-US" sz="300" dirty="0"/>
          </a:p>
          <a:p>
            <a:pPr algn="r" rtl="0" eaLnBrk="0">
              <a:lnSpc>
                <a:spcPct val="88000"/>
              </a:lnSpc>
              <a:spcBef>
                <a:spcPts val="0"/>
              </a:spcBef>
            </a:pP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人工智能芯片应用</a:t>
            </a:r>
            <a:endParaRPr lang="en-US" altLang="en-US" sz="1400" dirty="0"/>
          </a:p>
        </p:txBody>
      </p:sp>
      <p:sp>
        <p:nvSpPr>
          <p:cNvPr id="1406" name="textbox 1406"/>
          <p:cNvSpPr/>
          <p:nvPr/>
        </p:nvSpPr>
        <p:spPr>
          <a:xfrm>
            <a:off x="3568496" y="1838447"/>
            <a:ext cx="4772025" cy="422909"/>
          </a:xfrm>
          <a:prstGeom prst="rect">
            <a:avLst/>
          </a:prstGeom>
        </p:spPr>
        <p:txBody>
          <a:bodyPr vert="horz" wrap="square" lIns="0" tIns="0" rIns="0" bIns="0"/>
          <a:lstStyle/>
          <a:p>
            <a:pPr algn="l" rtl="0" eaLnBrk="0">
              <a:lnSpc>
                <a:spcPct val="86000"/>
              </a:lnSpc>
            </a:pPr>
            <a:endParaRPr lang="en-US" altLang="en-US" sz="100" dirty="0"/>
          </a:p>
          <a:p>
            <a:pPr marL="2284095" indent="-2272030" algn="l" rtl="0" eaLnBrk="0">
              <a:lnSpc>
                <a:spcPct val="93000"/>
              </a:lnSpc>
              <a:tabLst>
                <a:tab pos="2287270" algn="l"/>
              </a:tabLst>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牵引</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赋能</a:t>
            </a:r>
            <a:endParaRPr lang="en-US" altLang="en-US" sz="1400" dirty="0"/>
          </a:p>
        </p:txBody>
      </p:sp>
      <p:sp>
        <p:nvSpPr>
          <p:cNvPr id="1408" name="textbox 1408"/>
          <p:cNvSpPr/>
          <p:nvPr/>
        </p:nvSpPr>
        <p:spPr>
          <a:xfrm>
            <a:off x="2774336" y="4861246"/>
            <a:ext cx="1299210" cy="1367789"/>
          </a:xfrm>
          <a:prstGeom prst="rect">
            <a:avLst/>
          </a:prstGeom>
        </p:spPr>
        <p:txBody>
          <a:bodyPr vert="horz" wrap="square" lIns="0" tIns="0" rIns="0" bIns="0"/>
          <a:lstStyle/>
          <a:p>
            <a:pPr algn="l" rtl="0" eaLnBrk="0">
              <a:lnSpc>
                <a:spcPct val="81000"/>
              </a:lnSpc>
            </a:pPr>
            <a:endParaRPr lang="en-US" altLang="en-US" sz="100" dirty="0"/>
          </a:p>
          <a:p>
            <a:pPr algn="r" rtl="0" eaLnBrk="0">
              <a:lnSpc>
                <a:spcPct val="86000"/>
              </a:lnSpc>
            </a:pP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法律法规</a:t>
            </a:r>
            <a:endParaRPr lang="en-US" altLang="en-US" sz="1400" dirty="0"/>
          </a:p>
          <a:p>
            <a:pPr marL="193675" algn="l" rtl="0" eaLnBrk="0">
              <a:lnSpc>
                <a:spcPct val="87000"/>
              </a:lnSpc>
              <a:spcBef>
                <a:spcPts val="950"/>
              </a:spcBef>
            </a:pP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失控性风险</a:t>
            </a:r>
            <a:endParaRPr lang="en-US" altLang="en-US" sz="1400" dirty="0"/>
          </a:p>
          <a:p>
            <a:pPr marL="12700" indent="90805" algn="r" rtl="0" eaLnBrk="0">
              <a:lnSpc>
                <a:spcPct val="96000"/>
              </a:lnSpc>
              <a:spcBef>
                <a:spcPts val="20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应部署应用着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所预设</a:t>
            </a:r>
            <a:r>
              <a:rPr sz="14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、理解</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可控范围内的</a:t>
            </a:r>
            <a:endParaRPr lang="en-US" altLang="en-US" sz="1400" dirty="0"/>
          </a:p>
          <a:p>
            <a:pPr marL="283210" algn="l" rtl="0" eaLnBrk="0">
              <a:lnSpc>
                <a:spcPct val="86000"/>
              </a:lnSpc>
              <a:spcBef>
                <a:spcPts val="230"/>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a:t>
            </a:r>
            <a:endParaRPr lang="en-US" altLang="en-US" sz="1400" dirty="0"/>
          </a:p>
        </p:txBody>
      </p:sp>
      <p:sp>
        <p:nvSpPr>
          <p:cNvPr id="1410" name="textbox 1410"/>
          <p:cNvSpPr/>
          <p:nvPr/>
        </p:nvSpPr>
        <p:spPr>
          <a:xfrm>
            <a:off x="5555752" y="4859284"/>
            <a:ext cx="1261110" cy="1372235"/>
          </a:xfrm>
          <a:prstGeom prst="rect">
            <a:avLst/>
          </a:prstGeom>
        </p:spPr>
        <p:txBody>
          <a:bodyPr vert="horz" wrap="square" lIns="0" tIns="0" rIns="0" bIns="0"/>
          <a:lstStyle/>
          <a:p>
            <a:pPr algn="l" rtl="0" eaLnBrk="0">
              <a:lnSpc>
                <a:spcPct val="83000"/>
              </a:lnSpc>
            </a:pPr>
            <a:endParaRPr lang="en-US" altLang="en-US" sz="100" dirty="0"/>
          </a:p>
          <a:p>
            <a:pPr marL="248285" algn="l" rtl="0" eaLnBrk="0">
              <a:lnSpc>
                <a:spcPct val="87000"/>
              </a:lnSpc>
            </a:pP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安全伦理</a:t>
            </a:r>
            <a:endParaRPr lang="en-US" altLang="en-US" sz="1400" dirty="0"/>
          </a:p>
          <a:p>
            <a:pPr marL="273050" algn="l" rtl="0" eaLnBrk="0">
              <a:lnSpc>
                <a:spcPct val="86000"/>
              </a:lnSpc>
              <a:spcBef>
                <a:spcPts val="960"/>
              </a:spcBef>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侵权风险</a:t>
            </a:r>
            <a:endParaRPr lang="en-US" altLang="en-US" sz="1400" dirty="0"/>
          </a:p>
          <a:p>
            <a:pPr marL="12700" algn="l" rtl="0" eaLnBrk="0">
              <a:lnSpc>
                <a:spcPct val="86000"/>
              </a:lnSpc>
              <a:spcBef>
                <a:spcPts val="23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人工智能不可对</a:t>
            </a:r>
            <a:endParaRPr lang="en-US" altLang="en-US" sz="1400" dirty="0"/>
          </a:p>
          <a:p>
            <a:pPr marL="12700" algn="l" rtl="0" eaLnBrk="0">
              <a:lnSpc>
                <a:spcPct val="87000"/>
              </a:lnSpc>
              <a:spcBef>
                <a:spcPts val="22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人的基本权利如</a:t>
            </a:r>
            <a:endParaRPr lang="en-US" altLang="en-US" sz="1400" dirty="0"/>
          </a:p>
          <a:p>
            <a:pPr marL="12700" algn="l" rtl="0" eaLnBrk="0">
              <a:lnSpc>
                <a:spcPct val="86000"/>
              </a:lnSpc>
              <a:spcBef>
                <a:spcPts val="230"/>
              </a:spcBef>
            </a:pP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人身</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、隐私</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70" dirty="0">
                <a:solidFill>
                  <a:srgbClr val="595959">
                    <a:alpha val="100000"/>
                  </a:srgbClr>
                </a:solidFill>
                <a:latin typeface="微软雅黑" panose="020B0503020204020204" charset="-122"/>
                <a:ea typeface="微软雅黑" panose="020B0503020204020204" charset="-122"/>
                <a:cs typeface="微软雅黑" panose="020B0503020204020204" charset="-122"/>
              </a:rPr>
              <a:t>、财</a:t>
            </a:r>
            <a:endParaRPr lang="en-US" altLang="en-US" sz="1400" dirty="0"/>
          </a:p>
          <a:p>
            <a:pPr marL="186055" algn="l" rtl="0" eaLnBrk="0">
              <a:lnSpc>
                <a:spcPct val="87000"/>
              </a:lnSpc>
              <a:spcBef>
                <a:spcPts val="23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产造成侵害</a:t>
            </a:r>
            <a:endParaRPr lang="en-US" altLang="en-US" sz="1400" dirty="0"/>
          </a:p>
        </p:txBody>
      </p:sp>
      <p:sp>
        <p:nvSpPr>
          <p:cNvPr id="1412" name="textbox 1412"/>
          <p:cNvSpPr/>
          <p:nvPr/>
        </p:nvSpPr>
        <p:spPr>
          <a:xfrm>
            <a:off x="609737" y="1936436"/>
            <a:ext cx="2165350" cy="799465"/>
          </a:xfrm>
          <a:prstGeom prst="rect">
            <a:avLst/>
          </a:prstGeom>
        </p:spPr>
        <p:txBody>
          <a:bodyPr vert="horz" wrap="square" lIns="0" tIns="0" rIns="0" bIns="0"/>
          <a:lstStyle/>
          <a:p>
            <a:pPr algn="l" rtl="0" eaLnBrk="0">
              <a:lnSpc>
                <a:spcPct val="84000"/>
              </a:lnSpc>
            </a:pPr>
            <a:endParaRPr lang="en-US" altLang="en-US" sz="100" dirty="0"/>
          </a:p>
          <a:p>
            <a:pPr algn="r" rtl="0" eaLnBrk="0">
              <a:lnSpc>
                <a:spcPct val="86000"/>
              </a:lnSpc>
            </a:pPr>
            <a:r>
              <a:rPr sz="1400"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技术生态</a:t>
            </a:r>
            <a:endParaRPr lang="en-US" altLang="en-US" sz="14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9000"/>
              </a:lnSpc>
            </a:pPr>
            <a:endParaRPr lang="en-US" altLang="en-US" sz="300" dirty="0"/>
          </a:p>
          <a:p>
            <a:pPr marL="12700" algn="l" rtl="0" eaLnBrk="0">
              <a:lnSpc>
                <a:spcPct val="87000"/>
              </a:lnSpc>
            </a:pP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人工智能芯片理论基础</a:t>
            </a:r>
            <a:endParaRPr lang="en-US" altLang="en-US" sz="1400" dirty="0"/>
          </a:p>
        </p:txBody>
      </p:sp>
      <p:sp>
        <p:nvSpPr>
          <p:cNvPr id="1414" name="textbox 1414"/>
          <p:cNvSpPr/>
          <p:nvPr/>
        </p:nvSpPr>
        <p:spPr>
          <a:xfrm>
            <a:off x="327541" y="6606647"/>
            <a:ext cx="11593830" cy="16573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79000"/>
              </a:lnSpc>
            </a:pP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来源：公开资料及专家访谈，科技创新2030“新一代人工智能”重大项目、整理</a:t>
            </a:r>
            <a:r>
              <a:rPr sz="8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8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800" kern="0" spc="-10" baseline="-6000" dirty="0">
                <a:solidFill>
                  <a:srgbClr val="595959">
                    <a:alpha val="100000"/>
                  </a:srgbClr>
                </a:solidFill>
                <a:latin typeface="微软雅黑" panose="020B0503020204020204" charset="-122"/>
                <a:ea typeface="微软雅黑" panose="020B0503020204020204" charset="-122"/>
                <a:cs typeface="微软雅黑" panose="020B0503020204020204" charset="-122"/>
              </a:rPr>
              <a:t>41</a:t>
            </a:r>
            <a:endParaRPr lang="en-US" altLang="en-US" sz="1800" baseline="-6000" dirty="0"/>
          </a:p>
        </p:txBody>
      </p:sp>
      <p:sp>
        <p:nvSpPr>
          <p:cNvPr id="1416" name="textbox 1416"/>
          <p:cNvSpPr/>
          <p:nvPr/>
        </p:nvSpPr>
        <p:spPr>
          <a:xfrm>
            <a:off x="4221837" y="5193172"/>
            <a:ext cx="1085214" cy="848994"/>
          </a:xfrm>
          <a:prstGeom prst="rect">
            <a:avLst/>
          </a:prstGeom>
        </p:spPr>
        <p:txBody>
          <a:bodyPr vert="horz" wrap="square" lIns="0" tIns="0" rIns="0" bIns="0"/>
          <a:lstStyle/>
          <a:p>
            <a:pPr algn="l" rtl="0" eaLnBrk="0">
              <a:lnSpc>
                <a:spcPct val="80000"/>
              </a:lnSpc>
            </a:pPr>
            <a:endParaRPr lang="en-US" altLang="en-US" sz="100" dirty="0"/>
          </a:p>
          <a:p>
            <a:pPr marL="96520" algn="l" rtl="0" eaLnBrk="0">
              <a:lnSpc>
                <a:spcPct val="85000"/>
              </a:lnSpc>
            </a:pP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社会性风险</a:t>
            </a:r>
            <a:endParaRPr lang="en-US" altLang="en-US" sz="1400" dirty="0"/>
          </a:p>
          <a:p>
            <a:pPr marL="13970" algn="l" rtl="0" eaLnBrk="0">
              <a:lnSpc>
                <a:spcPct val="85000"/>
              </a:lnSpc>
              <a:spcBef>
                <a:spcPts val="270"/>
              </a:spcBef>
            </a:pP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不可滥用</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50" dirty="0">
                <a:solidFill>
                  <a:srgbClr val="595959">
                    <a:alpha val="100000"/>
                  </a:srgbClr>
                </a:solidFill>
                <a:latin typeface="微软雅黑" panose="020B0503020204020204" charset="-122"/>
                <a:ea typeface="微软雅黑" panose="020B0503020204020204" charset="-122"/>
                <a:cs typeface="微软雅黑" panose="020B0503020204020204" charset="-122"/>
              </a:rPr>
              <a:t>、误</a:t>
            </a:r>
            <a:endParaRPr lang="en-US" altLang="en-US" sz="1400" dirty="0"/>
          </a:p>
          <a:p>
            <a:pPr marL="12700" algn="l" rtl="0" eaLnBrk="0">
              <a:lnSpc>
                <a:spcPct val="85000"/>
              </a:lnSpc>
              <a:spcBef>
                <a:spcPts val="250"/>
              </a:spcBef>
            </a:pP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用</a:t>
            </a:r>
            <a:r>
              <a:rPr sz="1400" kern="0" spc="-1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60" dirty="0">
                <a:solidFill>
                  <a:srgbClr val="595959">
                    <a:alpha val="100000"/>
                  </a:srgbClr>
                </a:solidFill>
                <a:latin typeface="微软雅黑" panose="020B0503020204020204" charset="-122"/>
                <a:ea typeface="微软雅黑" panose="020B0503020204020204" charset="-122"/>
                <a:cs typeface="微软雅黑" panose="020B0503020204020204" charset="-122"/>
              </a:rPr>
              <a:t>、不合理使</a:t>
            </a:r>
            <a:endParaRPr lang="en-US" altLang="en-US" sz="1400" dirty="0"/>
          </a:p>
          <a:p>
            <a:pPr marL="101600" algn="l" rtl="0" eaLnBrk="0">
              <a:lnSpc>
                <a:spcPct val="87000"/>
              </a:lnSpc>
              <a:spcBef>
                <a:spcPts val="22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用人工智能</a:t>
            </a:r>
            <a:endParaRPr lang="en-US" altLang="en-US" sz="1400" dirty="0"/>
          </a:p>
        </p:txBody>
      </p:sp>
      <p:grpSp>
        <p:nvGrpSpPr>
          <p:cNvPr id="82" name="group 82"/>
          <p:cNvGrpSpPr/>
          <p:nvPr/>
        </p:nvGrpSpPr>
        <p:grpSpPr>
          <a:xfrm rot="21600000">
            <a:off x="3014472" y="3822852"/>
            <a:ext cx="778052" cy="749300"/>
            <a:chOff x="0" y="0"/>
            <a:chExt cx="778052" cy="749300"/>
          </a:xfrm>
        </p:grpSpPr>
        <p:sp>
          <p:nvSpPr>
            <p:cNvPr id="1418" name="path"/>
            <p:cNvSpPr/>
            <p:nvPr/>
          </p:nvSpPr>
          <p:spPr>
            <a:xfrm>
              <a:off x="0" y="0"/>
              <a:ext cx="778052" cy="749300"/>
            </a:xfrm>
            <a:custGeom>
              <a:avLst/>
              <a:gdLst/>
              <a:ahLst/>
              <a:cxnLst/>
              <a:rect l="0" t="0" r="0" b="0"/>
              <a:pathLst>
                <a:path w="1225" h="1180">
                  <a:moveTo>
                    <a:pt x="0" y="589"/>
                  </a:moveTo>
                  <a:cubicBezTo>
                    <a:pt x="0" y="264"/>
                    <a:pt x="274" y="0"/>
                    <a:pt x="612" y="0"/>
                  </a:cubicBezTo>
                  <a:cubicBezTo>
                    <a:pt x="951" y="0"/>
                    <a:pt x="1225" y="264"/>
                    <a:pt x="1225" y="590"/>
                  </a:cubicBezTo>
                  <a:cubicBezTo>
                    <a:pt x="1225" y="915"/>
                    <a:pt x="951" y="1180"/>
                    <a:pt x="612" y="1180"/>
                  </a:cubicBezTo>
                  <a:cubicBezTo>
                    <a:pt x="274" y="1180"/>
                    <a:pt x="0" y="915"/>
                    <a:pt x="0" y="589"/>
                  </a:cubicBezTo>
                </a:path>
              </a:pathLst>
            </a:custGeom>
            <a:solidFill>
              <a:srgbClr val="FDE8D3">
                <a:alpha val="100000"/>
              </a:srgbClr>
            </a:solidFill>
            <a:ln cap="flat">
              <a:noFill/>
              <a:prstDash val="solid"/>
              <a:miter lim="0"/>
            </a:ln>
          </p:spPr>
          <p:txBody>
            <a:bodyPr rtlCol="0"/>
            <a:lstStyle/>
            <a:p>
              <a:pPr algn="ctr"/>
              <a:endParaRPr lang="zh-CN" altLang="en-US"/>
            </a:p>
          </p:txBody>
        </p:sp>
        <p:sp>
          <p:nvSpPr>
            <p:cNvPr id="1420" name="textbox 1420"/>
            <p:cNvSpPr/>
            <p:nvPr/>
          </p:nvSpPr>
          <p:spPr>
            <a:xfrm>
              <a:off x="-12700" y="-12700"/>
              <a:ext cx="803909" cy="793750"/>
            </a:xfrm>
            <a:prstGeom prst="rect">
              <a:avLst/>
            </a:prstGeom>
          </p:spPr>
          <p:txBody>
            <a:bodyPr vert="horz" wrap="square" lIns="0" tIns="0" rIns="0" bIns="0"/>
            <a:lstStyle/>
            <a:p>
              <a:pPr algn="l" rtl="0" eaLnBrk="0">
                <a:lnSpc>
                  <a:spcPct val="115000"/>
                </a:lnSpc>
              </a:pPr>
              <a:endParaRPr lang="en-US" altLang="en-US" sz="1000" dirty="0"/>
            </a:p>
            <a:p>
              <a:pPr marL="233045" indent="-88900" algn="l" rtl="0" eaLnBrk="0">
                <a:lnSpc>
                  <a:spcPct val="93000"/>
                </a:lnSpc>
                <a:spcBef>
                  <a:spcPts val="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大数据</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a:t>
              </a:r>
              <a:endParaRPr lang="en-US" altLang="en-US" sz="1400" dirty="0"/>
            </a:p>
          </p:txBody>
        </p:sp>
      </p:grpSp>
      <p:grpSp>
        <p:nvGrpSpPr>
          <p:cNvPr id="84" name="group 84"/>
          <p:cNvGrpSpPr/>
          <p:nvPr/>
        </p:nvGrpSpPr>
        <p:grpSpPr>
          <a:xfrm rot="21600000">
            <a:off x="4370832" y="3821582"/>
            <a:ext cx="778052" cy="749300"/>
            <a:chOff x="0" y="0"/>
            <a:chExt cx="778052" cy="749300"/>
          </a:xfrm>
        </p:grpSpPr>
        <p:sp>
          <p:nvSpPr>
            <p:cNvPr id="1422" name="path"/>
            <p:cNvSpPr/>
            <p:nvPr/>
          </p:nvSpPr>
          <p:spPr>
            <a:xfrm>
              <a:off x="0" y="0"/>
              <a:ext cx="778052" cy="749300"/>
            </a:xfrm>
            <a:custGeom>
              <a:avLst/>
              <a:gdLst/>
              <a:ahLst/>
              <a:cxnLst/>
              <a:rect l="0" t="0" r="0" b="0"/>
              <a:pathLst>
                <a:path w="1225" h="1180">
                  <a:moveTo>
                    <a:pt x="0" y="588"/>
                  </a:moveTo>
                  <a:cubicBezTo>
                    <a:pt x="0" y="264"/>
                    <a:pt x="274" y="0"/>
                    <a:pt x="612" y="0"/>
                  </a:cubicBezTo>
                  <a:cubicBezTo>
                    <a:pt x="951" y="0"/>
                    <a:pt x="1225" y="264"/>
                    <a:pt x="1225" y="590"/>
                  </a:cubicBezTo>
                  <a:cubicBezTo>
                    <a:pt x="1225" y="915"/>
                    <a:pt x="951" y="1180"/>
                    <a:pt x="612" y="1180"/>
                  </a:cubicBezTo>
                  <a:cubicBezTo>
                    <a:pt x="274" y="1180"/>
                    <a:pt x="0" y="915"/>
                    <a:pt x="0" y="588"/>
                  </a:cubicBezTo>
                </a:path>
              </a:pathLst>
            </a:custGeom>
            <a:solidFill>
              <a:srgbClr val="FDE8D3">
                <a:alpha val="100000"/>
              </a:srgbClr>
            </a:solidFill>
            <a:ln cap="flat">
              <a:noFill/>
              <a:prstDash val="solid"/>
              <a:miter lim="0"/>
            </a:ln>
          </p:spPr>
          <p:txBody>
            <a:bodyPr rtlCol="0"/>
            <a:lstStyle/>
            <a:p>
              <a:pPr algn="ctr"/>
              <a:endParaRPr lang="zh-CN" altLang="en-US"/>
            </a:p>
          </p:txBody>
        </p:sp>
        <p:sp>
          <p:nvSpPr>
            <p:cNvPr id="1424" name="textbox 1424"/>
            <p:cNvSpPr/>
            <p:nvPr/>
          </p:nvSpPr>
          <p:spPr>
            <a:xfrm>
              <a:off x="-12700" y="-12700"/>
              <a:ext cx="803909" cy="793750"/>
            </a:xfrm>
            <a:prstGeom prst="rect">
              <a:avLst/>
            </a:prstGeom>
          </p:spPr>
          <p:txBody>
            <a:bodyPr vert="horz" wrap="square" lIns="0" tIns="0" rIns="0" bIns="0"/>
            <a:lstStyle/>
            <a:p>
              <a:pPr algn="l" rtl="0" eaLnBrk="0">
                <a:lnSpc>
                  <a:spcPct val="116000"/>
                </a:lnSpc>
              </a:pPr>
              <a:endParaRPr lang="en-US" altLang="en-US" sz="1000" dirty="0"/>
            </a:p>
            <a:p>
              <a:pPr marL="210820" indent="-91440" algn="l" rtl="0" eaLnBrk="0">
                <a:lnSpc>
                  <a:spcPct val="93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跨媒体</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a:t>
              </a:r>
              <a:endParaRPr lang="en-US" altLang="en-US" sz="1400" dirty="0"/>
            </a:p>
          </p:txBody>
        </p:sp>
      </p:grpSp>
      <p:grpSp>
        <p:nvGrpSpPr>
          <p:cNvPr id="86" name="group 86"/>
          <p:cNvGrpSpPr/>
          <p:nvPr/>
        </p:nvGrpSpPr>
        <p:grpSpPr>
          <a:xfrm rot="21600000">
            <a:off x="7139622" y="3806977"/>
            <a:ext cx="777863" cy="749300"/>
            <a:chOff x="0" y="0"/>
            <a:chExt cx="777863" cy="749300"/>
          </a:xfrm>
        </p:grpSpPr>
        <p:sp>
          <p:nvSpPr>
            <p:cNvPr id="1426" name="path"/>
            <p:cNvSpPr/>
            <p:nvPr/>
          </p:nvSpPr>
          <p:spPr>
            <a:xfrm>
              <a:off x="0" y="0"/>
              <a:ext cx="777863" cy="749300"/>
            </a:xfrm>
            <a:custGeom>
              <a:avLst/>
              <a:gdLst/>
              <a:ahLst/>
              <a:cxnLst/>
              <a:rect l="0" t="0" r="0" b="0"/>
              <a:pathLst>
                <a:path w="1224" h="1180">
                  <a:moveTo>
                    <a:pt x="0" y="590"/>
                  </a:moveTo>
                  <a:cubicBezTo>
                    <a:pt x="0" y="264"/>
                    <a:pt x="274" y="0"/>
                    <a:pt x="612" y="0"/>
                  </a:cubicBezTo>
                  <a:cubicBezTo>
                    <a:pt x="950" y="0"/>
                    <a:pt x="1224" y="264"/>
                    <a:pt x="1224" y="590"/>
                  </a:cubicBezTo>
                  <a:cubicBezTo>
                    <a:pt x="1224" y="915"/>
                    <a:pt x="950" y="1180"/>
                    <a:pt x="612" y="1180"/>
                  </a:cubicBezTo>
                  <a:cubicBezTo>
                    <a:pt x="274" y="1180"/>
                    <a:pt x="0" y="915"/>
                    <a:pt x="0" y="590"/>
                  </a:cubicBezTo>
                </a:path>
              </a:pathLst>
            </a:custGeom>
            <a:solidFill>
              <a:srgbClr val="FDE8D3">
                <a:alpha val="100000"/>
              </a:srgbClr>
            </a:solidFill>
            <a:ln cap="flat">
              <a:noFill/>
              <a:prstDash val="solid"/>
              <a:miter lim="0"/>
            </a:ln>
          </p:spPr>
          <p:txBody>
            <a:bodyPr rtlCol="0"/>
            <a:lstStyle/>
            <a:p>
              <a:pPr algn="ctr"/>
              <a:endParaRPr lang="zh-CN" altLang="en-US"/>
            </a:p>
          </p:txBody>
        </p:sp>
        <p:sp>
          <p:nvSpPr>
            <p:cNvPr id="1428" name="textbox 1428"/>
            <p:cNvSpPr/>
            <p:nvPr/>
          </p:nvSpPr>
          <p:spPr>
            <a:xfrm>
              <a:off x="-12700" y="-12700"/>
              <a:ext cx="803275" cy="793750"/>
            </a:xfrm>
            <a:prstGeom prst="rect">
              <a:avLst/>
            </a:prstGeom>
          </p:spPr>
          <p:txBody>
            <a:bodyPr vert="horz" wrap="square" lIns="0" tIns="0" rIns="0" bIns="0"/>
            <a:lstStyle/>
            <a:p>
              <a:pPr algn="l" rtl="0" eaLnBrk="0">
                <a:lnSpc>
                  <a:spcPct val="134000"/>
                </a:lnSpc>
              </a:pPr>
              <a:endParaRPr lang="en-US" altLang="en-US" sz="1000" dirty="0"/>
            </a:p>
            <a:p>
              <a:pPr marL="233045" indent="-179070" algn="l" rtl="0" eaLnBrk="0">
                <a:lnSpc>
                  <a:spcPct val="93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混合增强</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a:t>
              </a:r>
              <a:endParaRPr lang="en-US" altLang="en-US" sz="1400" dirty="0"/>
            </a:p>
          </p:txBody>
        </p:sp>
      </p:grpSp>
      <p:grpSp>
        <p:nvGrpSpPr>
          <p:cNvPr id="88" name="group 88"/>
          <p:cNvGrpSpPr/>
          <p:nvPr/>
        </p:nvGrpSpPr>
        <p:grpSpPr>
          <a:xfrm rot="21600000">
            <a:off x="8564562" y="3817137"/>
            <a:ext cx="777862" cy="749300"/>
            <a:chOff x="0" y="0"/>
            <a:chExt cx="777862" cy="749300"/>
          </a:xfrm>
        </p:grpSpPr>
        <p:sp>
          <p:nvSpPr>
            <p:cNvPr id="1430" name="path"/>
            <p:cNvSpPr/>
            <p:nvPr/>
          </p:nvSpPr>
          <p:spPr>
            <a:xfrm>
              <a:off x="0" y="0"/>
              <a:ext cx="777862" cy="749300"/>
            </a:xfrm>
            <a:custGeom>
              <a:avLst/>
              <a:gdLst/>
              <a:ahLst/>
              <a:cxnLst/>
              <a:rect l="0" t="0" r="0" b="0"/>
              <a:pathLst>
                <a:path w="1224" h="1180">
                  <a:moveTo>
                    <a:pt x="0" y="591"/>
                  </a:moveTo>
                  <a:cubicBezTo>
                    <a:pt x="0" y="264"/>
                    <a:pt x="274" y="0"/>
                    <a:pt x="612" y="0"/>
                  </a:cubicBezTo>
                  <a:cubicBezTo>
                    <a:pt x="950" y="0"/>
                    <a:pt x="1224" y="264"/>
                    <a:pt x="1224" y="590"/>
                  </a:cubicBezTo>
                  <a:cubicBezTo>
                    <a:pt x="1224" y="915"/>
                    <a:pt x="950" y="1180"/>
                    <a:pt x="612" y="1180"/>
                  </a:cubicBezTo>
                  <a:cubicBezTo>
                    <a:pt x="274" y="1180"/>
                    <a:pt x="0" y="915"/>
                    <a:pt x="0" y="591"/>
                  </a:cubicBezTo>
                </a:path>
              </a:pathLst>
            </a:custGeom>
            <a:solidFill>
              <a:srgbClr val="FDE8D3">
                <a:alpha val="100000"/>
              </a:srgbClr>
            </a:solidFill>
            <a:ln cap="flat">
              <a:noFill/>
              <a:prstDash val="solid"/>
              <a:miter lim="0"/>
            </a:ln>
          </p:spPr>
          <p:txBody>
            <a:bodyPr rtlCol="0"/>
            <a:lstStyle/>
            <a:p>
              <a:pPr algn="ctr"/>
              <a:endParaRPr lang="zh-CN" altLang="en-US"/>
            </a:p>
          </p:txBody>
        </p:sp>
        <p:sp>
          <p:nvSpPr>
            <p:cNvPr id="1432" name="textbox 1432"/>
            <p:cNvSpPr/>
            <p:nvPr/>
          </p:nvSpPr>
          <p:spPr>
            <a:xfrm>
              <a:off x="-12700" y="-12700"/>
              <a:ext cx="803275" cy="793750"/>
            </a:xfrm>
            <a:prstGeom prst="rect">
              <a:avLst/>
            </a:prstGeom>
          </p:spPr>
          <p:txBody>
            <a:bodyPr vert="horz" wrap="square" lIns="0" tIns="0" rIns="0" bIns="0"/>
            <a:lstStyle/>
            <a:p>
              <a:pPr algn="l" rtl="0" eaLnBrk="0">
                <a:lnSpc>
                  <a:spcPct val="121000"/>
                </a:lnSpc>
              </a:pPr>
              <a:endParaRPr lang="en-US" altLang="en-US" sz="1000" dirty="0"/>
            </a:p>
            <a:p>
              <a:pPr algn="l" rtl="0" eaLnBrk="0">
                <a:lnSpc>
                  <a:spcPct val="8000"/>
                </a:lnSpc>
              </a:pPr>
              <a:endParaRPr lang="en-US" altLang="en-US" sz="100" dirty="0"/>
            </a:p>
            <a:p>
              <a:pPr marL="233045" algn="l" rtl="0" eaLnBrk="0">
                <a:lnSpc>
                  <a:spcPct val="78000"/>
                </a:lnSpc>
              </a:pP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自主</a:t>
              </a:r>
              <a:endParaRPr lang="en-US" altLang="en-US" sz="1400" dirty="0"/>
            </a:p>
            <a:p>
              <a:pPr marL="214630" algn="l" rtl="0" eaLnBrk="0">
                <a:lnSpc>
                  <a:spcPts val="1835"/>
                </a:lnSpc>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a:t>
              </a:r>
              <a:endParaRPr lang="en-US" altLang="en-US" sz="1400" dirty="0"/>
            </a:p>
          </p:txBody>
        </p:sp>
      </p:grpSp>
      <p:sp>
        <p:nvSpPr>
          <p:cNvPr id="1434" name="textbox 1434"/>
          <p:cNvSpPr/>
          <p:nvPr/>
        </p:nvSpPr>
        <p:spPr>
          <a:xfrm>
            <a:off x="4130040" y="2869691"/>
            <a:ext cx="1151255" cy="490855"/>
          </a:xfrm>
          <a:prstGeom prst="rect">
            <a:avLst/>
          </a:prstGeom>
          <a:solidFill>
            <a:srgbClr val="CFEDF8"/>
          </a:solidFill>
        </p:spPr>
        <p:txBody>
          <a:bodyPr vert="horz" wrap="square" lIns="0" tIns="0" rIns="0" bIns="0"/>
          <a:lstStyle/>
          <a:p>
            <a:pPr algn="l" rtl="0" eaLnBrk="0">
              <a:lnSpc>
                <a:spcPct val="134000"/>
              </a:lnSpc>
            </a:pPr>
            <a:endParaRPr lang="en-US" altLang="en-US" sz="200" dirty="0"/>
          </a:p>
          <a:p>
            <a:pPr marL="401955" indent="-263525" algn="l" rtl="0" eaLnBrk="0">
              <a:lnSpc>
                <a:spcPct val="93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开源框架与</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社区</a:t>
            </a:r>
            <a:endParaRPr lang="en-US" altLang="en-US" sz="1400" dirty="0"/>
          </a:p>
        </p:txBody>
      </p:sp>
      <p:sp>
        <p:nvSpPr>
          <p:cNvPr id="1436" name="textbox 1436"/>
          <p:cNvSpPr/>
          <p:nvPr/>
        </p:nvSpPr>
        <p:spPr>
          <a:xfrm>
            <a:off x="2741676" y="2884932"/>
            <a:ext cx="1152525" cy="489584"/>
          </a:xfrm>
          <a:prstGeom prst="rect">
            <a:avLst/>
          </a:prstGeom>
          <a:solidFill>
            <a:srgbClr val="CFEDF8"/>
          </a:solidFill>
        </p:spPr>
        <p:txBody>
          <a:bodyPr vert="horz" wrap="square" lIns="0" tIns="0" rIns="0" bIns="0"/>
          <a:lstStyle/>
          <a:p>
            <a:pPr algn="l" rtl="0" eaLnBrk="0">
              <a:lnSpc>
                <a:spcPct val="171000"/>
              </a:lnSpc>
            </a:pPr>
            <a:endParaRPr lang="en-US" altLang="en-US" sz="100" dirty="0"/>
          </a:p>
          <a:p>
            <a:pPr marL="318770" indent="-180975" algn="l" rtl="0" eaLnBrk="0">
              <a:lnSpc>
                <a:spcPct val="93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芯片与开发</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工具链</a:t>
            </a:r>
            <a:endParaRPr lang="en-US" altLang="en-US" sz="1400" dirty="0"/>
          </a:p>
        </p:txBody>
      </p:sp>
      <p:sp>
        <p:nvSpPr>
          <p:cNvPr id="1438" name="textbox 1438"/>
          <p:cNvSpPr/>
          <p:nvPr/>
        </p:nvSpPr>
        <p:spPr>
          <a:xfrm>
            <a:off x="5518403" y="2852928"/>
            <a:ext cx="1152525" cy="489584"/>
          </a:xfrm>
          <a:prstGeom prst="rect">
            <a:avLst/>
          </a:prstGeom>
          <a:solidFill>
            <a:srgbClr val="CFEDF8"/>
          </a:solidFill>
        </p:spPr>
        <p:txBody>
          <a:bodyPr vert="horz" wrap="square" lIns="0" tIns="0" rIns="0" bIns="0"/>
          <a:lstStyle/>
          <a:p>
            <a:pPr algn="l" rtl="0" eaLnBrk="0">
              <a:lnSpc>
                <a:spcPct val="106000"/>
              </a:lnSpc>
            </a:pPr>
            <a:endParaRPr lang="en-US" altLang="en-US" sz="400" dirty="0"/>
          </a:p>
          <a:p>
            <a:pPr marL="137795" indent="-1905" algn="l" rtl="0" eaLnBrk="0">
              <a:lnSpc>
                <a:spcPct val="93000"/>
              </a:lnSpc>
              <a:spcBef>
                <a:spcPts val="5"/>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基础软硬件</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与计算体系</a:t>
            </a:r>
            <a:endParaRPr lang="en-US" altLang="en-US" sz="1400" dirty="0"/>
          </a:p>
        </p:txBody>
      </p:sp>
      <p:sp>
        <p:nvSpPr>
          <p:cNvPr id="1440" name="textbox 1440"/>
          <p:cNvSpPr/>
          <p:nvPr/>
        </p:nvSpPr>
        <p:spPr>
          <a:xfrm>
            <a:off x="8377427" y="2854452"/>
            <a:ext cx="1152525" cy="489584"/>
          </a:xfrm>
          <a:prstGeom prst="rect">
            <a:avLst/>
          </a:prstGeom>
          <a:solidFill>
            <a:srgbClr val="CFEDF8"/>
          </a:solidFill>
        </p:spPr>
        <p:txBody>
          <a:bodyPr vert="horz" wrap="square" lIns="0" tIns="0" rIns="0" bIns="0"/>
          <a:lstStyle/>
          <a:p>
            <a:pPr algn="l" rtl="0" eaLnBrk="0">
              <a:lnSpc>
                <a:spcPct val="105000"/>
              </a:lnSpc>
            </a:pPr>
            <a:endParaRPr lang="en-US" altLang="en-US" sz="400" dirty="0"/>
          </a:p>
          <a:p>
            <a:pPr marL="142240" indent="-92075" algn="l" rtl="0" eaLnBrk="0">
              <a:lnSpc>
                <a:spcPct val="93000"/>
              </a:lnSpc>
              <a:spcBef>
                <a:spcPts val="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技术标砖与</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知识产权</a:t>
            </a:r>
            <a:endParaRPr lang="en-US" altLang="en-US" sz="1400" dirty="0"/>
          </a:p>
        </p:txBody>
      </p:sp>
      <p:sp>
        <p:nvSpPr>
          <p:cNvPr id="1442" name="textbox 1442"/>
          <p:cNvSpPr/>
          <p:nvPr/>
        </p:nvSpPr>
        <p:spPr>
          <a:xfrm>
            <a:off x="6905244" y="2852928"/>
            <a:ext cx="1150619" cy="489584"/>
          </a:xfrm>
          <a:prstGeom prst="rect">
            <a:avLst/>
          </a:prstGeom>
          <a:solidFill>
            <a:srgbClr val="CFEDF8"/>
          </a:solidFill>
        </p:spPr>
        <p:txBody>
          <a:bodyPr vert="horz" wrap="square" lIns="0" tIns="0" rIns="0" bIns="0"/>
          <a:lstStyle/>
          <a:p>
            <a:pPr algn="l" rtl="0" eaLnBrk="0">
              <a:lnSpc>
                <a:spcPct val="100000"/>
              </a:lnSpc>
            </a:pPr>
            <a:endParaRPr lang="en-US" altLang="en-US" sz="400" dirty="0"/>
          </a:p>
          <a:p>
            <a:pPr marL="404495" indent="-266065" algn="l" rtl="0" eaLnBrk="0">
              <a:lnSpc>
                <a:spcPct val="94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开发与应用</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环境</a:t>
            </a:r>
            <a:endParaRPr lang="en-US" altLang="en-US" sz="1400" dirty="0"/>
          </a:p>
        </p:txBody>
      </p:sp>
      <p:grpSp>
        <p:nvGrpSpPr>
          <p:cNvPr id="90" name="group 90"/>
          <p:cNvGrpSpPr/>
          <p:nvPr/>
        </p:nvGrpSpPr>
        <p:grpSpPr>
          <a:xfrm rot="21600000">
            <a:off x="5699759" y="3838092"/>
            <a:ext cx="778180" cy="717550"/>
            <a:chOff x="0" y="0"/>
            <a:chExt cx="778180" cy="717550"/>
          </a:xfrm>
        </p:grpSpPr>
        <p:sp>
          <p:nvSpPr>
            <p:cNvPr id="1444" name="path"/>
            <p:cNvSpPr/>
            <p:nvPr/>
          </p:nvSpPr>
          <p:spPr>
            <a:xfrm>
              <a:off x="0" y="0"/>
              <a:ext cx="778180" cy="717550"/>
            </a:xfrm>
            <a:custGeom>
              <a:avLst/>
              <a:gdLst/>
              <a:ahLst/>
              <a:cxnLst/>
              <a:rect l="0" t="0" r="0" b="0"/>
              <a:pathLst>
                <a:path w="1225" h="1130">
                  <a:moveTo>
                    <a:pt x="0" y="565"/>
                  </a:moveTo>
                  <a:cubicBezTo>
                    <a:pt x="0" y="252"/>
                    <a:pt x="274" y="0"/>
                    <a:pt x="612" y="0"/>
                  </a:cubicBezTo>
                  <a:cubicBezTo>
                    <a:pt x="951" y="0"/>
                    <a:pt x="1225" y="252"/>
                    <a:pt x="1225" y="564"/>
                  </a:cubicBezTo>
                  <a:cubicBezTo>
                    <a:pt x="1225" y="877"/>
                    <a:pt x="951" y="1130"/>
                    <a:pt x="612" y="1130"/>
                  </a:cubicBezTo>
                  <a:cubicBezTo>
                    <a:pt x="274" y="1130"/>
                    <a:pt x="0" y="877"/>
                    <a:pt x="0" y="565"/>
                  </a:cubicBezTo>
                </a:path>
              </a:pathLst>
            </a:custGeom>
            <a:solidFill>
              <a:srgbClr val="FDE8D3">
                <a:alpha val="100000"/>
              </a:srgbClr>
            </a:solidFill>
            <a:ln cap="flat">
              <a:noFill/>
              <a:prstDash val="solid"/>
              <a:miter lim="0"/>
            </a:ln>
          </p:spPr>
          <p:txBody>
            <a:bodyPr rtlCol="0"/>
            <a:lstStyle/>
            <a:p>
              <a:pPr algn="ctr"/>
              <a:endParaRPr lang="zh-CN" altLang="en-US"/>
            </a:p>
          </p:txBody>
        </p:sp>
        <p:sp>
          <p:nvSpPr>
            <p:cNvPr id="1446" name="textbox 1446"/>
            <p:cNvSpPr/>
            <p:nvPr/>
          </p:nvSpPr>
          <p:spPr>
            <a:xfrm>
              <a:off x="-12700" y="-12700"/>
              <a:ext cx="803909" cy="762000"/>
            </a:xfrm>
            <a:prstGeom prst="rect">
              <a:avLst/>
            </a:prstGeom>
          </p:spPr>
          <p:txBody>
            <a:bodyPr vert="horz" wrap="square" lIns="0" tIns="0" rIns="0" bIns="0"/>
            <a:lstStyle/>
            <a:p>
              <a:pPr algn="l" rtl="0" eaLnBrk="0">
                <a:lnSpc>
                  <a:spcPct val="100000"/>
                </a:lnSpc>
              </a:pPr>
              <a:endParaRPr lang="en-US" altLang="en-US" sz="1000" dirty="0"/>
            </a:p>
            <a:p>
              <a:pPr marL="233045" algn="l" rtl="0" eaLnBrk="0">
                <a:lnSpc>
                  <a:spcPct val="77000"/>
                </a:lnSpc>
                <a:spcBef>
                  <a:spcPts val="5"/>
                </a:spcBef>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群体</a:t>
              </a:r>
              <a:endParaRPr lang="en-US" altLang="en-US" sz="1400" dirty="0"/>
            </a:p>
            <a:p>
              <a:pPr marL="238125" algn="l" rtl="0" eaLnBrk="0">
                <a:lnSpc>
                  <a:spcPts val="1825"/>
                </a:lnSpc>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a:t>
              </a:r>
              <a:endParaRPr lang="en-US" altLang="en-US" sz="1400" dirty="0"/>
            </a:p>
          </p:txBody>
        </p:sp>
      </p:grpSp>
      <p:sp>
        <p:nvSpPr>
          <p:cNvPr id="1448" name="textbox 1448"/>
          <p:cNvSpPr/>
          <p:nvPr/>
        </p:nvSpPr>
        <p:spPr>
          <a:xfrm>
            <a:off x="4883298" y="1559093"/>
            <a:ext cx="2339339" cy="212090"/>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87000"/>
              </a:lnSpc>
            </a:pP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：人工智能芯片</a:t>
            </a:r>
            <a:r>
              <a:rPr sz="1400" kern="0" spc="-3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生态</a:t>
            </a:r>
            <a:endParaRPr lang="en-US" altLang="en-US" sz="1400" dirty="0"/>
          </a:p>
        </p:txBody>
      </p:sp>
      <p:sp>
        <p:nvSpPr>
          <p:cNvPr id="1450" name="textbox 1450"/>
          <p:cNvSpPr/>
          <p:nvPr/>
        </p:nvSpPr>
        <p:spPr>
          <a:xfrm>
            <a:off x="5282129" y="2512838"/>
            <a:ext cx="1625600" cy="20891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86000"/>
              </a:lnSpc>
            </a:pP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基础软硬件支撑体系</a:t>
            </a:r>
            <a:endParaRPr lang="en-US" altLang="en-US" sz="1400" dirty="0"/>
          </a:p>
        </p:txBody>
      </p:sp>
      <p:sp>
        <p:nvSpPr>
          <p:cNvPr id="1452" name="textbox 1452"/>
          <p:cNvSpPr/>
          <p:nvPr/>
        </p:nvSpPr>
        <p:spPr>
          <a:xfrm>
            <a:off x="5390673" y="3657150"/>
            <a:ext cx="1266189" cy="21145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7000"/>
              </a:lnSpc>
            </a:pP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关键模型与算法</a:t>
            </a:r>
            <a:endParaRPr lang="en-US" altLang="en-US" sz="1400" dirty="0"/>
          </a:p>
        </p:txBody>
      </p:sp>
      <p:sp>
        <p:nvSpPr>
          <p:cNvPr id="1454" name="textbox 1454"/>
          <p:cNvSpPr/>
          <p:nvPr/>
        </p:nvSpPr>
        <p:spPr>
          <a:xfrm>
            <a:off x="8063451" y="4858570"/>
            <a:ext cx="734694" cy="21082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7000"/>
              </a:lnSpc>
            </a:pP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社会影响</a:t>
            </a:r>
            <a:endParaRPr lang="en-US" alt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a:srcRect t="9374" b="6429"/>
          <a:stretch>
            <a:fillRect/>
          </a:stretch>
        </p:blipFill>
        <p:spPr>
          <a:xfrm>
            <a:off x="819785" y="334010"/>
            <a:ext cx="10610215" cy="597027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57150" y="209550"/>
            <a:ext cx="11830050" cy="613346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custDataLst>
              <p:tags r:id="rId1"/>
            </p:custDataLst>
          </p:nvPr>
        </p:nvPicPr>
        <p:blipFill>
          <a:blip r:embed="rId2"/>
          <a:stretch>
            <a:fillRect/>
          </a:stretch>
        </p:blipFill>
        <p:spPr>
          <a:xfrm>
            <a:off x="762000" y="1652588"/>
            <a:ext cx="10287000" cy="317182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 name="图片 102"/>
          <p:cNvPicPr/>
          <p:nvPr>
            <p:custDataLst>
              <p:tags r:id="rId1"/>
            </p:custDataLst>
          </p:nvPr>
        </p:nvPicPr>
        <p:blipFill>
          <a:blip r:embed="rId2"/>
          <a:stretch>
            <a:fillRect/>
          </a:stretch>
        </p:blipFill>
        <p:spPr>
          <a:xfrm>
            <a:off x="762000" y="471488"/>
            <a:ext cx="10287000" cy="5534025"/>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 name="图片 104"/>
          <p:cNvPicPr/>
          <p:nvPr>
            <p:custDataLst>
              <p:tags r:id="rId1"/>
            </p:custDataLst>
          </p:nvPr>
        </p:nvPicPr>
        <p:blipFill>
          <a:blip r:embed="rId2"/>
          <a:stretch>
            <a:fillRect/>
          </a:stretch>
        </p:blipFill>
        <p:spPr>
          <a:xfrm>
            <a:off x="-71437" y="147638"/>
            <a:ext cx="12334875" cy="6562725"/>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6"/>
          <p:cNvGraphicFramePr>
            <a:graphicFrameLocks noGrp="1"/>
          </p:cNvGraphicFramePr>
          <p:nvPr/>
        </p:nvGraphicFramePr>
        <p:xfrm>
          <a:off x="401434" y="1976818"/>
          <a:ext cx="9128760" cy="4785360"/>
        </p:xfrm>
        <a:graphic>
          <a:graphicData uri="http://schemas.openxmlformats.org/drawingml/2006/table">
            <a:tbl>
              <a:tblPr/>
              <a:tblGrid>
                <a:gridCol w="1308100"/>
                <a:gridCol w="1303020"/>
                <a:gridCol w="1301750"/>
                <a:gridCol w="1306830"/>
                <a:gridCol w="1297939"/>
                <a:gridCol w="1321435"/>
                <a:gridCol w="1289686"/>
              </a:tblGrid>
              <a:tr h="496570">
                <a:tc rowSpan="2">
                  <a:txBody>
                    <a:bodyPr/>
                    <a:lstStyle/>
                    <a:p>
                      <a:pPr algn="ctr" rtl="0" eaLnBrk="0">
                        <a:lnSpc>
                          <a:spcPct val="135000"/>
                        </a:lnSpc>
                      </a:pPr>
                      <a:endParaRPr lang="en-US" altLang="en-US" sz="600" b="1" dirty="0"/>
                    </a:p>
                    <a:p>
                      <a:pPr marL="104775" algn="ctr" rtl="0" eaLnBrk="0">
                        <a:lnSpc>
                          <a:spcPct val="88000"/>
                        </a:lnSpc>
                      </a:pPr>
                      <a:r>
                        <a:rPr sz="2400" b="1"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应用层</a:t>
                      </a:r>
                      <a:endParaRPr lang="en-US" altLang="en-US" sz="2400" b="1"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nchor="ctr" anchorCtr="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1E6E6"/>
                    </a:solidFill>
                  </a:tcPr>
                </a:tc>
                <a:tc rowSpan="2">
                  <a:txBody>
                    <a:bodyPr/>
                    <a:lstStyle/>
                    <a:p>
                      <a:pPr algn="l" rtl="0" eaLnBrk="0">
                        <a:lnSpc>
                          <a:spcPct val="136000"/>
                        </a:lnSpc>
                      </a:pPr>
                      <a:endParaRPr lang="en-US" altLang="en-US" sz="1200" dirty="0">
                        <a:effectLst>
                          <a:outerShdw blurRad="38100" dist="38100" dir="2700000" algn="tl">
                            <a:srgbClr val="000000">
                              <a:alpha val="43137"/>
                            </a:srgbClr>
                          </a:outerShdw>
                        </a:effectLst>
                      </a:endParaRPr>
                    </a:p>
                    <a:p>
                      <a:pPr algn="l" rtl="0" eaLnBrk="0">
                        <a:lnSpc>
                          <a:spcPct val="136000"/>
                        </a:lnSpc>
                      </a:pPr>
                      <a:endParaRPr lang="en-US" altLang="en-US" sz="1200" dirty="0">
                        <a:effectLst>
                          <a:outerShdw blurRad="38100" dist="38100" dir="2700000" algn="tl">
                            <a:srgbClr val="000000">
                              <a:alpha val="43137"/>
                            </a:srgbClr>
                          </a:outerShdw>
                        </a:effectLst>
                      </a:endParaRPr>
                    </a:p>
                    <a:p>
                      <a:pPr algn="l" rtl="0" eaLnBrk="0">
                        <a:lnSpc>
                          <a:spcPct val="7000"/>
                        </a:lnSpc>
                      </a:pPr>
                      <a:endParaRPr lang="en-US" altLang="en-US" sz="200" dirty="0">
                        <a:effectLst>
                          <a:outerShdw blurRad="38100" dist="38100" dir="2700000" algn="tl">
                            <a:srgbClr val="000000">
                              <a:alpha val="43137"/>
                            </a:srgbClr>
                          </a:outerShdw>
                        </a:effectLst>
                      </a:endParaRPr>
                    </a:p>
                    <a:p>
                      <a:pPr marL="97155" algn="l" rtl="0" eaLnBrk="0">
                        <a:lnSpc>
                          <a:spcPct val="87000"/>
                        </a:lnSpc>
                      </a:pPr>
                      <a:r>
                        <a:rPr sz="1400" kern="0" spc="-2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终端产品</a:t>
                      </a:r>
                      <a:endParaRPr lang="en-US" altLang="en-US" sz="1400" kern="0" spc="-2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1E6E6"/>
                    </a:solidFill>
                  </a:tcPr>
                </a:tc>
                <a:tc>
                  <a:txBody>
                    <a:bodyPr/>
                    <a:lstStyle/>
                    <a:p>
                      <a:pPr algn="l" rtl="0" eaLnBrk="0">
                        <a:lnSpc>
                          <a:spcPct val="111000"/>
                        </a:lnSpc>
                      </a:pPr>
                      <a:endParaRPr lang="en-US" altLang="en-US" sz="1000" dirty="0"/>
                    </a:p>
                    <a:p>
                      <a:pPr marL="99060" algn="l" rtl="0" eaLnBrk="0">
                        <a:lnSpc>
                          <a:spcPct val="86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智慧金融</a:t>
                      </a:r>
                      <a:endParaRPr lang="en-US" altLang="en-US" sz="1200" dirty="0"/>
                    </a:p>
                  </a:txBody>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1E6E6"/>
                    </a:solidFill>
                  </a:tcPr>
                </a:tc>
                <a:tc>
                  <a:txBody>
                    <a:bodyPr/>
                    <a:lstStyle/>
                    <a:p>
                      <a:pPr algn="l" rtl="0" eaLnBrk="0">
                        <a:lnSpc>
                          <a:spcPct val="111000"/>
                        </a:lnSpc>
                      </a:pPr>
                      <a:endParaRPr lang="en-US" altLang="en-US" sz="1000" dirty="0"/>
                    </a:p>
                    <a:p>
                      <a:pPr marL="99060" algn="l" rtl="0" eaLnBrk="0">
                        <a:lnSpc>
                          <a:spcPct val="86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智慧医疗</a:t>
                      </a:r>
                      <a:r>
                        <a:rPr lang="en-US"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lang="zh-CN" altLang="en-US"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教育</a:t>
                      </a:r>
                      <a:endParaRPr lang="zh-CN" altLang="en-US"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1E6E6"/>
                    </a:solidFill>
                  </a:tcPr>
                </a:tc>
                <a:tc>
                  <a:txBody>
                    <a:bodyPr/>
                    <a:lstStyle/>
                    <a:p>
                      <a:pPr algn="l" rtl="0" eaLnBrk="0">
                        <a:lnSpc>
                          <a:spcPct val="110000"/>
                        </a:lnSpc>
                      </a:pPr>
                      <a:endParaRPr lang="en-US" altLang="en-US" sz="1000" dirty="0"/>
                    </a:p>
                    <a:p>
                      <a:pPr marL="95885" algn="l" rtl="0" eaLnBrk="0">
                        <a:lnSpc>
                          <a:spcPct val="87000"/>
                        </a:lnSpc>
                        <a:spcBef>
                          <a:spcPts val="0"/>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教育</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1E6E6"/>
                    </a:solidFill>
                  </a:tcPr>
                </a:tc>
                <a:tc>
                  <a:txBody>
                    <a:bodyPr/>
                    <a:lstStyle/>
                    <a:p>
                      <a:pPr algn="l" rtl="0" eaLnBrk="0">
                        <a:lnSpc>
                          <a:spcPct val="112000"/>
                        </a:lnSpc>
                      </a:pPr>
                      <a:endParaRPr lang="en-US" altLang="en-US" sz="1000" dirty="0"/>
                    </a:p>
                    <a:p>
                      <a:pPr marL="98425" algn="l" rtl="0" eaLnBrk="0">
                        <a:lnSpc>
                          <a:spcPct val="85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无人驾驶</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1E6E6"/>
                    </a:solidFill>
                  </a:tcPr>
                </a:tc>
                <a:tc rowSpan="2">
                  <a:txBody>
                    <a:bodyPr/>
                    <a:lstStyle/>
                    <a:p>
                      <a:pPr algn="l" rtl="0" eaLnBrk="0">
                        <a:lnSpc>
                          <a:spcPct val="110000"/>
                        </a:lnSpc>
                      </a:pPr>
                      <a:endParaRPr lang="en-US" altLang="en-US" sz="1000" dirty="0"/>
                    </a:p>
                    <a:p>
                      <a:pPr marL="97790" algn="l" rtl="0" eaLnBrk="0">
                        <a:lnSpc>
                          <a:spcPct val="86000"/>
                        </a:lnSpc>
                        <a:spcBef>
                          <a:spcPts val="5"/>
                        </a:spcBef>
                      </a:pPr>
                      <a:endParaRPr lang="en-US" altLang="en-US" sz="1200" dirty="0"/>
                    </a:p>
                    <a:p>
                      <a:pPr algn="l" rtl="0" eaLnBrk="0">
                        <a:lnSpc>
                          <a:spcPct val="108000"/>
                        </a:lnSpc>
                      </a:pPr>
                      <a:endParaRPr lang="en-US" altLang="en-US" sz="1000" dirty="0"/>
                    </a:p>
                    <a:p>
                      <a:pPr algn="l" rtl="0" eaLnBrk="0">
                        <a:lnSpc>
                          <a:spcPct val="108000"/>
                        </a:lnSpc>
                      </a:pPr>
                      <a:endParaRPr lang="en-US" altLang="en-US" sz="10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1E6E6"/>
                    </a:solidFill>
                  </a:tcPr>
                </a:tc>
              </a:tr>
              <a:tr h="491490">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vMerge="1">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8000"/>
                        </a:lnSpc>
                      </a:pPr>
                      <a:endParaRPr lang="en-US" altLang="en-US" sz="1000" dirty="0"/>
                    </a:p>
                    <a:p>
                      <a:pPr marL="99060" algn="l" rtl="0" eaLnBrk="0">
                        <a:lnSpc>
                          <a:spcPct val="86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智能安防</a:t>
                      </a:r>
                      <a:endParaRPr lang="en-US" altLang="en-US" sz="12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1E6E6"/>
                    </a:solidFill>
                  </a:tcPr>
                </a:tc>
                <a:tc>
                  <a:txBody>
                    <a:bodyPr/>
                    <a:lstStyle/>
                    <a:p>
                      <a:pPr algn="l" rtl="0" eaLnBrk="0">
                        <a:lnSpc>
                          <a:spcPct val="107000"/>
                        </a:lnSpc>
                      </a:pPr>
                      <a:endParaRPr lang="en-US" altLang="en-US" sz="1000" dirty="0"/>
                    </a:p>
                    <a:p>
                      <a:pPr marL="99060" algn="l" rtl="0" eaLnBrk="0">
                        <a:lnSpc>
                          <a:spcPct val="87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智能制造</a:t>
                      </a:r>
                      <a:endParaRPr lang="en-US" altLang="en-US" sz="12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1E6E6"/>
                    </a:solidFill>
                  </a:tcPr>
                </a:tc>
                <a:tc>
                  <a:txBody>
                    <a:bodyPr/>
                    <a:lstStyle/>
                    <a:p>
                      <a:pPr algn="l" rtl="0" eaLnBrk="0">
                        <a:lnSpc>
                          <a:spcPct val="108000"/>
                        </a:lnSpc>
                      </a:pPr>
                      <a:endParaRPr lang="en-US" altLang="en-US" sz="1000" dirty="0"/>
                    </a:p>
                    <a:p>
                      <a:pPr marL="99060" algn="l" rtl="0" eaLnBrk="0">
                        <a:lnSpc>
                          <a:spcPct val="86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智慧城市</a:t>
                      </a:r>
                      <a:endParaRPr lang="en-US" altLang="en-US" sz="12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1E6E6"/>
                    </a:solidFill>
                  </a:tcPr>
                </a:tc>
                <a:tc>
                  <a:txBody>
                    <a:bodyPr/>
                    <a:lstStyle/>
                    <a:p>
                      <a:pPr algn="l" rtl="0" eaLnBrk="0">
                        <a:lnSpc>
                          <a:spcPct val="106000"/>
                        </a:lnSpc>
                      </a:pPr>
                      <a:endParaRPr lang="en-US" altLang="en-US" sz="1000" dirty="0"/>
                    </a:p>
                    <a:p>
                      <a:pPr algn="l" rtl="0" eaLnBrk="0">
                        <a:lnSpc>
                          <a:spcPct val="6000"/>
                        </a:lnSpc>
                      </a:pPr>
                      <a:endParaRPr lang="en-US" altLang="en-US" sz="100" dirty="0"/>
                    </a:p>
                    <a:p>
                      <a:pPr marL="99060" algn="l" rtl="0" eaLnBrk="0">
                        <a:lnSpc>
                          <a:spcPct val="87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智慧零售</a:t>
                      </a:r>
                      <a:endParaRPr lang="en-US" altLang="en-US" sz="1200" dirty="0"/>
                    </a:p>
                  </a:txBody>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1E6E6"/>
                    </a:solidFill>
                  </a:tcPr>
                </a:tc>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1E6E6"/>
                    </a:solidFill>
                  </a:tcPr>
                </a:tc>
              </a:tr>
              <a:tr h="490855">
                <a:tc rowSpan="3">
                  <a:txBody>
                    <a:bodyPr/>
                    <a:lstStyle/>
                    <a:p>
                      <a:pPr algn="ctr" rtl="0" eaLnBrk="0">
                        <a:lnSpc>
                          <a:spcPct val="123000"/>
                        </a:lnSpc>
                      </a:pPr>
                      <a:r>
                        <a:rPr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技术层</a:t>
                      </a:r>
                      <a:endParaRPr lang="en-US" altLang="en-US"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nchor="ctr" anchorCtr="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8000"/>
                        </a:lnSpc>
                      </a:pPr>
                      <a:endParaRPr lang="en-US" altLang="en-US" sz="1200" dirty="0">
                        <a:effectLst>
                          <a:outerShdw blurRad="38100" dist="38100" dir="2700000" algn="tl">
                            <a:srgbClr val="000000">
                              <a:alpha val="43137"/>
                            </a:srgbClr>
                          </a:outerShdw>
                        </a:effectLst>
                      </a:endParaRPr>
                    </a:p>
                    <a:p>
                      <a:pPr marL="95885" algn="l" rtl="0" eaLnBrk="0">
                        <a:lnSpc>
                          <a:spcPct val="86000"/>
                        </a:lnSpc>
                        <a:spcBef>
                          <a:spcPts val="0"/>
                        </a:spcBef>
                      </a:pPr>
                      <a:r>
                        <a:rPr sz="1400" kern="0" spc="-2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通用技术</a:t>
                      </a:r>
                      <a:endParaRPr lang="en-US" altLang="en-US" sz="1400" kern="0" spc="-2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7000"/>
                        </a:lnSpc>
                      </a:pPr>
                      <a:endParaRPr lang="en-US" altLang="en-US" sz="1000" dirty="0"/>
                    </a:p>
                    <a:p>
                      <a:pPr marL="114300" algn="l" rtl="0" eaLnBrk="0">
                        <a:lnSpc>
                          <a:spcPct val="86000"/>
                        </a:lnSpc>
                        <a:spcBef>
                          <a:spcPts val="5"/>
                        </a:spcBef>
                      </a:pP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自然语言处理</a:t>
                      </a:r>
                      <a:endParaRPr lang="en-US" altLang="en-US" sz="1200" dirty="0"/>
                    </a:p>
                  </a:txBody>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7000"/>
                        </a:lnSpc>
                      </a:pPr>
                      <a:endParaRPr lang="en-US" altLang="en-US" sz="1000" dirty="0"/>
                    </a:p>
                    <a:p>
                      <a:pPr algn="l" rtl="0" eaLnBrk="0">
                        <a:lnSpc>
                          <a:spcPct val="9000"/>
                        </a:lnSpc>
                      </a:pPr>
                      <a:endParaRPr lang="en-US" altLang="en-US" sz="100" dirty="0"/>
                    </a:p>
                    <a:p>
                      <a:pPr marL="97790" algn="l" rtl="0" eaLnBrk="0">
                        <a:lnSpc>
                          <a:spcPct val="86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计算机视觉</a:t>
                      </a:r>
                      <a:endParaRPr lang="en-US" altLang="en-US" sz="12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6000"/>
                        </a:lnSpc>
                      </a:pPr>
                      <a:endParaRPr lang="en-US" altLang="en-US" sz="1000" dirty="0"/>
                    </a:p>
                    <a:p>
                      <a:pPr algn="l" rtl="0" eaLnBrk="0">
                        <a:lnSpc>
                          <a:spcPct val="8000"/>
                        </a:lnSpc>
                      </a:pPr>
                      <a:endParaRPr lang="en-US" altLang="en-US" sz="100" dirty="0"/>
                    </a:p>
                    <a:p>
                      <a:pPr marL="97155" algn="l" rtl="0" eaLnBrk="0">
                        <a:lnSpc>
                          <a:spcPct val="87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语音识别</a:t>
                      </a:r>
                      <a:endParaRPr lang="en-US" altLang="en-US" sz="12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7000"/>
                        </a:lnSpc>
                      </a:pPr>
                      <a:endParaRPr lang="en-US" altLang="en-US" sz="1000" dirty="0"/>
                    </a:p>
                    <a:p>
                      <a:pPr algn="l" rtl="0" eaLnBrk="0">
                        <a:lnSpc>
                          <a:spcPct val="7000"/>
                        </a:lnSpc>
                      </a:pPr>
                      <a:endParaRPr lang="en-US" altLang="en-US" sz="100" dirty="0"/>
                    </a:p>
                    <a:p>
                      <a:pPr marL="95250" algn="l" rtl="0" eaLnBrk="0">
                        <a:lnSpc>
                          <a:spcPct val="86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机器学习</a:t>
                      </a:r>
                      <a:endParaRPr lang="en-US" altLang="en-US" sz="12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rowSpan="3">
                  <a:txBody>
                    <a:bodyPr/>
                    <a:lstStyle/>
                    <a:p>
                      <a:pPr marL="95250" algn="l" rtl="0" eaLnBrk="0">
                        <a:lnSpc>
                          <a:spcPct val="86000"/>
                        </a:lnSpc>
                        <a:buClrTx/>
                        <a:buSzTx/>
                        <a:buFontTx/>
                      </a:pPr>
                      <a:endPar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p>
                      <a:pPr marL="95250" algn="l" rtl="0" eaLnBrk="0">
                        <a:lnSpc>
                          <a:spcPct val="86000"/>
                        </a:lnSpc>
                        <a:buClrTx/>
                        <a:buSzTx/>
                        <a:buFontTx/>
                      </a:pPr>
                      <a:endPar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p>
                      <a:pPr marL="95250" algn="l" rtl="0" eaLnBrk="0">
                        <a:lnSpc>
                          <a:spcPct val="86000"/>
                        </a:lnSpc>
                        <a:buClrTx/>
                        <a:buSzTx/>
                        <a:buFontTx/>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科技巨头谷歌、IBM、亚马逊、</a:t>
                      </a:r>
                      <a:endPar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p>
                      <a:pPr marL="95250" algn="l" rtl="0" eaLnBrk="0">
                        <a:lnSpc>
                          <a:spcPct val="86000"/>
                        </a:lnSpc>
                        <a:buClrTx/>
                        <a:buSzTx/>
                        <a:buFontTx/>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苹果、阿里、百度</a:t>
                      </a:r>
                      <a:endPar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r>
              <a:tr h="491490">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eaLnBrk="0">
                        <a:lnSpc>
                          <a:spcPct val="107000"/>
                        </a:lnSpc>
                      </a:pPr>
                      <a:endParaRPr lang="en-US" altLang="en-US" sz="1200" dirty="0">
                        <a:effectLst>
                          <a:outerShdw blurRad="38100" dist="38100" dir="2700000" algn="tl">
                            <a:srgbClr val="000000">
                              <a:alpha val="43137"/>
                            </a:srgbClr>
                          </a:outerShdw>
                        </a:effectLst>
                      </a:endParaRPr>
                    </a:p>
                    <a:p>
                      <a:pPr marL="97790" algn="l" rtl="0" eaLnBrk="0">
                        <a:lnSpc>
                          <a:spcPct val="87000"/>
                        </a:lnSpc>
                        <a:spcBef>
                          <a:spcPts val="5"/>
                        </a:spcBef>
                      </a:pPr>
                      <a:r>
                        <a:rPr sz="1400" kern="0" spc="-4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算法</a:t>
                      </a:r>
                      <a:endParaRPr lang="en-US" altLang="en-US" sz="1400" kern="0" spc="-4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8000"/>
                        </a:lnSpc>
                      </a:pPr>
                      <a:endParaRPr lang="en-US" altLang="en-US" sz="1000" dirty="0"/>
                    </a:p>
                    <a:p>
                      <a:pPr marL="95250" algn="l" rtl="0" eaLnBrk="0">
                        <a:lnSpc>
                          <a:spcPct val="86000"/>
                        </a:lnSpc>
                        <a:spcBef>
                          <a:spcPts val="0"/>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机器学习</a:t>
                      </a:r>
                      <a:endParaRPr lang="en-US" altLang="en-US" sz="1200" dirty="0"/>
                    </a:p>
                  </a:txBody>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8000"/>
                        </a:lnSpc>
                      </a:pPr>
                      <a:endParaRPr lang="en-US" altLang="en-US" sz="1000" dirty="0"/>
                    </a:p>
                    <a:p>
                      <a:pPr marL="96520" algn="l" rtl="0" eaLnBrk="0">
                        <a:lnSpc>
                          <a:spcPct val="86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增强学习</a:t>
                      </a:r>
                      <a:endParaRPr lang="en-US" altLang="en-US" sz="12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7000"/>
                        </a:lnSpc>
                      </a:pPr>
                      <a:endParaRPr lang="en-US" altLang="en-US" sz="1000" dirty="0"/>
                    </a:p>
                    <a:p>
                      <a:pPr marL="97790" algn="l" rtl="0" eaLnBrk="0">
                        <a:lnSpc>
                          <a:spcPct val="87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深度学习</a:t>
                      </a:r>
                      <a:endParaRPr lang="en-US" altLang="en-US" sz="12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0000"/>
                        </a:lnSpc>
                      </a:pPr>
                      <a:endParaRPr lang="en-US" altLang="en-US" sz="10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0C8EB"/>
                    </a:solidFill>
                  </a:tcPr>
                </a:tc>
                <a:tc vMerge="1">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r>
              <a:tr h="490855">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eaLnBrk="0">
                        <a:lnSpc>
                          <a:spcPct val="108000"/>
                        </a:lnSpc>
                      </a:pPr>
                      <a:endParaRPr lang="en-US" altLang="en-US" sz="1200" dirty="0">
                        <a:effectLst>
                          <a:outerShdw blurRad="38100" dist="38100" dir="2700000" algn="tl">
                            <a:srgbClr val="000000">
                              <a:alpha val="43137"/>
                            </a:srgbClr>
                          </a:outerShdw>
                        </a:effectLst>
                      </a:endParaRPr>
                    </a:p>
                    <a:p>
                      <a:pPr marL="94615" algn="l" rtl="0" eaLnBrk="0">
                        <a:lnSpc>
                          <a:spcPct val="86000"/>
                        </a:lnSpc>
                        <a:spcBef>
                          <a:spcPts val="5"/>
                        </a:spcBef>
                      </a:pPr>
                      <a:r>
                        <a:rPr sz="1400" kern="0" spc="-1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技术框架</a:t>
                      </a:r>
                      <a:endParaRPr lang="en-US" altLang="en-US" sz="1400" kern="0" spc="-1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7000"/>
                        </a:lnSpc>
                      </a:pPr>
                      <a:endParaRPr lang="en-US" altLang="en-US" sz="1000" dirty="0"/>
                    </a:p>
                    <a:p>
                      <a:pPr algn="l" rtl="0" eaLnBrk="0">
                        <a:lnSpc>
                          <a:spcPct val="9000"/>
                        </a:lnSpc>
                      </a:pPr>
                      <a:endParaRPr lang="en-US" altLang="en-US" sz="100" dirty="0"/>
                    </a:p>
                    <a:p>
                      <a:pPr marL="97155" algn="l" rtl="0" eaLnBrk="0">
                        <a:lnSpc>
                          <a:spcPct val="86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分布式储存</a:t>
                      </a:r>
                      <a:endParaRPr lang="en-US" altLang="en-US" sz="1200" dirty="0"/>
                    </a:p>
                  </a:txBody>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6000"/>
                        </a:lnSpc>
                      </a:pPr>
                      <a:endParaRPr lang="en-US" altLang="en-US" sz="1000" dirty="0"/>
                    </a:p>
                    <a:p>
                      <a:pPr algn="l" rtl="0" eaLnBrk="0">
                        <a:lnSpc>
                          <a:spcPct val="10000"/>
                        </a:lnSpc>
                      </a:pPr>
                      <a:endParaRPr lang="en-US" altLang="en-US" sz="100" dirty="0"/>
                    </a:p>
                    <a:p>
                      <a:pPr marL="97155" algn="l" rtl="0" eaLnBrk="0">
                        <a:lnSpc>
                          <a:spcPct val="87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分布式计算</a:t>
                      </a:r>
                      <a:endParaRPr lang="en-US" altLang="en-US" sz="12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7000"/>
                        </a:lnSpc>
                      </a:pPr>
                      <a:endParaRPr lang="en-US" altLang="en-US" sz="1000" dirty="0"/>
                    </a:p>
                    <a:p>
                      <a:pPr marL="95250" algn="l" rtl="0" eaLnBrk="0">
                        <a:lnSpc>
                          <a:spcPct val="86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神经网络</a:t>
                      </a:r>
                      <a:endParaRPr lang="en-US" altLang="en-US" sz="12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a:txBody>
                    <a:bodyPr/>
                    <a:lstStyle/>
                    <a:p>
                      <a:pPr algn="l" rtl="0" eaLnBrk="0">
                        <a:lnSpc>
                          <a:spcPct val="100000"/>
                        </a:lnSpc>
                      </a:pPr>
                      <a:endParaRPr lang="en-US" altLang="en-US" sz="1000" dirty="0"/>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c vMerge="1">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C8EB"/>
                    </a:solidFill>
                  </a:tcPr>
                </a:tc>
              </a:tr>
              <a:tr h="489585">
                <a:tc rowSpan="4">
                  <a:txBody>
                    <a:bodyPr/>
                    <a:lstStyle/>
                    <a:p>
                      <a:pPr algn="ctr" rtl="0" eaLnBrk="0">
                        <a:lnSpc>
                          <a:spcPct val="118000"/>
                        </a:lnSpc>
                      </a:pPr>
                      <a:r>
                        <a:rPr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基础层</a:t>
                      </a:r>
                      <a:endParaRPr lang="en-US" altLang="en-US"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nchor="ctr" anchorCtr="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a:txBody>
                    <a:bodyPr/>
                    <a:lstStyle/>
                    <a:p>
                      <a:pPr algn="l" rtl="0" eaLnBrk="0">
                        <a:lnSpc>
                          <a:spcPct val="117000"/>
                        </a:lnSpc>
                      </a:pPr>
                      <a:endParaRPr lang="en-US" altLang="en-US" sz="1200" dirty="0">
                        <a:effectLst>
                          <a:outerShdw blurRad="38100" dist="38100" dir="2700000" algn="tl">
                            <a:srgbClr val="000000">
                              <a:alpha val="43137"/>
                            </a:srgbClr>
                          </a:outerShdw>
                        </a:effectLst>
                      </a:endParaRPr>
                    </a:p>
                    <a:p>
                      <a:pPr marL="95250" algn="l" rtl="0" eaLnBrk="0">
                        <a:lnSpc>
                          <a:spcPct val="84000"/>
                        </a:lnSpc>
                      </a:pPr>
                      <a:r>
                        <a:rPr sz="1400" kern="0" spc="-3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数据</a:t>
                      </a:r>
                      <a:endParaRPr lang="en-US" altLang="en-US" sz="1400" kern="0" spc="-3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rowSpan="2" gridSpan="2">
                  <a:txBody>
                    <a:bodyPr/>
                    <a:lstStyle/>
                    <a:p>
                      <a:pPr algn="l" rtl="0" eaLnBrk="0">
                        <a:lnSpc>
                          <a:spcPct val="116000"/>
                        </a:lnSpc>
                      </a:pPr>
                      <a:endParaRPr lang="en-US" altLang="en-US" sz="1000" dirty="0"/>
                    </a:p>
                    <a:p>
                      <a:pPr algn="l" rtl="0" eaLnBrk="0">
                        <a:lnSpc>
                          <a:spcPct val="6000"/>
                        </a:lnSpc>
                      </a:pPr>
                      <a:endParaRPr lang="en-US" altLang="en-US" sz="100" dirty="0"/>
                    </a:p>
                    <a:p>
                      <a:pPr marL="95885" algn="l" rtl="0" eaLnBrk="0">
                        <a:lnSpc>
                          <a:spcPct val="85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通用数据</a:t>
                      </a:r>
                      <a:endParaRPr lang="en-US" altLang="en-US" sz="1200" dirty="0"/>
                    </a:p>
                  </a:txBody>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ABA7A"/>
                    </a:solidFill>
                  </a:tcPr>
                </a:tc>
                <a:tc rowSpan="2" hMerge="1">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ABA7A"/>
                    </a:solidFill>
                  </a:tcPr>
                </a:tc>
                <a:tc rowSpan="2" gridSpan="2">
                  <a:txBody>
                    <a:bodyPr/>
                    <a:lstStyle/>
                    <a:p>
                      <a:pPr algn="l" rtl="0" eaLnBrk="0">
                        <a:lnSpc>
                          <a:spcPct val="117000"/>
                        </a:lnSpc>
                      </a:pPr>
                      <a:endParaRPr lang="en-US" altLang="en-US" sz="1000" dirty="0"/>
                    </a:p>
                    <a:p>
                      <a:pPr marL="95885" algn="l" rtl="0" eaLnBrk="0">
                        <a:lnSpc>
                          <a:spcPct val="84000"/>
                        </a:lnSpc>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行业大数据</a:t>
                      </a:r>
                      <a:endParaRPr lang="en-US" altLang="en-US" sz="1200" dirty="0"/>
                    </a:p>
                  </a:txBody>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ABA7A"/>
                    </a:solidFill>
                  </a:tcPr>
                </a:tc>
                <a:tc rowSpan="2"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ABA7A"/>
                    </a:solidFill>
                  </a:tcPr>
                </a:tc>
                <a:tc rowSpan="4">
                  <a:txBody>
                    <a:bodyPr/>
                    <a:p>
                      <a:pPr marL="95885" algn="l" rtl="0" eaLnBrk="0">
                        <a:lnSpc>
                          <a:spcPct val="84000"/>
                        </a:lnSpc>
                        <a:buNone/>
                      </a:pPr>
                      <a:endParaRPr lang="en-US" altLang="en-US" sz="1200" dirty="0"/>
                    </a:p>
                    <a:p>
                      <a:pPr marL="95885" algn="l" rtl="0" eaLnBrk="0">
                        <a:lnSpc>
                          <a:spcPct val="84000"/>
                        </a:lnSpc>
                        <a:buNone/>
                      </a:pPr>
                      <a:r>
                        <a:rPr lang="en-US" altLang="en-US" sz="1200" dirty="0"/>
                        <a:t>Nvidia、</a:t>
                      </a:r>
                      <a:r>
                        <a:rPr lang="en-US" altLang="en-US" sz="1200" dirty="0"/>
                        <a:t>Google和英特尔</a:t>
                      </a:r>
                      <a:endParaRPr lang="en-US" altLang="en-US" sz="1200" dirty="0"/>
                    </a:p>
                    <a:p>
                      <a:pPr marL="95885" algn="l" rtl="0" eaLnBrk="0">
                        <a:lnSpc>
                          <a:spcPct val="84000"/>
                        </a:lnSpc>
                        <a:buNone/>
                      </a:pPr>
                      <a:endParaRPr lang="en-US" altLang="en-US" sz="1200" dirty="0"/>
                    </a:p>
                    <a:p>
                      <a:pPr marL="95885" algn="l" rtl="0" eaLnBrk="0">
                        <a:lnSpc>
                          <a:spcPct val="84000"/>
                        </a:lnSpc>
                        <a:buNone/>
                      </a:pPr>
                      <a:r>
                        <a:rPr lang="zh-CN" altLang="en-US" sz="1200" dirty="0"/>
                        <a:t>华为、地平线、寒武纪</a:t>
                      </a:r>
                      <a:endParaRPr lang="zh-CN" altLang="en-US" sz="1200" dirty="0"/>
                    </a:p>
                    <a:p>
                      <a:pPr marL="95885" algn="l" rtl="0" eaLnBrk="0">
                        <a:lnSpc>
                          <a:spcPct val="84000"/>
                        </a:lnSpc>
                        <a:buNone/>
                      </a:pPr>
                      <a:endParaRPr lang="en-US" altLang="en-US" sz="1200" dirty="0"/>
                    </a:p>
                    <a:p>
                      <a:pPr marL="95885" algn="l" rtl="0" eaLnBrk="0">
                        <a:lnSpc>
                          <a:spcPct val="84000"/>
                        </a:lnSpc>
                        <a:buNone/>
                      </a:pPr>
                      <a:r>
                        <a:rPr lang="en-US" altLang="en-US" sz="1200" dirty="0"/>
                        <a:t>ST、罗姆、NXP、ADI、英飞凌、索尼</a:t>
                      </a:r>
                      <a:endParaRPr lang="en-US" altLang="en-US" sz="1200" dirty="0"/>
                    </a:p>
                    <a:p>
                      <a:pPr marL="95885" algn="l" rtl="0" eaLnBrk="0">
                        <a:lnSpc>
                          <a:spcPct val="84000"/>
                        </a:lnSpc>
                        <a:buNone/>
                      </a:pP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r>
              <a:tr h="0">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a:txBody>
                    <a:bodyPr/>
                    <a:lstStyle/>
                    <a:p>
                      <a:pPr algn="l" rtl="0" eaLnBrk="0">
                        <a:lnSpc>
                          <a:spcPct val="196000"/>
                        </a:lnSpc>
                      </a:pPr>
                      <a:endParaRPr lang="en-US" altLang="en-US" sz="1200" dirty="0">
                        <a:effectLst>
                          <a:outerShdw blurRad="38100" dist="38100" dir="2700000" algn="tl">
                            <a:srgbClr val="000000">
                              <a:alpha val="43137"/>
                            </a:srgbClr>
                          </a:outerShdw>
                        </a:effectLst>
                      </a:endParaRPr>
                    </a:p>
                    <a:p>
                      <a:pPr marL="97790" algn="l" rtl="0" eaLnBrk="0">
                        <a:lnSpc>
                          <a:spcPct val="88000"/>
                        </a:lnSpc>
                        <a:spcBef>
                          <a:spcPts val="5"/>
                        </a:spcBef>
                      </a:pPr>
                      <a:r>
                        <a:rPr sz="1400" kern="0" spc="-4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系统</a:t>
                      </a:r>
                      <a:endParaRPr lang="en-US" altLang="en-US" sz="1400" kern="0" spc="-4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vMerge="1" gridSpan="2">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vMerge="1" hMerge="1">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vMerge="1" gridSpan="2">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vMerge="1" hMerge="1">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vMerge="1">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r>
              <a:tr h="714375">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l" rtl="0" eaLnBrk="0">
                        <a:lnSpc>
                          <a:spcPct val="180000"/>
                        </a:lnSpc>
                      </a:pPr>
                      <a:endParaRPr lang="en-US" altLang="en-US" sz="1000" dirty="0"/>
                    </a:p>
                    <a:p>
                      <a:pPr algn="l" rtl="0" eaLnBrk="0">
                        <a:lnSpc>
                          <a:spcPct val="9000"/>
                        </a:lnSpc>
                      </a:pPr>
                      <a:endParaRPr lang="en-US" altLang="en-US" sz="100" dirty="0"/>
                    </a:p>
                    <a:p>
                      <a:pPr marL="99060" algn="l" rtl="0" eaLnBrk="0">
                        <a:lnSpc>
                          <a:spcPct val="86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智能云平台</a:t>
                      </a:r>
                      <a:endParaRPr lang="en-US" altLang="en-US" sz="1200" dirty="0"/>
                    </a:p>
                  </a:txBody>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hMerge="1">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gridSpan="2">
                  <a:txBody>
                    <a:bodyPr/>
                    <a:lstStyle/>
                    <a:p>
                      <a:pPr algn="l" rtl="0" eaLnBrk="0">
                        <a:lnSpc>
                          <a:spcPct val="181000"/>
                        </a:lnSpc>
                      </a:pPr>
                      <a:endParaRPr lang="en-US" altLang="en-US" sz="1000" dirty="0"/>
                    </a:p>
                    <a:p>
                      <a:pPr marL="99060" algn="l" rtl="0" eaLnBrk="0">
                        <a:lnSpc>
                          <a:spcPct val="85000"/>
                        </a:lnSpc>
                        <a:spcBef>
                          <a:spcPts val="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大数据平台</a:t>
                      </a:r>
                      <a:endParaRPr lang="en-US" altLang="en-US" sz="1200" dirty="0"/>
                    </a:p>
                  </a:txBody>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r>
              <a:tr h="560070">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eaLnBrk="0">
                        <a:lnSpc>
                          <a:spcPct val="129000"/>
                        </a:lnSpc>
                      </a:pPr>
                      <a:endParaRPr lang="en-US" altLang="en-US" sz="1200" dirty="0">
                        <a:effectLst>
                          <a:outerShdw blurRad="38100" dist="38100" dir="2700000" algn="tl">
                            <a:srgbClr val="000000">
                              <a:alpha val="43137"/>
                            </a:srgbClr>
                          </a:outerShdw>
                        </a:effectLst>
                      </a:endParaRPr>
                    </a:p>
                    <a:p>
                      <a:pPr algn="l" rtl="0" eaLnBrk="0">
                        <a:lnSpc>
                          <a:spcPct val="6000"/>
                        </a:lnSpc>
                      </a:pPr>
                      <a:endParaRPr lang="en-US" altLang="en-US" sz="200" dirty="0">
                        <a:effectLst>
                          <a:outerShdw blurRad="38100" dist="38100" dir="2700000" algn="tl">
                            <a:srgbClr val="000000">
                              <a:alpha val="43137"/>
                            </a:srgbClr>
                          </a:outerShdw>
                        </a:effectLst>
                      </a:endParaRPr>
                    </a:p>
                    <a:p>
                      <a:pPr marL="95250" algn="l" rtl="0" eaLnBrk="0">
                        <a:lnSpc>
                          <a:spcPct val="85000"/>
                        </a:lnSpc>
                      </a:pPr>
                      <a:r>
                        <a:rPr sz="1400" kern="0" spc="-3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硬件</a:t>
                      </a:r>
                      <a:endParaRPr lang="en-US" altLang="en-US" sz="1400" kern="0" spc="-30" dirty="0">
                        <a:solidFill>
                          <a:srgbClr val="000000">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gridSpan="2">
                  <a:txBody>
                    <a:bodyPr/>
                    <a:lstStyle/>
                    <a:p>
                      <a:pPr algn="l" rtl="0" eaLnBrk="0">
                        <a:lnSpc>
                          <a:spcPct val="100000"/>
                        </a:lnSpc>
                      </a:pPr>
                      <a:endParaRPr lang="en-US" altLang="en-US" sz="500" dirty="0"/>
                    </a:p>
                    <a:p>
                      <a:pPr marL="99060" algn="l" rtl="0" eaLnBrk="0">
                        <a:lnSpc>
                          <a:spcPts val="1595"/>
                        </a:lnSpc>
                        <a:spcBef>
                          <a:spcPts val="5"/>
                        </a:spcBef>
                      </a:pPr>
                      <a:r>
                        <a:rPr sz="1200" kern="0" spc="-10" dirty="0">
                          <a:solidFill>
                            <a:srgbClr val="000000">
                              <a:alpha val="100000"/>
                            </a:srgbClr>
                          </a:solidFill>
                          <a:latin typeface="Arial" panose="020B0604020202020204"/>
                          <a:ea typeface="Arial" panose="020B0604020202020204"/>
                          <a:cs typeface="Arial" panose="020B0604020202020204"/>
                        </a:rPr>
                        <a:t>GPU/FPGA</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等加速硬件</a:t>
                      </a:r>
                      <a:endParaRPr lang="en-US" altLang="en-US" sz="1200" dirty="0"/>
                    </a:p>
                    <a:p>
                      <a:pPr marL="99060" algn="l" rtl="0" eaLnBrk="0">
                        <a:lnSpc>
                          <a:spcPct val="90000"/>
                        </a:lnSpc>
                        <a:spcBef>
                          <a:spcPts val="1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智能芯片</a:t>
                      </a:r>
                      <a:endParaRPr lang="en-US" altLang="en-US" sz="1200" dirty="0"/>
                    </a:p>
                  </a:txBody>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hMerge="1">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gridSpan="2">
                  <a:txBody>
                    <a:bodyPr/>
                    <a:lstStyle/>
                    <a:p>
                      <a:pPr algn="l" rtl="0" eaLnBrk="0">
                        <a:lnSpc>
                          <a:spcPct val="100000"/>
                        </a:lnSpc>
                      </a:pPr>
                      <a:endParaRPr lang="zh-CN" altLang="en-US" sz="1000" dirty="0"/>
                    </a:p>
                    <a:p>
                      <a:pPr marL="99060" algn="l" rtl="0" eaLnBrk="0">
                        <a:lnSpc>
                          <a:spcPct val="85000"/>
                        </a:lnSpc>
                        <a:spcBef>
                          <a:spcPts val="5"/>
                        </a:spcBef>
                        <a:buClrTx/>
                        <a:buSzTx/>
                        <a:buFontTx/>
                      </a:pPr>
                      <a:r>
                        <a:rPr lang="zh-CN" altLang="en-US" sz="1000" i="1" dirty="0"/>
                        <a:t> </a:t>
                      </a:r>
                      <a:r>
                        <a:rPr sz="1200" i="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传感器</a:t>
                      </a:r>
                      <a:r>
                        <a:rPr lang="zh-CN" sz="1200" i="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（数据</a:t>
                      </a:r>
                      <a:r>
                        <a:rPr lang="zh-CN" sz="1200" i="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来源）</a:t>
                      </a:r>
                      <a:endParaRPr lang="zh-CN" sz="1200" i="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v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r>
              <a:tr h="560070">
                <a:tc gridSpan="7">
                  <a:txBody>
                    <a:bodyPr/>
                    <a:p>
                      <a:pPr algn="ctr" rtl="0" eaLnBrk="0">
                        <a:lnSpc>
                          <a:spcPct val="118000"/>
                        </a:lnSpc>
                        <a:buNone/>
                      </a:pPr>
                      <a:r>
                        <a:rPr lang="zh-CN" altLang="en-US"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理论</a:t>
                      </a:r>
                      <a:r>
                        <a:rPr lang="en-US" altLang="zh-CN"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lang="zh-CN" altLang="en-US"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算法</a:t>
                      </a:r>
                      <a:r>
                        <a:rPr lang="en-US" altLang="zh-CN"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lang="zh-CN" altLang="en-US"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架构</a:t>
                      </a:r>
                      <a:r>
                        <a:rPr lang="en-US" altLang="zh-CN"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lang="zh-CN" altLang="en-US"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材料</a:t>
                      </a:r>
                      <a:endParaRPr lang="en-US" altLang="zh-CN" sz="2400" b="1"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gradFill>
                      <a:gsLst>
                        <a:gs pos="42000">
                          <a:srgbClr val="EC5763"/>
                        </a:gs>
                        <a:gs pos="0">
                          <a:srgbClr val="F28F97"/>
                        </a:gs>
                        <a:gs pos="100000">
                          <a:srgbClr val="E51E2E"/>
                        </a:gs>
                      </a:gsLst>
                      <a:lin ang="5400000" scaled="1"/>
                    </a:gra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hMerge="1">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hMerge="1">
                  <a:tcPr marL="0" marR="0" marT="0" marB="0" vert="horz">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hMerge="1">
                  <a:tcPr marL="0" marR="0" marT="0" marB="0" vert="horz">
                    <a:lnL w="952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c hMerge="1">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BA7A"/>
                    </a:solidFill>
                  </a:tcPr>
                </a:tc>
              </a:tr>
            </a:tbl>
          </a:graphicData>
        </a:graphic>
      </p:graphicFrame>
      <p:sp>
        <p:nvSpPr>
          <p:cNvPr id="28" name="textbox 28"/>
          <p:cNvSpPr/>
          <p:nvPr/>
        </p:nvSpPr>
        <p:spPr>
          <a:xfrm>
            <a:off x="401373" y="779336"/>
            <a:ext cx="11186159" cy="107759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1400" kern="0" spc="-10" dirty="0">
                <a:solidFill>
                  <a:srgbClr val="595959">
                    <a:alpha val="100000"/>
                  </a:srgbClr>
                </a:solidFill>
                <a:latin typeface="Wingdings" panose="05000000000000000000"/>
                <a:ea typeface="Wingdings" panose="05000000000000000000"/>
                <a:cs typeface="Wingdings" panose="05000000000000000000"/>
              </a:rPr>
              <a:t>&gt;</a:t>
            </a:r>
            <a:r>
              <a:rPr sz="1400" kern="0" spc="-270" dirty="0">
                <a:solidFill>
                  <a:srgbClr val="595959">
                    <a:alpha val="100000"/>
                  </a:srgbClr>
                </a:solidFill>
                <a:latin typeface="Wingdings" panose="05000000000000000000"/>
                <a:ea typeface="Wingdings" panose="05000000000000000000"/>
                <a:cs typeface="Wingdings" panose="05000000000000000000"/>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“无芯片不AI</a:t>
            </a:r>
            <a:r>
              <a:rPr sz="1400" kern="0" spc="3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以AI芯片为载体实现的</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算力是人工智能发展水平的重要衡量标准。</a:t>
            </a:r>
            <a:endParaRPr lang="en-US" altLang="en-US" sz="1400" dirty="0"/>
          </a:p>
          <a:p>
            <a:pPr marL="12700" algn="l" rtl="0" eaLnBrk="0">
              <a:lnSpc>
                <a:spcPct val="100000"/>
              </a:lnSpc>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广义的AI芯片</a:t>
            </a:r>
            <a:r>
              <a:rPr sz="1400" kern="0" spc="-1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：专门用于处理人工智能应用中大量计算任务的模块</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，即面向人工智能领域的芯片均被称为AI芯片。</a:t>
            </a:r>
            <a:endParaRPr lang="en-US" altLang="en-US" sz="1400" dirty="0"/>
          </a:p>
          <a:p>
            <a:pPr marL="12700" algn="l" rtl="0" eaLnBrk="0">
              <a:lnSpc>
                <a:spcPct val="10000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狭义的AI芯片：针对人工智能算</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法做了特殊加速设计的芯片。</a:t>
            </a:r>
            <a:endParaRPr lang="en-US" altLang="en-US" sz="1400" dirty="0"/>
          </a:p>
          <a:p>
            <a:pPr marL="283845" indent="-271780" algn="l" rtl="0" eaLnBrk="0">
              <a:lnSpc>
                <a:spcPct val="96000"/>
              </a:lnSpc>
              <a:spcBef>
                <a:spcPts val="20"/>
              </a:spcBef>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lang="zh-CN" sz="1400" kern="0" spc="-10" dirty="0">
                <a:solidFill>
                  <a:srgbClr val="595959">
                    <a:alpha val="100000"/>
                  </a:srgbClr>
                </a:solidFill>
                <a:latin typeface="Wingdings" panose="05000000000000000000"/>
                <a:ea typeface="Wingdings" panose="05000000000000000000"/>
                <a:cs typeface="Wingdings" panose="05000000000000000000"/>
              </a:rPr>
              <a:t>这里</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将对针对狭义的AI芯片即人工智能算法做特殊加速</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设计的四种主流芯片GPU</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、ASIC</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、FPGA</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、类脑芯片以及系统级AI芯片技术</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、实现</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AI的主流算法及在场景中的应用情况进行解析。</a:t>
            </a:r>
            <a:endParaRPr lang="en-US" altLang="en-US" sz="1400" dirty="0"/>
          </a:p>
        </p:txBody>
      </p:sp>
      <p:sp>
        <p:nvSpPr>
          <p:cNvPr id="30" name="textbox 30"/>
          <p:cNvSpPr/>
          <p:nvPr/>
        </p:nvSpPr>
        <p:spPr>
          <a:xfrm>
            <a:off x="347263" y="173705"/>
            <a:ext cx="11543665" cy="37147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研究主体界定：</a:t>
            </a:r>
            <a:r>
              <a:rPr sz="2100" kern="0" spc="-40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面向人工智能领域的芯片及其技术</a:t>
            </a:r>
            <a:r>
              <a:rPr sz="2100" kern="0" spc="-37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、算法与应用</a:t>
            </a:r>
            <a:r>
              <a:rPr sz="2100" kern="0" spc="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grpSp>
        <p:nvGrpSpPr>
          <p:cNvPr id="4" name="group 4"/>
          <p:cNvGrpSpPr/>
          <p:nvPr/>
        </p:nvGrpSpPr>
        <p:grpSpPr>
          <a:xfrm rot="21600000">
            <a:off x="9575139" y="4511548"/>
            <a:ext cx="2161539" cy="1774037"/>
            <a:chOff x="0" y="0"/>
            <a:chExt cx="2161539" cy="1774037"/>
          </a:xfrm>
        </p:grpSpPr>
        <p:pic>
          <p:nvPicPr>
            <p:cNvPr id="34" name="picture 34"/>
            <p:cNvPicPr>
              <a:picLocks noChangeAspect="1"/>
            </p:cNvPicPr>
            <p:nvPr/>
          </p:nvPicPr>
          <p:blipFill>
            <a:blip r:embed="rId1"/>
            <a:stretch>
              <a:fillRect/>
            </a:stretch>
          </p:blipFill>
          <p:spPr>
            <a:xfrm rot="21600000">
              <a:off x="0" y="0"/>
              <a:ext cx="2161539" cy="1774037"/>
            </a:xfrm>
            <a:prstGeom prst="rect">
              <a:avLst/>
            </a:prstGeom>
          </p:spPr>
        </p:pic>
        <p:sp>
          <p:nvSpPr>
            <p:cNvPr id="36" name="textbox 36"/>
            <p:cNvSpPr/>
            <p:nvPr/>
          </p:nvSpPr>
          <p:spPr>
            <a:xfrm>
              <a:off x="-12700" y="-12700"/>
              <a:ext cx="2186939" cy="1816735"/>
            </a:xfrm>
            <a:prstGeom prst="rect">
              <a:avLst/>
            </a:prstGeom>
          </p:spPr>
          <p:txBody>
            <a:bodyPr vert="horz" wrap="square" lIns="0" tIns="0" rIns="0" bIns="0"/>
            <a:lstStyle/>
            <a:p>
              <a:pPr algn="l" rtl="0" eaLnBrk="0">
                <a:lnSpc>
                  <a:spcPct val="130000"/>
                </a:lnSpc>
              </a:pPr>
              <a:endParaRPr lang="en-US" altLang="en-US" sz="1000" dirty="0"/>
            </a:p>
            <a:p>
              <a:pPr algn="l" rtl="0" eaLnBrk="0">
                <a:lnSpc>
                  <a:spcPct val="131000"/>
                </a:lnSpc>
              </a:pPr>
              <a:endParaRPr lang="en-US" altLang="en-US" sz="1000" dirty="0"/>
            </a:p>
            <a:p>
              <a:pPr marL="257810" indent="5715" algn="l" rtl="0" eaLnBrk="0">
                <a:lnSpc>
                  <a:spcPct val="97000"/>
                </a:lnSpc>
                <a:spcBef>
                  <a:spcPts val="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人工智能应用中完成</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大量运算所需的硬件</a:t>
              </a:r>
              <a:r>
                <a:rPr sz="1400" kern="0" spc="-1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模型训练所需的数据</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及数据处理平台等。</a:t>
              </a:r>
              <a:endParaRPr lang="en-US" altLang="en-US" sz="1400" dirty="0"/>
            </a:p>
          </p:txBody>
        </p:sp>
      </p:grpSp>
      <p:grpSp>
        <p:nvGrpSpPr>
          <p:cNvPr id="6" name="group 6"/>
          <p:cNvGrpSpPr/>
          <p:nvPr/>
        </p:nvGrpSpPr>
        <p:grpSpPr>
          <a:xfrm rot="21600000">
            <a:off x="9601200" y="3134995"/>
            <a:ext cx="2141854" cy="1181099"/>
            <a:chOff x="0" y="0"/>
            <a:chExt cx="2141854" cy="1181099"/>
          </a:xfrm>
        </p:grpSpPr>
        <p:pic>
          <p:nvPicPr>
            <p:cNvPr id="38" name="picture 38"/>
            <p:cNvPicPr>
              <a:picLocks noChangeAspect="1"/>
            </p:cNvPicPr>
            <p:nvPr/>
          </p:nvPicPr>
          <p:blipFill>
            <a:blip r:embed="rId2"/>
            <a:stretch>
              <a:fillRect/>
            </a:stretch>
          </p:blipFill>
          <p:spPr>
            <a:xfrm rot="21600000">
              <a:off x="0" y="0"/>
              <a:ext cx="2141854" cy="1181099"/>
            </a:xfrm>
            <a:prstGeom prst="rect">
              <a:avLst/>
            </a:prstGeom>
          </p:spPr>
        </p:pic>
        <p:sp>
          <p:nvSpPr>
            <p:cNvPr id="40" name="textbox 40"/>
            <p:cNvSpPr/>
            <p:nvPr/>
          </p:nvSpPr>
          <p:spPr>
            <a:xfrm>
              <a:off x="-12700" y="-12700"/>
              <a:ext cx="2167254" cy="1224280"/>
            </a:xfrm>
            <a:prstGeom prst="rect">
              <a:avLst/>
            </a:prstGeom>
          </p:spPr>
          <p:txBody>
            <a:bodyPr vert="horz" wrap="square" lIns="0" tIns="0" rIns="0" bIns="0"/>
            <a:lstStyle/>
            <a:p>
              <a:pPr algn="l" rtl="0" eaLnBrk="0">
                <a:lnSpc>
                  <a:spcPct val="111000"/>
                </a:lnSpc>
              </a:pPr>
              <a:endParaRPr lang="en-US" altLang="en-US" sz="1000" dirty="0"/>
            </a:p>
            <a:p>
              <a:pPr algn="l" rtl="0" eaLnBrk="0">
                <a:lnSpc>
                  <a:spcPct val="112000"/>
                </a:lnSpc>
              </a:pPr>
              <a:endParaRPr lang="en-US" altLang="en-US" sz="1000" dirty="0"/>
            </a:p>
            <a:p>
              <a:pPr marL="231140" algn="l" rtl="0" eaLnBrk="0">
                <a:lnSpc>
                  <a:spcPct val="87000"/>
                </a:lnSpc>
                <a:spcBef>
                  <a:spcPts val="0"/>
                </a:spcBef>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常用的算法与技术</a:t>
              </a:r>
              <a:endParaRPr lang="en-US" altLang="en-US" sz="1400" dirty="0"/>
            </a:p>
            <a:p>
              <a:pPr marL="222250" algn="l" rtl="0" eaLnBrk="0">
                <a:lnSpc>
                  <a:spcPct val="94000"/>
                </a:lnSpc>
                <a:spcBef>
                  <a:spcPts val="20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等，解决人工智能应       </a:t>
              </a:r>
              <a:r>
                <a:rPr sz="1400" kern="0" spc="-80" dirty="0">
                  <a:solidFill>
                    <a:srgbClr val="595959">
                      <a:alpha val="100000"/>
                    </a:srgbClr>
                  </a:solidFill>
                  <a:latin typeface="微软雅黑" panose="020B0503020204020204" charset="-122"/>
                  <a:ea typeface="微软雅黑" panose="020B0503020204020204" charset="-122"/>
                  <a:cs typeface="微软雅黑" panose="020B0503020204020204" charset="-122"/>
                </a:rPr>
                <a:t>用中的核心计算问题。</a:t>
              </a:r>
              <a:endParaRPr lang="en-US" altLang="en-US" sz="1400" dirty="0"/>
            </a:p>
          </p:txBody>
        </p:sp>
      </p:grpSp>
      <p:sp>
        <p:nvSpPr>
          <p:cNvPr id="44" name="textbox 44"/>
          <p:cNvSpPr/>
          <p:nvPr/>
        </p:nvSpPr>
        <p:spPr>
          <a:xfrm>
            <a:off x="9808288" y="2213050"/>
            <a:ext cx="1800225" cy="64135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4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在场景应用中，</a:t>
            </a:r>
            <a:endParaRPr lang="en-US" altLang="en-US" sz="1400" dirty="0"/>
          </a:p>
          <a:p>
            <a:pPr marL="13335" algn="l" rtl="0" eaLnBrk="0">
              <a:lnSpc>
                <a:spcPct val="94000"/>
              </a:lnSpc>
              <a:spcBef>
                <a:spcPts val="110"/>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利用人工智能学科技术</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解决生产生活的问题。</a:t>
            </a:r>
            <a:endParaRPr lang="en-US" alt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p:nvPr>
            <p:custDataLst>
              <p:tags r:id="rId1"/>
            </p:custDataLst>
          </p:nvPr>
        </p:nvPicPr>
        <p:blipFill>
          <a:blip r:embed="rId2"/>
          <a:stretch>
            <a:fillRect/>
          </a:stretch>
        </p:blipFill>
        <p:spPr>
          <a:xfrm>
            <a:off x="8096885" y="5847715"/>
            <a:ext cx="1125220" cy="1001395"/>
          </a:xfrm>
          <a:prstGeom prst="ellipse">
            <a:avLst/>
          </a:prstGeom>
          <a:noFill/>
          <a:ln w="9525">
            <a:noFill/>
          </a:ln>
        </p:spPr>
      </p:pic>
      <p:sp>
        <p:nvSpPr>
          <p:cNvPr id="46" name="textbox 46"/>
          <p:cNvSpPr/>
          <p:nvPr/>
        </p:nvSpPr>
        <p:spPr>
          <a:xfrm>
            <a:off x="321868" y="166327"/>
            <a:ext cx="11569065" cy="267588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AI</a:t>
            </a:r>
            <a:r>
              <a:rPr sz="2100" kern="0" spc="6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芯片的发展历程：</a:t>
            </a:r>
            <a:r>
              <a:rPr sz="2100" kern="0" spc="-40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6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模仿人脑建立的模型和算法与半导体芯片发展交替进行</a:t>
            </a:r>
            <a:r>
              <a:rPr sz="2100" kern="0" spc="6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a:p>
            <a:pPr algn="l" rtl="0" eaLnBrk="0">
              <a:lnSpc>
                <a:spcPct val="155000"/>
              </a:lnSpc>
            </a:pPr>
            <a:endParaRPr lang="en-US" altLang="en-US" sz="1000" dirty="0"/>
          </a:p>
          <a:p>
            <a:pPr marL="391160" indent="-280670" algn="l" rtl="0" eaLnBrk="0">
              <a:lnSpc>
                <a:spcPct val="99000"/>
              </a:lnSpc>
              <a:spcBef>
                <a:spcPts val="420"/>
              </a:spcBef>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人工智能算法需要在计算机设备上实</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现</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，而芯片又是计算机设备运作的核心零件，</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因此AI芯片的发展主要依赖两个领域：第一个是模仿人脑建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立的</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数学模型与算法</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，第二个是</a:t>
            </a:r>
            <a:r>
              <a:rPr sz="1400"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半导体集成电路</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即芯片。优质的算法需要足够的运算能力也就是高性能芯片的支持。</a:t>
            </a:r>
            <a:endParaRPr lang="en-US" altLang="en-US" sz="1400" dirty="0"/>
          </a:p>
          <a:p>
            <a:pPr marL="387350" indent="-276860" algn="l" rtl="0" eaLnBrk="0">
              <a:lnSpc>
                <a:spcPct val="99000"/>
              </a:lnSpc>
              <a:spcBef>
                <a:spcPts val="40"/>
              </a:spcBef>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人工智能于芯片的发展分为三个阶段：第一阶段由于芯片算力不足，神经网络算法未能落</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地；第二阶段芯片算力提升，但仍无法满足神经网络算法需求；第三阶段</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，GPU和新架构的AI芯片</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促进了人工智能的落地。</a:t>
            </a:r>
            <a:endParaRPr lang="en-US" altLang="en-US" sz="1400" dirty="0"/>
          </a:p>
          <a:p>
            <a:pPr marL="110490" algn="l" rtl="0" eaLnBrk="0">
              <a:lnSpc>
                <a:spcPts val="1695"/>
              </a:lnSpc>
              <a:spcBef>
                <a:spcPts val="20"/>
              </a:spcBef>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a:t>
            </a:r>
            <a:r>
              <a:rPr sz="1400" kern="0" spc="-3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随着第三代神经网络的出现</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，弥合了神经科学与机器学习之</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间的壁垒，AI芯片正在向</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更接近人脑的方向</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发展。</a:t>
            </a:r>
            <a:endParaRPr lang="en-US" altLang="en-US" sz="1400" dirty="0"/>
          </a:p>
          <a:p>
            <a:pPr algn="l" rtl="0" eaLnBrk="0">
              <a:lnSpc>
                <a:spcPct val="126000"/>
              </a:lnSpc>
            </a:pPr>
            <a:endParaRPr lang="en-US" altLang="en-US" sz="1000" dirty="0"/>
          </a:p>
          <a:p>
            <a:pPr marL="3914775" algn="l" rtl="0" eaLnBrk="0">
              <a:lnSpc>
                <a:spcPct val="88000"/>
              </a:lnSpc>
              <a:spcBef>
                <a:spcPts val="420"/>
              </a:spcBef>
            </a:pP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：人工智能与半导体芯片的发展进程对</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照</a:t>
            </a:r>
            <a:endParaRPr lang="en-US" altLang="en-US" sz="1400" dirty="0"/>
          </a:p>
          <a:p>
            <a:pPr algn="l" rtl="0" eaLnBrk="0">
              <a:lnSpc>
                <a:spcPct val="183000"/>
              </a:lnSpc>
            </a:pPr>
            <a:endParaRPr lang="en-US" altLang="en-US" sz="1000" dirty="0"/>
          </a:p>
          <a:p>
            <a:pPr algn="l" rtl="0" eaLnBrk="0">
              <a:lnSpc>
                <a:spcPct val="117000"/>
              </a:lnSpc>
            </a:pPr>
            <a:endParaRPr lang="en-US" altLang="en-US" sz="300" dirty="0"/>
          </a:p>
          <a:p>
            <a:pPr marL="978535" algn="l" rtl="0" eaLnBrk="0">
              <a:lnSpc>
                <a:spcPct val="95000"/>
              </a:lnSpc>
            </a:pPr>
            <a:r>
              <a:rPr sz="2100" kern="0" spc="30" baseline="-2000" dirty="0">
                <a:solidFill>
                  <a:srgbClr val="595959">
                    <a:alpha val="100000"/>
                  </a:srgbClr>
                </a:solidFill>
                <a:latin typeface="微软雅黑" panose="020B0503020204020204" charset="-122"/>
                <a:ea typeface="微软雅黑" panose="020B0503020204020204" charset="-122"/>
                <a:cs typeface="微软雅黑" panose="020B0503020204020204" charset="-122"/>
              </a:rPr>
              <a:t>1940</a:t>
            </a:r>
            <a:r>
              <a:rPr sz="13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1960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2100" kern="0" spc="20" baseline="-5000" dirty="0">
                <a:solidFill>
                  <a:srgbClr val="595959">
                    <a:alpha val="100000"/>
                  </a:srgbClr>
                </a:solidFill>
                <a:latin typeface="微软雅黑" panose="020B0503020204020204" charset="-122"/>
                <a:ea typeface="微软雅黑" panose="020B0503020204020204" charset="-122"/>
                <a:cs typeface="微软雅黑" panose="020B0503020204020204" charset="-122"/>
              </a:rPr>
              <a:t>1980</a:t>
            </a:r>
            <a:r>
              <a:rPr sz="13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2100" kern="0" spc="20" baseline="2000" dirty="0">
                <a:solidFill>
                  <a:srgbClr val="595959">
                    <a:alpha val="100000"/>
                  </a:srgbClr>
                </a:solidFill>
                <a:latin typeface="微软雅黑" panose="020B0503020204020204" charset="-122"/>
                <a:ea typeface="微软雅黑" panose="020B0503020204020204" charset="-122"/>
                <a:cs typeface="微软雅黑" panose="020B0503020204020204" charset="-122"/>
              </a:rPr>
              <a:t>2000</a:t>
            </a:r>
            <a:r>
              <a:rPr sz="13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2100" kern="0" spc="20" baseline="2000" dirty="0">
                <a:solidFill>
                  <a:srgbClr val="595959">
                    <a:alpha val="100000"/>
                  </a:srgbClr>
                </a:solidFill>
                <a:latin typeface="微软雅黑" panose="020B0503020204020204" charset="-122"/>
                <a:ea typeface="微软雅黑" panose="020B0503020204020204" charset="-122"/>
                <a:cs typeface="微软雅黑" panose="020B0503020204020204" charset="-122"/>
              </a:rPr>
              <a:t>2020</a:t>
            </a:r>
            <a:endParaRPr lang="en-US" altLang="en-US" sz="2100" baseline="2000" dirty="0"/>
          </a:p>
        </p:txBody>
      </p:sp>
      <p:grpSp>
        <p:nvGrpSpPr>
          <p:cNvPr id="8" name="group 8"/>
          <p:cNvGrpSpPr/>
          <p:nvPr/>
        </p:nvGrpSpPr>
        <p:grpSpPr>
          <a:xfrm rot="21600000">
            <a:off x="335279" y="4468507"/>
            <a:ext cx="11591543" cy="402196"/>
            <a:chOff x="0" y="0"/>
            <a:chExt cx="11591543" cy="402196"/>
          </a:xfrm>
        </p:grpSpPr>
        <p:sp>
          <p:nvSpPr>
            <p:cNvPr id="50" name="path"/>
            <p:cNvSpPr/>
            <p:nvPr/>
          </p:nvSpPr>
          <p:spPr>
            <a:xfrm>
              <a:off x="0" y="41008"/>
              <a:ext cx="11591543" cy="361188"/>
            </a:xfrm>
            <a:custGeom>
              <a:avLst/>
              <a:gdLst/>
              <a:ahLst/>
              <a:cxnLst/>
              <a:rect l="0" t="0" r="0" b="0"/>
              <a:pathLst>
                <a:path w="18254" h="568">
                  <a:moveTo>
                    <a:pt x="0" y="141"/>
                  </a:moveTo>
                  <a:lnTo>
                    <a:pt x="17971" y="141"/>
                  </a:lnTo>
                  <a:lnTo>
                    <a:pt x="17971" y="0"/>
                  </a:lnTo>
                  <a:lnTo>
                    <a:pt x="18254" y="285"/>
                  </a:lnTo>
                  <a:lnTo>
                    <a:pt x="17971" y="568"/>
                  </a:lnTo>
                  <a:lnTo>
                    <a:pt x="17971" y="427"/>
                  </a:lnTo>
                  <a:lnTo>
                    <a:pt x="0" y="427"/>
                  </a:lnTo>
                  <a:lnTo>
                    <a:pt x="0" y="141"/>
                  </a:lnTo>
                </a:path>
              </a:pathLst>
            </a:custGeom>
            <a:solidFill>
              <a:srgbClr val="1D9ED2">
                <a:alpha val="100000"/>
              </a:srgbClr>
            </a:solidFill>
            <a:ln cap="flat">
              <a:noFill/>
              <a:prstDash val="solid"/>
              <a:miter lim="0"/>
            </a:ln>
          </p:spPr>
          <p:txBody>
            <a:bodyPr rtlCol="0"/>
            <a:lstStyle/>
            <a:p>
              <a:pPr algn="ctr"/>
              <a:endParaRPr lang="zh-CN" altLang="en-US"/>
            </a:p>
          </p:txBody>
        </p:sp>
        <p:sp>
          <p:nvSpPr>
            <p:cNvPr id="52" name="path"/>
            <p:cNvSpPr/>
            <p:nvPr/>
          </p:nvSpPr>
          <p:spPr>
            <a:xfrm>
              <a:off x="1012316" y="0"/>
              <a:ext cx="9710255" cy="377825"/>
            </a:xfrm>
            <a:custGeom>
              <a:avLst/>
              <a:gdLst/>
              <a:ahLst/>
              <a:cxnLst/>
              <a:rect l="0" t="0" r="0" b="0"/>
              <a:pathLst>
                <a:path w="15291" h="595">
                  <a:moveTo>
                    <a:pt x="0" y="282"/>
                  </a:moveTo>
                  <a:cubicBezTo>
                    <a:pt x="0" y="126"/>
                    <a:pt x="127" y="0"/>
                    <a:pt x="284" y="0"/>
                  </a:cubicBezTo>
                  <a:cubicBezTo>
                    <a:pt x="440" y="0"/>
                    <a:pt x="567" y="126"/>
                    <a:pt x="567" y="283"/>
                  </a:cubicBezTo>
                  <a:cubicBezTo>
                    <a:pt x="567" y="440"/>
                    <a:pt x="440" y="567"/>
                    <a:pt x="284" y="567"/>
                  </a:cubicBezTo>
                  <a:cubicBezTo>
                    <a:pt x="127" y="567"/>
                    <a:pt x="0" y="440"/>
                    <a:pt x="0" y="282"/>
                  </a:cubicBezTo>
                </a:path>
                <a:path w="15291" h="595">
                  <a:moveTo>
                    <a:pt x="3681" y="282"/>
                  </a:moveTo>
                  <a:cubicBezTo>
                    <a:pt x="3681" y="126"/>
                    <a:pt x="3808" y="0"/>
                    <a:pt x="3965" y="0"/>
                  </a:cubicBezTo>
                  <a:cubicBezTo>
                    <a:pt x="4121" y="0"/>
                    <a:pt x="4248" y="126"/>
                    <a:pt x="4248" y="283"/>
                  </a:cubicBezTo>
                  <a:cubicBezTo>
                    <a:pt x="4248" y="440"/>
                    <a:pt x="4121" y="567"/>
                    <a:pt x="3965" y="567"/>
                  </a:cubicBezTo>
                  <a:cubicBezTo>
                    <a:pt x="3808" y="567"/>
                    <a:pt x="3681" y="440"/>
                    <a:pt x="3681" y="282"/>
                  </a:cubicBezTo>
                </a:path>
                <a:path w="15291" h="595">
                  <a:moveTo>
                    <a:pt x="7363" y="311"/>
                  </a:moveTo>
                  <a:cubicBezTo>
                    <a:pt x="7362" y="154"/>
                    <a:pt x="7489" y="28"/>
                    <a:pt x="7646" y="28"/>
                  </a:cubicBezTo>
                  <a:cubicBezTo>
                    <a:pt x="7802" y="28"/>
                    <a:pt x="7929" y="154"/>
                    <a:pt x="7929" y="311"/>
                  </a:cubicBezTo>
                  <a:cubicBezTo>
                    <a:pt x="7929" y="468"/>
                    <a:pt x="7802" y="595"/>
                    <a:pt x="7646" y="595"/>
                  </a:cubicBezTo>
                  <a:cubicBezTo>
                    <a:pt x="7489" y="595"/>
                    <a:pt x="7362" y="468"/>
                    <a:pt x="7363" y="311"/>
                  </a:cubicBezTo>
                </a:path>
                <a:path w="15291" h="595">
                  <a:moveTo>
                    <a:pt x="11042" y="282"/>
                  </a:moveTo>
                  <a:cubicBezTo>
                    <a:pt x="11042" y="126"/>
                    <a:pt x="11169" y="0"/>
                    <a:pt x="11326" y="0"/>
                  </a:cubicBezTo>
                  <a:cubicBezTo>
                    <a:pt x="11482" y="0"/>
                    <a:pt x="11609" y="126"/>
                    <a:pt x="11609" y="283"/>
                  </a:cubicBezTo>
                  <a:cubicBezTo>
                    <a:pt x="11609" y="440"/>
                    <a:pt x="11482" y="567"/>
                    <a:pt x="11326" y="567"/>
                  </a:cubicBezTo>
                  <a:cubicBezTo>
                    <a:pt x="11169" y="567"/>
                    <a:pt x="11042" y="440"/>
                    <a:pt x="11042" y="282"/>
                  </a:cubicBezTo>
                </a:path>
                <a:path w="15291" h="595">
                  <a:moveTo>
                    <a:pt x="14724" y="282"/>
                  </a:moveTo>
                  <a:cubicBezTo>
                    <a:pt x="14724" y="126"/>
                    <a:pt x="14851" y="0"/>
                    <a:pt x="15008" y="0"/>
                  </a:cubicBezTo>
                  <a:cubicBezTo>
                    <a:pt x="15164" y="0"/>
                    <a:pt x="15291" y="126"/>
                    <a:pt x="15291" y="283"/>
                  </a:cubicBezTo>
                  <a:cubicBezTo>
                    <a:pt x="15291" y="440"/>
                    <a:pt x="15164" y="567"/>
                    <a:pt x="15008" y="567"/>
                  </a:cubicBezTo>
                  <a:cubicBezTo>
                    <a:pt x="14851" y="567"/>
                    <a:pt x="14724" y="440"/>
                    <a:pt x="14724" y="282"/>
                  </a:cubicBezTo>
                </a:path>
              </a:pathLst>
            </a:custGeom>
            <a:solidFill>
              <a:srgbClr val="F68C22">
                <a:alpha val="100000"/>
              </a:srgbClr>
            </a:solidFill>
            <a:ln cap="flat">
              <a:noFill/>
              <a:prstDash val="solid"/>
              <a:miter lim="0"/>
            </a:ln>
          </p:spPr>
          <p:txBody>
            <a:bodyPr rtlCol="0"/>
            <a:lstStyle/>
            <a:p>
              <a:pPr algn="ctr"/>
              <a:endParaRPr lang="zh-CN" altLang="en-US"/>
            </a:p>
          </p:txBody>
        </p:sp>
      </p:grpSp>
      <p:pic>
        <p:nvPicPr>
          <p:cNvPr id="54" name="picture 54"/>
          <p:cNvPicPr>
            <a:picLocks noChangeAspect="1"/>
          </p:cNvPicPr>
          <p:nvPr/>
        </p:nvPicPr>
        <p:blipFill>
          <a:blip r:embed="rId3"/>
          <a:stretch>
            <a:fillRect/>
          </a:stretch>
        </p:blipFill>
        <p:spPr>
          <a:xfrm rot="21600000">
            <a:off x="6188671" y="2856242"/>
            <a:ext cx="2347594" cy="1630057"/>
          </a:xfrm>
          <a:prstGeom prst="rect">
            <a:avLst/>
          </a:prstGeom>
        </p:spPr>
      </p:pic>
      <p:sp>
        <p:nvSpPr>
          <p:cNvPr id="56" name="textbox 56"/>
          <p:cNvSpPr/>
          <p:nvPr/>
        </p:nvSpPr>
        <p:spPr>
          <a:xfrm>
            <a:off x="6484954" y="5490775"/>
            <a:ext cx="1088389" cy="878205"/>
          </a:xfrm>
          <a:prstGeom prst="rect">
            <a:avLst/>
          </a:prstGeom>
        </p:spPr>
        <p:txBody>
          <a:bodyPr vert="horz" wrap="square" lIns="0" tIns="0" rIns="0" bIns="0"/>
          <a:lstStyle/>
          <a:p>
            <a:pPr algn="l" rtl="0" eaLnBrk="0">
              <a:lnSpc>
                <a:spcPct val="77000"/>
              </a:lnSpc>
            </a:pPr>
            <a:endParaRPr lang="en-US" altLang="en-US" sz="100" dirty="0"/>
          </a:p>
          <a:p>
            <a:pPr marL="307975" algn="l" rtl="0" eaLnBrk="0">
              <a:lnSpc>
                <a:spcPct val="85000"/>
              </a:lnSpc>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FPGA</a:t>
            </a:r>
            <a:endParaRPr lang="en-US" altLang="en-US" sz="1400" dirty="0"/>
          </a:p>
          <a:p>
            <a:pPr algn="l" rtl="0" eaLnBrk="0">
              <a:lnSpc>
                <a:spcPct val="142000"/>
              </a:lnSpc>
            </a:pPr>
            <a:endParaRPr lang="en-US" altLang="en-US" sz="1000" dirty="0"/>
          </a:p>
          <a:p>
            <a:pPr algn="l" rtl="0" eaLnBrk="0">
              <a:lnSpc>
                <a:spcPct val="142000"/>
              </a:lnSpc>
            </a:pPr>
            <a:endParaRPr lang="en-US" altLang="en-US" sz="1000" dirty="0"/>
          </a:p>
          <a:p>
            <a:pPr algn="l" rtl="0" eaLnBrk="0">
              <a:lnSpc>
                <a:spcPct val="117000"/>
              </a:lnSpc>
            </a:pPr>
            <a:endParaRPr lang="en-US" altLang="en-US" sz="300" dirty="0"/>
          </a:p>
          <a:p>
            <a:pPr marL="12700" algn="l" rtl="0" eaLnBrk="0">
              <a:lnSpc>
                <a:spcPct val="87000"/>
              </a:lnSpc>
              <a:spcBef>
                <a:spcPts val="5"/>
              </a:spcBef>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神经网络芯片</a:t>
            </a:r>
            <a:endParaRPr lang="en-US" altLang="en-US" sz="1400" dirty="0"/>
          </a:p>
        </p:txBody>
      </p:sp>
      <p:sp>
        <p:nvSpPr>
          <p:cNvPr id="58" name="textbox 58"/>
          <p:cNvSpPr/>
          <p:nvPr/>
        </p:nvSpPr>
        <p:spPr>
          <a:xfrm>
            <a:off x="1922780" y="5496560"/>
            <a:ext cx="3975100" cy="25209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780"/>
              </a:lnSpc>
            </a:pP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晶体管</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第一块芯片     </a:t>
            </a:r>
            <a:r>
              <a:rPr lang="en-US"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CPU(MCU)</a:t>
            </a:r>
            <a:endPar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endParaRPr>
          </a:p>
          <a:p>
            <a:pPr marL="469900" lvl="1" indent="457200" algn="l" rtl="0" eaLnBrk="0">
              <a:lnSpc>
                <a:spcPts val="1780"/>
              </a:lnSpc>
            </a:pPr>
            <a:r>
              <a:rPr lang="en-US" altLang="en-US" sz="1400" dirty="0"/>
              <a:t>  1958                     1971</a:t>
            </a:r>
            <a:endParaRPr lang="en-US" altLang="en-US" sz="1400" dirty="0"/>
          </a:p>
        </p:txBody>
      </p:sp>
      <p:sp>
        <p:nvSpPr>
          <p:cNvPr id="60" name="textbox 60"/>
          <p:cNvSpPr/>
          <p:nvPr/>
        </p:nvSpPr>
        <p:spPr>
          <a:xfrm>
            <a:off x="332783" y="6611673"/>
            <a:ext cx="3396615" cy="15557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02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来源：张臣雄《</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AI</a:t>
            </a: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芯片--前沿技术于创新未来》、公开</a:t>
            </a:r>
            <a:r>
              <a:rPr sz="800" i="1"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资料、整理</a:t>
            </a:r>
            <a:endParaRPr lang="en-US" altLang="en-US" sz="800" dirty="0"/>
          </a:p>
        </p:txBody>
      </p:sp>
      <p:sp>
        <p:nvSpPr>
          <p:cNvPr id="64" name="textbox 64"/>
          <p:cNvSpPr/>
          <p:nvPr/>
        </p:nvSpPr>
        <p:spPr>
          <a:xfrm>
            <a:off x="384509" y="3424857"/>
            <a:ext cx="734694" cy="424180"/>
          </a:xfrm>
          <a:prstGeom prst="rect">
            <a:avLst/>
          </a:prstGeom>
        </p:spPr>
        <p:txBody>
          <a:bodyPr vert="horz" wrap="square" lIns="0" tIns="0" rIns="0" bIns="0"/>
          <a:lstStyle/>
          <a:p>
            <a:pPr algn="l" rtl="0" eaLnBrk="0">
              <a:lnSpc>
                <a:spcPct val="94000"/>
              </a:lnSpc>
            </a:pPr>
            <a:endParaRPr lang="en-US" altLang="en-US" sz="100" dirty="0"/>
          </a:p>
          <a:p>
            <a:pPr marL="189230" indent="-177165" algn="l" rtl="0" eaLnBrk="0">
              <a:lnSpc>
                <a:spcPct val="93000"/>
              </a:lnSpc>
            </a:pP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神经网络</a:t>
            </a:r>
            <a:r>
              <a:rPr sz="1400" kern="0" spc="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模型</a:t>
            </a:r>
            <a:endParaRPr lang="en-US" altLang="en-US" sz="1400" dirty="0"/>
          </a:p>
        </p:txBody>
      </p:sp>
      <p:sp>
        <p:nvSpPr>
          <p:cNvPr id="66" name="textbox 66"/>
          <p:cNvSpPr/>
          <p:nvPr/>
        </p:nvSpPr>
        <p:spPr>
          <a:xfrm>
            <a:off x="6137910" y="3529330"/>
            <a:ext cx="824230" cy="252095"/>
          </a:xfrm>
          <a:prstGeom prst="rect">
            <a:avLst/>
          </a:prstGeom>
        </p:spPr>
        <p:txBody>
          <a:bodyPr vert="horz" wrap="square" lIns="0" tIns="0" rIns="0" bIns="0"/>
          <a:lstStyle/>
          <a:p>
            <a:pPr algn="ctr" rtl="0" eaLnBrk="0">
              <a:lnSpc>
                <a:spcPct val="83000"/>
              </a:lnSpc>
            </a:pPr>
            <a:endParaRPr lang="en-US" altLang="en-US" sz="100" dirty="0"/>
          </a:p>
          <a:p>
            <a:pPr marL="12700" algn="ctr" rtl="0" eaLnBrk="0">
              <a:lnSpc>
                <a:spcPts val="1780"/>
              </a:lnSpc>
            </a:pP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Hopfield</a:t>
            </a:r>
            <a:endPar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endParaRPr>
          </a:p>
          <a:p>
            <a:pPr marL="12700" algn="ctr" rtl="0" eaLnBrk="0">
              <a:lnSpc>
                <a:spcPts val="1780"/>
              </a:lnSpc>
            </a:pPr>
            <a:r>
              <a:rPr lang="en-US" altLang="en-US" sz="1400" dirty="0"/>
              <a:t>1982</a:t>
            </a:r>
            <a:endParaRPr lang="en-US" altLang="en-US" sz="1400" dirty="0"/>
          </a:p>
        </p:txBody>
      </p:sp>
      <p:sp>
        <p:nvSpPr>
          <p:cNvPr id="68" name="textbox 68"/>
          <p:cNvSpPr/>
          <p:nvPr/>
        </p:nvSpPr>
        <p:spPr>
          <a:xfrm>
            <a:off x="478366" y="5202180"/>
            <a:ext cx="551815" cy="422275"/>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85000"/>
              </a:lnSpc>
            </a:pPr>
            <a:r>
              <a:rPr sz="1400" kern="0" spc="-30" dirty="0">
                <a:ln w="5103" cap="flat" cmpd="sng">
                  <a:solidFill>
                    <a:srgbClr val="E07717">
                      <a:alpha val="100000"/>
                    </a:srgbClr>
                  </a:solidFill>
                  <a:prstDash val="solid"/>
                  <a:bevel/>
                </a:ln>
                <a:solidFill>
                  <a:srgbClr val="E07717">
                    <a:alpha val="100000"/>
                  </a:srgbClr>
                </a:solidFill>
                <a:latin typeface="微软雅黑" panose="020B0503020204020204" charset="-122"/>
                <a:ea typeface="微软雅黑" panose="020B0503020204020204" charset="-122"/>
                <a:cs typeface="微软雅黑" panose="020B0503020204020204" charset="-122"/>
              </a:rPr>
              <a:t>半导体</a:t>
            </a:r>
            <a:endParaRPr lang="en-US" altLang="en-US" sz="1400" dirty="0"/>
          </a:p>
          <a:p>
            <a:pPr marL="98425" algn="l" rtl="0" eaLnBrk="0">
              <a:lnSpc>
                <a:spcPct val="86000"/>
              </a:lnSpc>
              <a:spcBef>
                <a:spcPts val="240"/>
              </a:spcBef>
            </a:pPr>
            <a:r>
              <a:rPr sz="1400" kern="0" spc="-30" dirty="0">
                <a:ln w="5103" cap="flat" cmpd="sng">
                  <a:solidFill>
                    <a:srgbClr val="E07717">
                      <a:alpha val="100000"/>
                    </a:srgbClr>
                  </a:solidFill>
                  <a:prstDash val="solid"/>
                  <a:bevel/>
                </a:ln>
                <a:solidFill>
                  <a:srgbClr val="E07717">
                    <a:alpha val="100000"/>
                  </a:srgbClr>
                </a:solidFill>
                <a:latin typeface="微软雅黑" panose="020B0503020204020204" charset="-122"/>
                <a:ea typeface="微软雅黑" panose="020B0503020204020204" charset="-122"/>
                <a:cs typeface="微软雅黑" panose="020B0503020204020204" charset="-122"/>
              </a:rPr>
              <a:t>芯片</a:t>
            </a:r>
            <a:endParaRPr lang="en-US" altLang="en-US" sz="1400" dirty="0"/>
          </a:p>
        </p:txBody>
      </p:sp>
      <p:sp>
        <p:nvSpPr>
          <p:cNvPr id="70" name="textbox 70"/>
          <p:cNvSpPr/>
          <p:nvPr/>
        </p:nvSpPr>
        <p:spPr>
          <a:xfrm>
            <a:off x="8765318" y="3576008"/>
            <a:ext cx="1136650" cy="212090"/>
          </a:xfrm>
          <a:prstGeom prst="rect">
            <a:avLst/>
          </a:prstGeom>
        </p:spPr>
        <p:txBody>
          <a:bodyPr vert="horz" wrap="square" lIns="0" tIns="0" rIns="0" bIns="0"/>
          <a:lstStyle/>
          <a:p>
            <a:pPr algn="ctr" rtl="0" eaLnBrk="0">
              <a:lnSpc>
                <a:spcPct val="88000"/>
              </a:lnSpc>
            </a:pPr>
            <a:endParaRPr lang="en-US" altLang="en-US" sz="100" dirty="0"/>
          </a:p>
          <a:p>
            <a:pPr marL="12700" algn="ctr" rtl="0" eaLnBrk="0">
              <a:lnSpc>
                <a:spcPct val="87000"/>
              </a:lnSpc>
            </a:pP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新的DNN算法</a:t>
            </a:r>
            <a:endPar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endParaRPr>
          </a:p>
          <a:p>
            <a:pPr marL="12700" algn="ctr" rtl="0" eaLnBrk="0">
              <a:lnSpc>
                <a:spcPct val="87000"/>
              </a:lnSpc>
            </a:pPr>
            <a:r>
              <a:rPr lang="en-US" altLang="en-US" sz="1400" dirty="0"/>
              <a:t>2006</a:t>
            </a:r>
            <a:endParaRPr lang="en-US" altLang="en-US" sz="1400" dirty="0"/>
          </a:p>
        </p:txBody>
      </p:sp>
      <p:sp>
        <p:nvSpPr>
          <p:cNvPr id="72" name="textbox 72"/>
          <p:cNvSpPr/>
          <p:nvPr/>
        </p:nvSpPr>
        <p:spPr>
          <a:xfrm>
            <a:off x="9675495" y="5322570"/>
            <a:ext cx="1633855" cy="215265"/>
          </a:xfrm>
          <a:prstGeom prst="rect">
            <a:avLst/>
          </a:prstGeom>
        </p:spPr>
        <p:txBody>
          <a:bodyPr vert="horz" wrap="square" lIns="0" tIns="0" rIns="0" bIns="0"/>
          <a:lstStyle/>
          <a:p>
            <a:pPr algn="ctr" rtl="0" eaLnBrk="0">
              <a:lnSpc>
                <a:spcPct val="86000"/>
              </a:lnSpc>
            </a:pPr>
            <a:endParaRPr lang="en-US" altLang="en-US" sz="100" dirty="0"/>
          </a:p>
          <a:p>
            <a:pPr marL="12700" algn="ctr" rtl="0" eaLnBrk="0">
              <a:lnSpc>
                <a:spcPct val="86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类脑芯片</a:t>
            </a:r>
            <a:r>
              <a:rPr lang="en-US" altLang="en-US" sz="1400" dirty="0"/>
              <a:t>SNN</a:t>
            </a:r>
            <a:endParaRPr lang="en-US" altLang="en-US" sz="1400" dirty="0"/>
          </a:p>
          <a:p>
            <a:pPr marL="12700" algn="ctr" rtl="0" eaLnBrk="0">
              <a:lnSpc>
                <a:spcPct val="86000"/>
              </a:lnSpc>
            </a:pPr>
            <a:r>
              <a:rPr lang="en-US" altLang="en-US" sz="1400" dirty="0"/>
              <a:t>IBM</a:t>
            </a:r>
            <a:r>
              <a:rPr lang="zh-CN" altLang="en-US" sz="1400" dirty="0">
                <a:ea typeface="宋体" panose="02010600030101010101" pitchFamily="2" charset="-122"/>
              </a:rPr>
              <a:t>（</a:t>
            </a:r>
            <a:r>
              <a:rPr lang="en-US" altLang="zh-CN" sz="1400" dirty="0">
                <a:ea typeface="宋体" panose="02010600030101010101" pitchFamily="2" charset="-122"/>
              </a:rPr>
              <a:t>TrueNorth</a:t>
            </a:r>
            <a:r>
              <a:rPr lang="zh-CN" altLang="en-US" sz="1400" dirty="0">
                <a:ea typeface="宋体" panose="02010600030101010101" pitchFamily="2" charset="-122"/>
              </a:rPr>
              <a:t>）</a:t>
            </a:r>
            <a:endParaRPr lang="zh-CN" altLang="en-US" sz="1400" dirty="0">
              <a:ea typeface="宋体" panose="02010600030101010101" pitchFamily="2" charset="-122"/>
            </a:endParaRPr>
          </a:p>
          <a:p>
            <a:pPr marL="12700" algn="ctr" rtl="0" eaLnBrk="0">
              <a:lnSpc>
                <a:spcPct val="86000"/>
              </a:lnSpc>
            </a:pPr>
            <a:r>
              <a:rPr lang="en-US" altLang="zh-CN" sz="1400" dirty="0">
                <a:ea typeface="宋体" panose="02010600030101010101" pitchFamily="2" charset="-122"/>
              </a:rPr>
              <a:t>2011</a:t>
            </a:r>
            <a:endParaRPr lang="en-US" altLang="zh-CN" sz="1400" dirty="0">
              <a:ea typeface="宋体" panose="02010600030101010101" pitchFamily="2" charset="-122"/>
            </a:endParaRPr>
          </a:p>
        </p:txBody>
      </p:sp>
      <p:sp>
        <p:nvSpPr>
          <p:cNvPr id="74" name="textbox 74"/>
          <p:cNvSpPr/>
          <p:nvPr/>
        </p:nvSpPr>
        <p:spPr>
          <a:xfrm>
            <a:off x="2905003" y="3577971"/>
            <a:ext cx="554990" cy="210184"/>
          </a:xfrm>
          <a:prstGeom prst="rect">
            <a:avLst/>
          </a:prstGeom>
        </p:spPr>
        <p:txBody>
          <a:bodyPr vert="horz" wrap="square" lIns="0" tIns="0" rIns="0" bIns="0"/>
          <a:lstStyle/>
          <a:p>
            <a:pPr algn="ctr" rtl="0" eaLnBrk="0">
              <a:lnSpc>
                <a:spcPct val="88000"/>
              </a:lnSpc>
            </a:pPr>
            <a:endParaRPr lang="en-US" altLang="en-US" sz="100" dirty="0"/>
          </a:p>
          <a:p>
            <a:pPr marL="12700" algn="ctr" rtl="0" eaLnBrk="0">
              <a:lnSpc>
                <a:spcPct val="86000"/>
              </a:lnSpc>
            </a:pP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感知器</a:t>
            </a:r>
            <a:endPar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endParaRPr>
          </a:p>
          <a:p>
            <a:pPr marL="12700" algn="ctr" rtl="0" eaLnBrk="0">
              <a:lnSpc>
                <a:spcPct val="86000"/>
              </a:lnSpc>
            </a:pPr>
            <a:r>
              <a:rPr lang="en-US" altLang="en-US" sz="1400" dirty="0"/>
              <a:t>1957</a:t>
            </a:r>
            <a:endParaRPr lang="en-US" altLang="en-US" sz="1400" dirty="0"/>
          </a:p>
        </p:txBody>
      </p:sp>
      <p:sp>
        <p:nvSpPr>
          <p:cNvPr id="76" name="textbox 76"/>
          <p:cNvSpPr/>
          <p:nvPr/>
        </p:nvSpPr>
        <p:spPr>
          <a:xfrm>
            <a:off x="8160258" y="5490775"/>
            <a:ext cx="405129" cy="20574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85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GPU</a:t>
            </a:r>
            <a:endParaRPr lang="en-US" altLang="en-US" sz="1400" dirty="0"/>
          </a:p>
        </p:txBody>
      </p:sp>
      <p:sp>
        <p:nvSpPr>
          <p:cNvPr id="78" name="rect"/>
          <p:cNvSpPr/>
          <p:nvPr/>
        </p:nvSpPr>
        <p:spPr>
          <a:xfrm>
            <a:off x="1500466" y="2880334"/>
            <a:ext cx="22225" cy="1588211"/>
          </a:xfrm>
          <a:prstGeom prst="rect">
            <a:avLst/>
          </a:prstGeom>
          <a:solidFill>
            <a:srgbClr val="F68C22">
              <a:alpha val="100000"/>
            </a:srgbClr>
          </a:solidFill>
          <a:ln cap="flat">
            <a:noFill/>
            <a:prstDash val="solid"/>
            <a:miter lim="0"/>
          </a:ln>
        </p:spPr>
        <p:txBody>
          <a:bodyPr rtlCol="0"/>
          <a:lstStyle/>
          <a:p>
            <a:pPr algn="ctr"/>
            <a:endParaRPr lang="zh-CN" altLang="en-US"/>
          </a:p>
        </p:txBody>
      </p:sp>
      <p:sp>
        <p:nvSpPr>
          <p:cNvPr id="80" name="rect"/>
          <p:cNvSpPr/>
          <p:nvPr/>
        </p:nvSpPr>
        <p:spPr>
          <a:xfrm>
            <a:off x="10862309" y="2856229"/>
            <a:ext cx="7620" cy="1604010"/>
          </a:xfrm>
          <a:prstGeom prst="rect">
            <a:avLst/>
          </a:prstGeom>
          <a:solidFill>
            <a:srgbClr val="F68C22">
              <a:alpha val="100000"/>
            </a:srgbClr>
          </a:solidFill>
          <a:ln cap="flat">
            <a:noFill/>
            <a:prstDash val="solid"/>
            <a:miter lim="0"/>
          </a:ln>
        </p:spPr>
        <p:txBody>
          <a:bodyPr rtlCol="0"/>
          <a:lstStyle/>
          <a:p>
            <a:pPr algn="ctr"/>
            <a:endParaRPr lang="zh-CN" altLang="en-US"/>
          </a:p>
        </p:txBody>
      </p:sp>
      <p:sp>
        <p:nvSpPr>
          <p:cNvPr id="82" name="rect"/>
          <p:cNvSpPr/>
          <p:nvPr/>
        </p:nvSpPr>
        <p:spPr>
          <a:xfrm>
            <a:off x="3851871" y="2882277"/>
            <a:ext cx="7619" cy="1604010"/>
          </a:xfrm>
          <a:prstGeom prst="rect">
            <a:avLst/>
          </a:prstGeom>
          <a:solidFill>
            <a:srgbClr val="F68C22">
              <a:alpha val="100000"/>
            </a:srgbClr>
          </a:solidFill>
          <a:ln cap="flat">
            <a:noFill/>
            <a:prstDash val="solid"/>
            <a:miter lim="0"/>
          </a:ln>
        </p:spPr>
        <p:txBody>
          <a:bodyPr rtlCol="0"/>
          <a:lstStyle/>
          <a:p>
            <a:pPr algn="ctr"/>
            <a:endParaRPr lang="zh-CN" altLang="en-US"/>
          </a:p>
        </p:txBody>
      </p:sp>
      <p:pic>
        <p:nvPicPr>
          <p:cNvPr id="84" name="picture 84"/>
          <p:cNvPicPr>
            <a:picLocks noChangeAspect="1"/>
          </p:cNvPicPr>
          <p:nvPr/>
        </p:nvPicPr>
        <p:blipFill>
          <a:blip r:embed="rId4"/>
          <a:stretch>
            <a:fillRect/>
          </a:stretch>
        </p:blipFill>
        <p:spPr>
          <a:xfrm rot="21600000">
            <a:off x="9320492" y="4018203"/>
            <a:ext cx="20320" cy="562788"/>
          </a:xfrm>
          <a:prstGeom prst="rect">
            <a:avLst/>
          </a:prstGeom>
        </p:spPr>
      </p:pic>
      <p:sp>
        <p:nvSpPr>
          <p:cNvPr id="86" name="rect"/>
          <p:cNvSpPr/>
          <p:nvPr/>
        </p:nvSpPr>
        <p:spPr>
          <a:xfrm>
            <a:off x="9333192" y="4712893"/>
            <a:ext cx="20320" cy="562787"/>
          </a:xfrm>
          <a:prstGeom prst="rect">
            <a:avLst/>
          </a:prstGeom>
          <a:solidFill>
            <a:srgbClr val="1D9ED2">
              <a:alpha val="100000"/>
            </a:srgbClr>
          </a:solidFill>
          <a:ln cap="flat">
            <a:noFill/>
            <a:prstDash val="solid"/>
            <a:miter lim="0"/>
          </a:ln>
        </p:spPr>
        <p:txBody>
          <a:bodyPr rtlCol="0"/>
          <a:lstStyle/>
          <a:p>
            <a:pPr algn="ctr"/>
            <a:endParaRPr lang="zh-CN" altLang="en-US"/>
          </a:p>
        </p:txBody>
      </p:sp>
      <p:sp>
        <p:nvSpPr>
          <p:cNvPr id="88" name="rect"/>
          <p:cNvSpPr/>
          <p:nvPr/>
        </p:nvSpPr>
        <p:spPr>
          <a:xfrm>
            <a:off x="10406342" y="4712893"/>
            <a:ext cx="20320" cy="562787"/>
          </a:xfrm>
          <a:prstGeom prst="rect">
            <a:avLst/>
          </a:prstGeom>
          <a:solidFill>
            <a:srgbClr val="1D9ED2">
              <a:alpha val="100000"/>
            </a:srgbClr>
          </a:solidFill>
          <a:ln cap="flat">
            <a:noFill/>
            <a:prstDash val="solid"/>
            <a:miter lim="0"/>
          </a:ln>
        </p:spPr>
        <p:txBody>
          <a:bodyPr rtlCol="0"/>
          <a:lstStyle/>
          <a:p>
            <a:pPr algn="ctr"/>
            <a:endParaRPr lang="zh-CN" altLang="en-US"/>
          </a:p>
        </p:txBody>
      </p:sp>
      <p:pic>
        <p:nvPicPr>
          <p:cNvPr id="90" name="picture 90"/>
          <p:cNvPicPr>
            <a:picLocks noChangeAspect="1"/>
          </p:cNvPicPr>
          <p:nvPr/>
        </p:nvPicPr>
        <p:blipFill>
          <a:blip r:embed="rId5"/>
          <a:stretch>
            <a:fillRect/>
          </a:stretch>
        </p:blipFill>
        <p:spPr>
          <a:xfrm rot="21600000">
            <a:off x="3169246" y="4018203"/>
            <a:ext cx="20320" cy="562788"/>
          </a:xfrm>
          <a:prstGeom prst="rect">
            <a:avLst/>
          </a:prstGeom>
        </p:spPr>
      </p:pic>
      <p:sp>
        <p:nvSpPr>
          <p:cNvPr id="92" name="rect"/>
          <p:cNvSpPr/>
          <p:nvPr/>
        </p:nvSpPr>
        <p:spPr>
          <a:xfrm>
            <a:off x="3156546" y="4759249"/>
            <a:ext cx="20320" cy="562787"/>
          </a:xfrm>
          <a:prstGeom prst="rect">
            <a:avLst/>
          </a:prstGeom>
          <a:solidFill>
            <a:srgbClr val="1D9ED2">
              <a:alpha val="100000"/>
            </a:srgbClr>
          </a:solidFill>
          <a:ln cap="flat">
            <a:noFill/>
            <a:prstDash val="solid"/>
            <a:miter lim="0"/>
          </a:ln>
        </p:spPr>
        <p:txBody>
          <a:bodyPr rtlCol="0"/>
          <a:lstStyle/>
          <a:p>
            <a:pPr algn="ctr"/>
            <a:endParaRPr lang="zh-CN" altLang="en-US"/>
          </a:p>
        </p:txBody>
      </p:sp>
      <p:sp>
        <p:nvSpPr>
          <p:cNvPr id="94" name="rect"/>
          <p:cNvSpPr/>
          <p:nvPr/>
        </p:nvSpPr>
        <p:spPr>
          <a:xfrm>
            <a:off x="4601806" y="4759249"/>
            <a:ext cx="20320" cy="562787"/>
          </a:xfrm>
          <a:prstGeom prst="rect">
            <a:avLst/>
          </a:prstGeom>
          <a:solidFill>
            <a:srgbClr val="1D9ED2">
              <a:alpha val="100000"/>
            </a:srgbClr>
          </a:solidFill>
          <a:ln cap="flat">
            <a:noFill/>
            <a:prstDash val="solid"/>
            <a:miter lim="0"/>
          </a:ln>
        </p:spPr>
        <p:txBody>
          <a:bodyPr rtlCol="0"/>
          <a:lstStyle/>
          <a:p>
            <a:pPr algn="ctr"/>
            <a:endParaRPr lang="zh-CN" altLang="en-US"/>
          </a:p>
        </p:txBody>
      </p:sp>
      <p:sp>
        <p:nvSpPr>
          <p:cNvPr id="96" name="rect"/>
          <p:cNvSpPr/>
          <p:nvPr/>
        </p:nvSpPr>
        <p:spPr>
          <a:xfrm>
            <a:off x="2186901" y="4759249"/>
            <a:ext cx="20319" cy="562787"/>
          </a:xfrm>
          <a:prstGeom prst="rect">
            <a:avLst/>
          </a:prstGeom>
          <a:solidFill>
            <a:srgbClr val="1D9ED2">
              <a:alpha val="100000"/>
            </a:srgbClr>
          </a:solidFill>
          <a:ln cap="flat">
            <a:noFill/>
            <a:prstDash val="solid"/>
            <a:miter lim="0"/>
          </a:ln>
        </p:spPr>
        <p:txBody>
          <a:bodyPr rtlCol="0"/>
          <a:lstStyle/>
          <a:p>
            <a:pPr algn="ctr"/>
            <a:endParaRPr lang="zh-CN" altLang="en-US"/>
          </a:p>
        </p:txBody>
      </p:sp>
      <p:pic>
        <p:nvPicPr>
          <p:cNvPr id="98" name="picture 98"/>
          <p:cNvPicPr>
            <a:picLocks noChangeAspect="1"/>
          </p:cNvPicPr>
          <p:nvPr/>
        </p:nvPicPr>
        <p:blipFill>
          <a:blip r:embed="rId6"/>
          <a:stretch>
            <a:fillRect/>
          </a:stretch>
        </p:blipFill>
        <p:spPr>
          <a:xfrm rot="21600000">
            <a:off x="6464897" y="4013758"/>
            <a:ext cx="20319" cy="562788"/>
          </a:xfrm>
          <a:prstGeom prst="rect">
            <a:avLst/>
          </a:prstGeom>
        </p:spPr>
      </p:pic>
      <p:sp>
        <p:nvSpPr>
          <p:cNvPr id="100" name="rect"/>
          <p:cNvSpPr/>
          <p:nvPr/>
        </p:nvSpPr>
        <p:spPr>
          <a:xfrm>
            <a:off x="8347037" y="4712893"/>
            <a:ext cx="20319" cy="562787"/>
          </a:xfrm>
          <a:prstGeom prst="rect">
            <a:avLst/>
          </a:prstGeom>
          <a:solidFill>
            <a:srgbClr val="1D9ED2">
              <a:alpha val="100000"/>
            </a:srgbClr>
          </a:solidFill>
          <a:ln cap="flat">
            <a:noFill/>
            <a:prstDash val="solid"/>
            <a:miter lim="0"/>
          </a:ln>
        </p:spPr>
        <p:txBody>
          <a:bodyPr rtlCol="0"/>
          <a:lstStyle/>
          <a:p>
            <a:pPr algn="ctr"/>
            <a:endParaRPr lang="zh-CN" altLang="en-US"/>
          </a:p>
        </p:txBody>
      </p:sp>
      <p:sp>
        <p:nvSpPr>
          <p:cNvPr id="102" name="rect"/>
          <p:cNvSpPr/>
          <p:nvPr/>
        </p:nvSpPr>
        <p:spPr>
          <a:xfrm>
            <a:off x="7016712" y="4759249"/>
            <a:ext cx="20319" cy="562787"/>
          </a:xfrm>
          <a:prstGeom prst="rect">
            <a:avLst/>
          </a:prstGeom>
          <a:solidFill>
            <a:srgbClr val="1D9ED2">
              <a:alpha val="100000"/>
            </a:srgbClr>
          </a:solidFill>
          <a:ln cap="flat">
            <a:noFill/>
            <a:prstDash val="solid"/>
            <a:miter lim="0"/>
          </a:ln>
        </p:spPr>
        <p:txBody>
          <a:bodyPr rtlCol="0"/>
          <a:lstStyle/>
          <a:p>
            <a:pPr algn="ctr"/>
            <a:endParaRPr lang="zh-CN" altLang="en-US"/>
          </a:p>
        </p:txBody>
      </p:sp>
      <p:sp>
        <p:nvSpPr>
          <p:cNvPr id="104" name="textbox 104"/>
          <p:cNvSpPr/>
          <p:nvPr/>
        </p:nvSpPr>
        <p:spPr>
          <a:xfrm>
            <a:off x="11795138" y="6592633"/>
            <a:ext cx="111125" cy="17652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83000"/>
              </a:lnSpc>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6</a:t>
            </a:r>
            <a:endParaRPr lang="en-US" altLang="en-US" sz="1200" dirty="0"/>
          </a:p>
        </p:txBody>
      </p:sp>
      <p:sp>
        <p:nvSpPr>
          <p:cNvPr id="2" name="textbox 74"/>
          <p:cNvSpPr/>
          <p:nvPr/>
        </p:nvSpPr>
        <p:spPr>
          <a:xfrm>
            <a:off x="1233683" y="2348611"/>
            <a:ext cx="554990" cy="210184"/>
          </a:xfrm>
          <a:prstGeom prst="rect">
            <a:avLst/>
          </a:prstGeom>
        </p:spPr>
        <p:txBody>
          <a:bodyPr vert="horz" wrap="square" lIns="0" tIns="0" rIns="0" bIns="0"/>
          <a:p>
            <a:pPr algn="l" rtl="0" eaLnBrk="0">
              <a:lnSpc>
                <a:spcPct val="88000"/>
              </a:lnSpc>
            </a:pPr>
            <a:endParaRPr lang="en-US" altLang="en-US" sz="100" dirty="0"/>
          </a:p>
          <a:p>
            <a:pPr marL="12700" algn="ctr" rtl="0" eaLnBrk="0">
              <a:lnSpc>
                <a:spcPct val="86000"/>
              </a:lnSpc>
            </a:pPr>
            <a:r>
              <a:rPr lang="en-US"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M-P</a:t>
            </a:r>
            <a:endParaRPr lang="en-US"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endParaRPr>
          </a:p>
        </p:txBody>
      </p:sp>
      <p:cxnSp>
        <p:nvCxnSpPr>
          <p:cNvPr id="3" name="直接箭头连接符 2"/>
          <p:cNvCxnSpPr>
            <a:stCxn id="74" idx="3"/>
          </p:cNvCxnSpPr>
          <p:nvPr/>
        </p:nvCxnSpPr>
        <p:spPr>
          <a:xfrm flipV="1">
            <a:off x="3460115" y="3676650"/>
            <a:ext cx="2797810" cy="635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4" name="文本框 3" descr="7b0a2020202022776f7264617274223a2022220a7d0a"/>
          <p:cNvSpPr txBox="1"/>
          <p:nvPr/>
        </p:nvSpPr>
        <p:spPr>
          <a:xfrm>
            <a:off x="3747135" y="3285490"/>
            <a:ext cx="2390775" cy="368300"/>
          </a:xfrm>
          <a:prstGeom prst="rect">
            <a:avLst/>
          </a:prstGeom>
          <a:noFill/>
        </p:spPr>
        <p:txBody>
          <a:bodyPr wrap="square" rtlCol="0" anchor="t">
            <a:spAutoFit/>
          </a:bodyPr>
          <a:p>
            <a:r>
              <a:rPr lang="zh-CN" altLang="en-US" b="1">
                <a:ln w="2419" cmpd="sng">
                  <a:solidFill>
                    <a:srgbClr val="FFEA75"/>
                  </a:solidFill>
                  <a:prstDash val="solid"/>
                </a:ln>
                <a:gradFill>
                  <a:gsLst>
                    <a:gs pos="99000">
                      <a:srgbClr val="FF7373">
                        <a:alpha val="100000"/>
                      </a:srgbClr>
                    </a:gs>
                    <a:gs pos="0">
                      <a:srgbClr val="FF8F8E"/>
                    </a:gs>
                  </a:gsLst>
                  <a:lin ang="16200000" scaled="1"/>
                </a:gradFill>
                <a:effectLst>
                  <a:innerShdw blurRad="6048" dist="50800" dir="18900000">
                    <a:srgbClr val="89210D">
                      <a:alpha val="29000"/>
                    </a:srgbClr>
                  </a:innerShdw>
                  <a:reflection blurRad="8467" stA="38000" endA="900" endPos="60000" dist="38100" dir="5400000" sy="-100000" algn="bl" rotWithShape="0"/>
                </a:effectLst>
                <a:latin typeface="汉仪颜楷简" panose="00020600040101010101" charset="-122"/>
                <a:ea typeface="汉仪颜楷简" panose="00020600040101010101" charset="-122"/>
                <a:cs typeface="汉仪颜楷简" panose="00020600040101010101" charset="-122"/>
              </a:rPr>
              <a:t>第二阶段--低潮时期</a:t>
            </a:r>
            <a:endParaRPr lang="zh-CN" altLang="en-US" b="1">
              <a:ln w="2419" cmpd="sng">
                <a:solidFill>
                  <a:srgbClr val="FFEA75"/>
                </a:solidFill>
                <a:prstDash val="solid"/>
              </a:ln>
              <a:gradFill>
                <a:gsLst>
                  <a:gs pos="99000">
                    <a:srgbClr val="FF7373">
                      <a:alpha val="100000"/>
                    </a:srgbClr>
                  </a:gs>
                  <a:gs pos="0">
                    <a:srgbClr val="FF8F8E"/>
                  </a:gs>
                </a:gsLst>
                <a:lin ang="16200000" scaled="1"/>
              </a:gradFill>
              <a:effectLst>
                <a:innerShdw blurRad="6048" dist="50800" dir="18900000">
                  <a:srgbClr val="89210D">
                    <a:alpha val="29000"/>
                  </a:srgbClr>
                </a:innerShdw>
                <a:reflection blurRad="8467" stA="38000" endA="900" endPos="60000" dist="38100" dir="5400000" sy="-100000" algn="bl" rotWithShape="0"/>
              </a:effectLst>
              <a:latin typeface="汉仪颜楷简" panose="00020600040101010101" charset="-122"/>
              <a:ea typeface="汉仪颜楷简" panose="00020600040101010101" charset="-122"/>
              <a:cs typeface="汉仪颜楷简" panose="00020600040101010101" charset="-122"/>
            </a:endParaRPr>
          </a:p>
        </p:txBody>
      </p:sp>
      <p:sp>
        <p:nvSpPr>
          <p:cNvPr id="5" name="文本框 4" descr="7b0a2020202022776f7264617274223a2022220a7d0a"/>
          <p:cNvSpPr txBox="1"/>
          <p:nvPr/>
        </p:nvSpPr>
        <p:spPr>
          <a:xfrm>
            <a:off x="1708785" y="2914015"/>
            <a:ext cx="2390775" cy="368300"/>
          </a:xfrm>
          <a:prstGeom prst="rect">
            <a:avLst/>
          </a:prstGeom>
          <a:noFill/>
        </p:spPr>
        <p:txBody>
          <a:bodyPr wrap="square" rtlCol="0" anchor="t">
            <a:spAutoFit/>
          </a:bodyPr>
          <a:p>
            <a:r>
              <a:rPr lang="zh-CN" altLang="en-US" b="1">
                <a:ln w="2419" cmpd="sng">
                  <a:solidFill>
                    <a:srgbClr val="FFEA75"/>
                  </a:solidFill>
                  <a:prstDash val="solid"/>
                </a:ln>
                <a:gradFill>
                  <a:gsLst>
                    <a:gs pos="99000">
                      <a:srgbClr val="FF7373">
                        <a:alpha val="100000"/>
                      </a:srgbClr>
                    </a:gs>
                    <a:gs pos="0">
                      <a:srgbClr val="FF8F8E"/>
                    </a:gs>
                  </a:gsLst>
                  <a:lin ang="16200000" scaled="1"/>
                </a:gradFill>
                <a:effectLst>
                  <a:innerShdw blurRad="6048" dist="50800" dir="18900000">
                    <a:srgbClr val="89210D">
                      <a:alpha val="29000"/>
                    </a:srgbClr>
                  </a:innerShdw>
                  <a:reflection blurRad="8467" stA="38000" endA="900" endPos="60000" dist="38100" dir="5400000" sy="-100000" algn="bl" rotWithShape="0"/>
                </a:effectLst>
                <a:latin typeface="汉仪颜楷简" panose="00020600040101010101" charset="-122"/>
                <a:ea typeface="汉仪颜楷简" panose="00020600040101010101" charset="-122"/>
                <a:cs typeface="汉仪颜楷简" panose="00020600040101010101" charset="-122"/>
              </a:rPr>
              <a:t>第一阶段--启蒙时期</a:t>
            </a:r>
            <a:endParaRPr lang="zh-CN" altLang="en-US" b="1">
              <a:ln w="2419" cmpd="sng">
                <a:solidFill>
                  <a:srgbClr val="FFEA75"/>
                </a:solidFill>
                <a:prstDash val="solid"/>
              </a:ln>
              <a:gradFill>
                <a:gsLst>
                  <a:gs pos="99000">
                    <a:srgbClr val="FF7373">
                      <a:alpha val="100000"/>
                    </a:srgbClr>
                  </a:gs>
                  <a:gs pos="0">
                    <a:srgbClr val="FF8F8E"/>
                  </a:gs>
                </a:gsLst>
                <a:lin ang="16200000" scaled="1"/>
              </a:gradFill>
              <a:effectLst>
                <a:innerShdw blurRad="6048" dist="50800" dir="18900000">
                  <a:srgbClr val="89210D">
                    <a:alpha val="29000"/>
                  </a:srgbClr>
                </a:innerShdw>
                <a:reflection blurRad="8467" stA="38000" endA="900" endPos="60000" dist="38100" dir="5400000" sy="-100000" algn="bl" rotWithShape="0"/>
              </a:effectLst>
              <a:latin typeface="汉仪颜楷简" panose="00020600040101010101" charset="-122"/>
              <a:ea typeface="汉仪颜楷简" panose="00020600040101010101" charset="-122"/>
              <a:cs typeface="汉仪颜楷简" panose="00020600040101010101" charset="-122"/>
            </a:endParaRPr>
          </a:p>
        </p:txBody>
      </p:sp>
      <p:cxnSp>
        <p:nvCxnSpPr>
          <p:cNvPr id="7" name="直接连接符 6"/>
          <p:cNvCxnSpPr/>
          <p:nvPr/>
        </p:nvCxnSpPr>
        <p:spPr>
          <a:xfrm flipH="1">
            <a:off x="6791325" y="3286125"/>
            <a:ext cx="9525" cy="1295400"/>
          </a:xfrm>
          <a:prstGeom prst="line">
            <a:avLst/>
          </a:prstGeom>
          <a:ln w="3175">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
        <p:nvSpPr>
          <p:cNvPr id="9" name="textbox 66"/>
          <p:cNvSpPr/>
          <p:nvPr/>
        </p:nvSpPr>
        <p:spPr>
          <a:xfrm>
            <a:off x="6464935" y="2590165"/>
            <a:ext cx="643890" cy="252095"/>
          </a:xfrm>
          <a:prstGeom prst="rect">
            <a:avLst/>
          </a:prstGeom>
        </p:spPr>
        <p:txBody>
          <a:bodyPr vert="horz" wrap="square" lIns="0" tIns="0" rIns="0" bIns="0"/>
          <a:p>
            <a:pPr algn="ctr" rtl="0" eaLnBrk="0">
              <a:lnSpc>
                <a:spcPct val="83000"/>
              </a:lnSpc>
            </a:pPr>
            <a:endParaRPr lang="en-US" altLang="en-US" sz="100" dirty="0"/>
          </a:p>
          <a:p>
            <a:pPr marL="12700" algn="ctr" rtl="0" eaLnBrk="0">
              <a:lnSpc>
                <a:spcPts val="1780"/>
              </a:lnSpc>
            </a:pPr>
            <a:r>
              <a:rPr lang="en-US"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BP/</a:t>
            </a:r>
            <a:r>
              <a:rPr lang="zh-CN" altLang="en-US"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并行分布式</a:t>
            </a:r>
            <a:endPar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endParaRPr>
          </a:p>
          <a:p>
            <a:pPr marL="12700" algn="ctr" rtl="0" eaLnBrk="0">
              <a:lnSpc>
                <a:spcPts val="1780"/>
              </a:lnSpc>
            </a:pPr>
            <a:r>
              <a:rPr lang="en-US" altLang="en-US" sz="1400" dirty="0"/>
              <a:t>1986</a:t>
            </a:r>
            <a:endParaRPr lang="en-US" altLang="en-US" sz="1400" dirty="0"/>
          </a:p>
        </p:txBody>
      </p:sp>
      <p:cxnSp>
        <p:nvCxnSpPr>
          <p:cNvPr id="10" name="直接连接符 9"/>
          <p:cNvCxnSpPr/>
          <p:nvPr>
            <p:custDataLst>
              <p:tags r:id="rId7"/>
            </p:custDataLst>
          </p:nvPr>
        </p:nvCxnSpPr>
        <p:spPr>
          <a:xfrm>
            <a:off x="7791450" y="4018280"/>
            <a:ext cx="7620" cy="641350"/>
          </a:xfrm>
          <a:prstGeom prst="line">
            <a:avLst/>
          </a:prstGeom>
          <a:ln w="3175">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
        <p:nvSpPr>
          <p:cNvPr id="11" name="textbox 66"/>
          <p:cNvSpPr/>
          <p:nvPr/>
        </p:nvSpPr>
        <p:spPr>
          <a:xfrm>
            <a:off x="7454265" y="3705860"/>
            <a:ext cx="643890" cy="252095"/>
          </a:xfrm>
          <a:prstGeom prst="rect">
            <a:avLst/>
          </a:prstGeom>
        </p:spPr>
        <p:txBody>
          <a:bodyPr vert="horz" wrap="square" lIns="0" tIns="0" rIns="0" bIns="0"/>
          <a:p>
            <a:pPr algn="ctr" rtl="0" eaLnBrk="0">
              <a:lnSpc>
                <a:spcPct val="83000"/>
              </a:lnSpc>
            </a:pPr>
            <a:endParaRPr lang="en-US" altLang="en-US" sz="100" dirty="0"/>
          </a:p>
          <a:p>
            <a:pPr marL="12700" algn="ctr" rtl="0" eaLnBrk="0">
              <a:lnSpc>
                <a:spcPts val="1780"/>
              </a:lnSpc>
            </a:pPr>
            <a:r>
              <a:rPr lang="en-US"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rPr>
              <a:t>SMV</a:t>
            </a:r>
            <a:endPar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endParaRPr>
          </a:p>
          <a:p>
            <a:pPr marL="12700" algn="ctr" rtl="0" eaLnBrk="0">
              <a:lnSpc>
                <a:spcPts val="1780"/>
              </a:lnSpc>
            </a:pPr>
            <a:r>
              <a:rPr lang="en-US" altLang="en-US" sz="1400" dirty="0"/>
              <a:t>1995</a:t>
            </a:r>
            <a:endParaRPr lang="en-US" altLang="en-US" sz="1400" dirty="0"/>
          </a:p>
        </p:txBody>
      </p:sp>
      <p:sp>
        <p:nvSpPr>
          <p:cNvPr id="14" name="textbox 72"/>
          <p:cNvSpPr/>
          <p:nvPr/>
        </p:nvSpPr>
        <p:spPr>
          <a:xfrm>
            <a:off x="8874760" y="5332095"/>
            <a:ext cx="800100" cy="215265"/>
          </a:xfrm>
          <a:prstGeom prst="rect">
            <a:avLst/>
          </a:prstGeom>
        </p:spPr>
        <p:txBody>
          <a:bodyPr vert="horz" wrap="square" lIns="0" tIns="0" rIns="0" bIns="0"/>
          <a:p>
            <a:pPr algn="l" rtl="0" eaLnBrk="0">
              <a:lnSpc>
                <a:spcPct val="86000"/>
              </a:lnSpc>
            </a:pPr>
            <a:endParaRPr lang="en-US" altLang="en-US" sz="100" dirty="0"/>
          </a:p>
          <a:p>
            <a:pPr marL="204470" indent="-192405" algn="l" rtl="0" eaLnBrk="0">
              <a:lnSpc>
                <a:spcPct val="94000"/>
              </a:lnSpc>
            </a:pP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基于</a:t>
            </a:r>
            <a:r>
              <a:rPr lang="zh-CN"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深度</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学习</a:t>
            </a:r>
            <a:r>
              <a:rPr sz="1400" kern="0" spc="-40" dirty="0">
                <a:solidFill>
                  <a:srgbClr val="595959">
                    <a:alpha val="100000"/>
                  </a:srgbClr>
                </a:solidFill>
                <a:latin typeface="微软雅黑" panose="020B0503020204020204" charset="-122"/>
                <a:ea typeface="微软雅黑" panose="020B0503020204020204" charset="-122"/>
                <a:cs typeface="微软雅黑" panose="020B0503020204020204" charset="-122"/>
                <a:sym typeface="+mn-ea"/>
              </a:rPr>
              <a:t>的AI芯片</a:t>
            </a:r>
            <a:endParaRPr lang="en-US" altLang="zh-CN" sz="1400" dirty="0">
              <a:ea typeface="宋体" panose="02010600030101010101" pitchFamily="2" charset="-122"/>
            </a:endParaRPr>
          </a:p>
        </p:txBody>
      </p:sp>
      <p:sp>
        <p:nvSpPr>
          <p:cNvPr id="15" name="文本框 14" descr="7b0a2020202022776f7264617274223a2022220a7d0a"/>
          <p:cNvSpPr txBox="1"/>
          <p:nvPr/>
        </p:nvSpPr>
        <p:spPr>
          <a:xfrm>
            <a:off x="7284085" y="2334895"/>
            <a:ext cx="2390775" cy="368300"/>
          </a:xfrm>
          <a:prstGeom prst="rect">
            <a:avLst/>
          </a:prstGeom>
          <a:noFill/>
        </p:spPr>
        <p:txBody>
          <a:bodyPr wrap="square" rtlCol="0" anchor="t">
            <a:spAutoFit/>
          </a:bodyPr>
          <a:p>
            <a:r>
              <a:rPr lang="zh-CN" altLang="en-US" b="1">
                <a:ln w="2419" cmpd="sng">
                  <a:solidFill>
                    <a:srgbClr val="FFEA75"/>
                  </a:solidFill>
                  <a:prstDash val="solid"/>
                </a:ln>
                <a:gradFill>
                  <a:gsLst>
                    <a:gs pos="99000">
                      <a:srgbClr val="FF7373">
                        <a:alpha val="100000"/>
                      </a:srgbClr>
                    </a:gs>
                    <a:gs pos="0">
                      <a:srgbClr val="FF8F8E"/>
                    </a:gs>
                  </a:gsLst>
                  <a:lin ang="16200000" scaled="1"/>
                </a:gradFill>
                <a:effectLst>
                  <a:innerShdw blurRad="6048" dist="50800" dir="18900000">
                    <a:srgbClr val="89210D">
                      <a:alpha val="29000"/>
                    </a:srgbClr>
                  </a:innerShdw>
                  <a:reflection blurRad="8467" stA="38000" endA="900" endPos="60000" dist="38100" dir="5400000" sy="-100000" algn="bl" rotWithShape="0"/>
                </a:effectLst>
                <a:latin typeface="汉仪颜楷简" panose="00020600040101010101" charset="-122"/>
                <a:ea typeface="汉仪颜楷简" panose="00020600040101010101" charset="-122"/>
                <a:cs typeface="汉仪颜楷简" panose="00020600040101010101" charset="-122"/>
              </a:rPr>
              <a:t>第三阶段--</a:t>
            </a:r>
            <a:r>
              <a:rPr lang="zh-CN" altLang="en-US" b="1">
                <a:ln w="2419" cmpd="sng">
                  <a:solidFill>
                    <a:srgbClr val="FFEA75"/>
                  </a:solidFill>
                  <a:prstDash val="solid"/>
                </a:ln>
                <a:gradFill>
                  <a:gsLst>
                    <a:gs pos="99000">
                      <a:srgbClr val="FF7373">
                        <a:alpha val="100000"/>
                      </a:srgbClr>
                    </a:gs>
                    <a:gs pos="0">
                      <a:srgbClr val="FF8F8E"/>
                    </a:gs>
                  </a:gsLst>
                  <a:lin ang="16200000" scaled="1"/>
                </a:gradFill>
                <a:effectLst>
                  <a:innerShdw blurRad="6048" dist="50800" dir="18900000">
                    <a:srgbClr val="89210D">
                      <a:alpha val="29000"/>
                    </a:srgbClr>
                  </a:innerShdw>
                  <a:reflection blurRad="8467" stA="38000" endA="900" endPos="60000" dist="38100" dir="5400000" sy="-100000" algn="bl" rotWithShape="0"/>
                </a:effectLst>
                <a:latin typeface="汉仪颜楷简" panose="00020600040101010101" charset="-122"/>
                <a:ea typeface="汉仪颜楷简" panose="00020600040101010101" charset="-122"/>
                <a:cs typeface="汉仪颜楷简" panose="00020600040101010101" charset="-122"/>
              </a:rPr>
              <a:t>爆发期</a:t>
            </a:r>
            <a:endParaRPr lang="zh-CN" altLang="en-US" b="1">
              <a:ln w="2419" cmpd="sng">
                <a:solidFill>
                  <a:srgbClr val="FFEA75"/>
                </a:solidFill>
                <a:prstDash val="solid"/>
              </a:ln>
              <a:gradFill>
                <a:gsLst>
                  <a:gs pos="99000">
                    <a:srgbClr val="FF7373">
                      <a:alpha val="100000"/>
                    </a:srgbClr>
                  </a:gs>
                  <a:gs pos="0">
                    <a:srgbClr val="FF8F8E"/>
                  </a:gs>
                </a:gsLst>
                <a:lin ang="16200000" scaled="1"/>
              </a:gradFill>
              <a:effectLst>
                <a:innerShdw blurRad="6048" dist="50800" dir="18900000">
                  <a:srgbClr val="89210D">
                    <a:alpha val="29000"/>
                  </a:srgbClr>
                </a:innerShdw>
                <a:reflection blurRad="8467" stA="38000" endA="900" endPos="60000" dist="38100" dir="5400000" sy="-100000" algn="bl" rotWithShape="0"/>
              </a:effectLst>
              <a:latin typeface="汉仪颜楷简" panose="00020600040101010101" charset="-122"/>
              <a:ea typeface="汉仪颜楷简" panose="00020600040101010101" charset="-122"/>
              <a:cs typeface="汉仪颜楷简" panose="0002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 name="table 108"/>
          <p:cNvGraphicFramePr>
            <a:graphicFrameLocks noGrp="1"/>
          </p:cNvGraphicFramePr>
          <p:nvPr/>
        </p:nvGraphicFramePr>
        <p:xfrm>
          <a:off x="327659" y="2556509"/>
          <a:ext cx="11555730" cy="3936365"/>
        </p:xfrm>
        <a:graphic>
          <a:graphicData uri="http://schemas.openxmlformats.org/drawingml/2006/table">
            <a:tbl>
              <a:tblPr/>
              <a:tblGrid>
                <a:gridCol w="1157605"/>
                <a:gridCol w="3626484"/>
                <a:gridCol w="6771640"/>
              </a:tblGrid>
              <a:tr h="455294">
                <a:tc>
                  <a:txBody>
                    <a:bodyPr/>
                    <a:lstStyle/>
                    <a:p>
                      <a:pPr algn="l" rtl="0" eaLnBrk="0">
                        <a:lnSpc>
                          <a:spcPct val="109000"/>
                        </a:lnSpc>
                      </a:pPr>
                      <a:endParaRPr lang="en-US" altLang="en-US" sz="800" dirty="0"/>
                    </a:p>
                    <a:p>
                      <a:pPr marL="408305" algn="l" rtl="0" eaLnBrk="0">
                        <a:lnSpc>
                          <a:spcPct val="87000"/>
                        </a:lnSpc>
                        <a:spcBef>
                          <a:spcPts val="0"/>
                        </a:spcBef>
                      </a:pPr>
                      <a:r>
                        <a:rPr sz="1400"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年份</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11000"/>
                        </a:lnSpc>
                      </a:pPr>
                      <a:endParaRPr lang="en-US" altLang="en-US" sz="800" dirty="0"/>
                    </a:p>
                    <a:p>
                      <a:pPr marL="1640840" algn="l" rtl="0" eaLnBrk="0">
                        <a:lnSpc>
                          <a:spcPct val="86000"/>
                        </a:lnSpc>
                        <a:spcBef>
                          <a:spcPts val="0"/>
                        </a:spcBef>
                      </a:pPr>
                      <a:r>
                        <a:rPr sz="1400" kern="0" spc="-3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政策</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c>
                  <a:txBody>
                    <a:bodyPr/>
                    <a:lstStyle/>
                    <a:p>
                      <a:pPr algn="l" rtl="0" eaLnBrk="0">
                        <a:lnSpc>
                          <a:spcPct val="109000"/>
                        </a:lnSpc>
                      </a:pPr>
                      <a:endParaRPr lang="en-US" altLang="en-US" sz="800" dirty="0"/>
                    </a:p>
                    <a:p>
                      <a:pPr marL="3031490" algn="l" rtl="0" eaLnBrk="0">
                        <a:lnSpc>
                          <a:spcPct val="87000"/>
                        </a:lnSpc>
                        <a:spcBef>
                          <a:spcPts val="5"/>
                        </a:spcBef>
                      </a:pPr>
                      <a:r>
                        <a:rPr sz="1400" kern="0" spc="-10" dirty="0">
                          <a:ln w="5103"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相关内容</a:t>
                      </a:r>
                      <a:endParaRPr lang="en-US" altLang="en-US" sz="14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D9ED2"/>
                    </a:solidFill>
                  </a:tcPr>
                </a:tc>
              </a:tr>
              <a:tr h="596265">
                <a:tc>
                  <a:txBody>
                    <a:bodyPr/>
                    <a:lstStyle/>
                    <a:p>
                      <a:pPr algn="l" rtl="0" eaLnBrk="0">
                        <a:lnSpc>
                          <a:spcPct val="145000"/>
                        </a:lnSpc>
                      </a:pPr>
                      <a:endParaRPr lang="en-US" altLang="en-US" sz="1000" dirty="0"/>
                    </a:p>
                    <a:p>
                      <a:pPr algn="l" rtl="0" eaLnBrk="0">
                        <a:lnSpc>
                          <a:spcPct val="9000"/>
                        </a:lnSpc>
                      </a:pPr>
                      <a:endParaRPr lang="en-US" altLang="en-US" sz="100" dirty="0"/>
                    </a:p>
                    <a:p>
                      <a:pPr marL="322580" algn="l" rtl="0" eaLnBrk="0">
                        <a:lnSpc>
                          <a:spcPct val="85000"/>
                        </a:lnSpc>
                      </a:pPr>
                      <a:r>
                        <a:rPr sz="1200" kern="0" spc="-30" dirty="0">
                          <a:solidFill>
                            <a:srgbClr val="000000">
                              <a:alpha val="100000"/>
                            </a:srgbClr>
                          </a:solidFill>
                          <a:latin typeface="Verdana" panose="020B0604030504040204"/>
                          <a:ea typeface="Verdana" panose="020B0604030504040204"/>
                          <a:cs typeface="Verdana" panose="020B0604030504040204"/>
                        </a:rPr>
                        <a:t>2016</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年</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7000"/>
                        </a:lnSpc>
                      </a:pPr>
                      <a:endParaRPr lang="en-US" altLang="en-US" sz="1000" dirty="0"/>
                    </a:p>
                    <a:p>
                      <a:pPr marL="153670" algn="l" rtl="0" eaLnBrk="0">
                        <a:lnSpc>
                          <a:spcPts val="1520"/>
                        </a:lnSpc>
                        <a:spcBef>
                          <a:spcPts val="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发改委《互联网</a:t>
                      </a:r>
                      <a:r>
                        <a:rPr sz="1200" kern="0" spc="-10" dirty="0">
                          <a:solidFill>
                            <a:srgbClr val="000000">
                              <a:alpha val="100000"/>
                            </a:srgbClr>
                          </a:solidFill>
                          <a:latin typeface="Verdana" panose="020B0604030504040204"/>
                          <a:ea typeface="Verdana" panose="020B0604030504040204"/>
                          <a:cs typeface="Verdana" panose="020B0604030504040204"/>
                        </a:rPr>
                        <a:t>+</a:t>
                      </a:r>
                      <a:r>
                        <a:rPr sz="1200" kern="0" spc="-260" dirty="0">
                          <a:solidFill>
                            <a:srgbClr val="000000">
                              <a:alpha val="100000"/>
                            </a:srgbClr>
                          </a:solidFill>
                          <a:latin typeface="Verdana" panose="020B0604030504040204"/>
                          <a:ea typeface="Verdana" panose="020B0604030504040204"/>
                          <a:cs typeface="Verdana" panose="020B0604030504040204"/>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”人工智能三年行动实施方案》</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40000"/>
                        </a:lnSpc>
                      </a:pPr>
                      <a:endParaRPr lang="en-US" altLang="en-US" sz="1000" dirty="0"/>
                    </a:p>
                    <a:p>
                      <a:pPr algn="l" rtl="0" eaLnBrk="0">
                        <a:lnSpc>
                          <a:spcPct val="7000"/>
                        </a:lnSpc>
                      </a:pPr>
                      <a:endParaRPr lang="en-US" altLang="en-US" sz="100" dirty="0"/>
                    </a:p>
                    <a:p>
                      <a:pPr marL="643890" algn="l" rtl="0" eaLnBrk="0">
                        <a:lnSpc>
                          <a:spcPct val="93000"/>
                        </a:lnSpc>
                      </a:pP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对人工智能芯片发展方向提出多项要求，并促进智能终端可穿戴设备的</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推广落地</a:t>
                      </a:r>
                      <a:r>
                        <a:rPr sz="1200" kern="0" spc="-2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842645">
                <a:tc>
                  <a:txBody>
                    <a:bodyPr/>
                    <a:lstStyle/>
                    <a:p>
                      <a:pPr algn="l" rtl="0" eaLnBrk="0">
                        <a:lnSpc>
                          <a:spcPct val="113000"/>
                        </a:lnSpc>
                      </a:pPr>
                      <a:endParaRPr lang="en-US" altLang="en-US" sz="1000" dirty="0"/>
                    </a:p>
                    <a:p>
                      <a:pPr algn="l" rtl="0" eaLnBrk="0">
                        <a:lnSpc>
                          <a:spcPct val="113000"/>
                        </a:lnSpc>
                      </a:pPr>
                      <a:endParaRPr lang="en-US" altLang="en-US" sz="1000" dirty="0"/>
                    </a:p>
                    <a:p>
                      <a:pPr algn="l" rtl="0" eaLnBrk="0">
                        <a:lnSpc>
                          <a:spcPct val="8000"/>
                        </a:lnSpc>
                      </a:pPr>
                      <a:endParaRPr lang="en-US" altLang="en-US" sz="100" dirty="0"/>
                    </a:p>
                    <a:p>
                      <a:pPr marL="322580" algn="l" rtl="0" eaLnBrk="0">
                        <a:lnSpc>
                          <a:spcPct val="85000"/>
                        </a:lnSpc>
                      </a:pPr>
                      <a:r>
                        <a:rPr sz="1200" kern="0" spc="-30" dirty="0">
                          <a:solidFill>
                            <a:srgbClr val="000000">
                              <a:alpha val="100000"/>
                            </a:srgbClr>
                          </a:solidFill>
                          <a:latin typeface="Verdana" panose="020B0604030504040204"/>
                          <a:ea typeface="Verdana" panose="020B0604030504040204"/>
                          <a:cs typeface="Verdana" panose="020B0604030504040204"/>
                        </a:rPr>
                        <a:t>2017</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年</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1000"/>
                        </a:lnSpc>
                      </a:pPr>
                      <a:endParaRPr lang="en-US" altLang="en-US" sz="1000" dirty="0"/>
                    </a:p>
                    <a:p>
                      <a:pPr algn="l" rtl="0" eaLnBrk="0">
                        <a:lnSpc>
                          <a:spcPct val="102000"/>
                        </a:lnSpc>
                      </a:pPr>
                      <a:endParaRPr lang="en-US" altLang="en-US" sz="1000" dirty="0"/>
                    </a:p>
                    <a:p>
                      <a:pPr marL="532765" algn="l" rtl="0" eaLnBrk="0">
                        <a:lnSpc>
                          <a:spcPts val="1520"/>
                        </a:lnSpc>
                        <a:spcBef>
                          <a:spcPts val="5"/>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国务院《新一代人工知恩感发展规划》</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1000"/>
                        </a:lnSpc>
                      </a:pPr>
                      <a:endParaRPr lang="en-US" altLang="en-US" sz="1000" dirty="0"/>
                    </a:p>
                    <a:p>
                      <a:pPr algn="l" rtl="0" eaLnBrk="0">
                        <a:lnSpc>
                          <a:spcPct val="8000"/>
                        </a:lnSpc>
                      </a:pPr>
                      <a:endParaRPr lang="en-US" altLang="en-US" sz="100" dirty="0"/>
                    </a:p>
                    <a:p>
                      <a:pPr marL="112395" algn="l" rtl="0" eaLnBrk="0">
                        <a:lnSpc>
                          <a:spcPct val="93000"/>
                        </a:lnSpc>
                      </a:pP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重点突破高效能</a:t>
                      </a:r>
                      <a:r>
                        <a:rPr sz="12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、可重构类脑</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计算芯片和具有计算机成像功能的类脑视觉传感器技术，研发具有学</a:t>
                      </a:r>
                      <a:endParaRPr lang="en-US" altLang="en-US" sz="1200" dirty="0"/>
                    </a:p>
                    <a:p>
                      <a:pPr marL="2550160" indent="-2433320" algn="l" rtl="0" eaLnBrk="0">
                        <a:lnSpc>
                          <a:spcPct val="94000"/>
                        </a:lnSpc>
                        <a:spcBef>
                          <a:spcPts val="90"/>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习能力的高效能类脑神经网络架构和硬件系统</a:t>
                      </a:r>
                      <a:r>
                        <a:rPr sz="12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，实现具有多媒体感</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知信息理解和智能增长</a:t>
                      </a:r>
                      <a:r>
                        <a:rPr sz="12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、尝试推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理能力的类脑智能系统</a:t>
                      </a:r>
                      <a:r>
                        <a:rPr sz="1200" kern="0" spc="-1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842010">
                <a:tc>
                  <a:txBody>
                    <a:bodyPr/>
                    <a:lstStyle/>
                    <a:p>
                      <a:pPr algn="l" rtl="0" eaLnBrk="0">
                        <a:lnSpc>
                          <a:spcPct val="113000"/>
                        </a:lnSpc>
                      </a:pPr>
                      <a:endParaRPr lang="en-US" altLang="en-US" sz="1000" dirty="0"/>
                    </a:p>
                    <a:p>
                      <a:pPr algn="l" rtl="0" eaLnBrk="0">
                        <a:lnSpc>
                          <a:spcPct val="113000"/>
                        </a:lnSpc>
                      </a:pPr>
                      <a:endParaRPr lang="en-US" altLang="en-US" sz="1000" dirty="0"/>
                    </a:p>
                    <a:p>
                      <a:pPr algn="l" rtl="0" eaLnBrk="0">
                        <a:lnSpc>
                          <a:spcPct val="8000"/>
                        </a:lnSpc>
                      </a:pPr>
                      <a:endParaRPr lang="en-US" altLang="en-US" sz="100" dirty="0"/>
                    </a:p>
                    <a:p>
                      <a:pPr marL="322580" algn="l" rtl="0" eaLnBrk="0">
                        <a:lnSpc>
                          <a:spcPct val="85000"/>
                        </a:lnSpc>
                      </a:pPr>
                      <a:r>
                        <a:rPr sz="1200" kern="0" spc="-30" dirty="0">
                          <a:solidFill>
                            <a:srgbClr val="000000">
                              <a:alpha val="100000"/>
                            </a:srgbClr>
                          </a:solidFill>
                          <a:latin typeface="Verdana" panose="020B0604030504040204"/>
                          <a:ea typeface="Verdana" panose="020B0604030504040204"/>
                          <a:cs typeface="Verdana" panose="020B0604030504040204"/>
                        </a:rPr>
                        <a:t>2017</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年</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43000"/>
                        </a:lnSpc>
                      </a:pPr>
                      <a:endParaRPr lang="en-US" altLang="en-US" sz="1000" dirty="0"/>
                    </a:p>
                    <a:p>
                      <a:pPr algn="l" rtl="0" eaLnBrk="0">
                        <a:lnSpc>
                          <a:spcPct val="9000"/>
                        </a:lnSpc>
                      </a:pPr>
                      <a:endParaRPr lang="en-US" altLang="en-US" sz="100" dirty="0"/>
                    </a:p>
                    <a:p>
                      <a:pPr marL="1515745" indent="-1371600" algn="l" rtl="0" eaLnBrk="0">
                        <a:lnSpc>
                          <a:spcPct val="107000"/>
                        </a:lnSpc>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工信部《关于促进新一代人工智能产业发展三年行</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动计划》</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61000"/>
                        </a:lnSpc>
                      </a:pPr>
                      <a:endParaRPr lang="en-US" altLang="en-US" sz="1000" dirty="0"/>
                    </a:p>
                    <a:p>
                      <a:pPr algn="l" rtl="0" eaLnBrk="0">
                        <a:lnSpc>
                          <a:spcPct val="8000"/>
                        </a:lnSpc>
                      </a:pPr>
                      <a:endParaRPr lang="en-US" altLang="en-US" sz="100" dirty="0"/>
                    </a:p>
                    <a:p>
                      <a:pPr marL="110490" algn="l" rtl="0" eaLnBrk="0">
                        <a:lnSpc>
                          <a:spcPct val="93000"/>
                        </a:lnSpc>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按照“系统布局</a:t>
                      </a:r>
                      <a:r>
                        <a:rPr sz="12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、重点突破</a:t>
                      </a:r>
                      <a:r>
                        <a:rPr sz="12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、协同创新</a:t>
                      </a:r>
                      <a:r>
                        <a:rPr sz="12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、开放有序</a:t>
                      </a:r>
                      <a:r>
                        <a:rPr sz="12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”的原则，在深入调</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研基础上研究提出重点发展</a:t>
                      </a:r>
                      <a:endParaRPr lang="en-US" altLang="en-US" sz="1200" dirty="0"/>
                    </a:p>
                    <a:p>
                      <a:pPr marL="189865" algn="l" rtl="0" eaLnBrk="0">
                        <a:lnSpc>
                          <a:spcPct val="93000"/>
                        </a:lnSpc>
                        <a:spcBef>
                          <a:spcPts val="100"/>
                        </a:spcBef>
                      </a:pP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智能传感器</a:t>
                      </a:r>
                      <a:r>
                        <a:rPr sz="1200" kern="0" spc="-2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、神经网络芯片</a:t>
                      </a:r>
                      <a:r>
                        <a:rPr sz="12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、开源开放平台等关键环节，夯实人工智能产业发展的软硬</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件基础</a:t>
                      </a:r>
                      <a:r>
                        <a:rPr sz="1200" kern="0" spc="-2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r h="596900">
                <a:tc>
                  <a:txBody>
                    <a:bodyPr/>
                    <a:lstStyle/>
                    <a:p>
                      <a:pPr algn="l" rtl="0" eaLnBrk="0">
                        <a:lnSpc>
                          <a:spcPct val="146000"/>
                        </a:lnSpc>
                      </a:pPr>
                      <a:endParaRPr lang="en-US" altLang="en-US" sz="1000" dirty="0"/>
                    </a:p>
                    <a:p>
                      <a:pPr marL="322580" algn="l" rtl="0" eaLnBrk="0">
                        <a:lnSpc>
                          <a:spcPct val="85000"/>
                        </a:lnSpc>
                        <a:spcBef>
                          <a:spcPts val="5"/>
                        </a:spcBef>
                      </a:pPr>
                      <a:r>
                        <a:rPr sz="1200" kern="0" spc="-30" dirty="0">
                          <a:solidFill>
                            <a:srgbClr val="000000">
                              <a:alpha val="100000"/>
                            </a:srgbClr>
                          </a:solidFill>
                          <a:latin typeface="Verdana" panose="020B0604030504040204"/>
                          <a:ea typeface="Verdana" panose="020B0604030504040204"/>
                          <a:cs typeface="Verdana" panose="020B0604030504040204"/>
                        </a:rPr>
                        <a:t>2019</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年</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5000"/>
                        </a:lnSpc>
                      </a:pPr>
                      <a:endParaRPr lang="en-US" altLang="en-US" sz="600" dirty="0"/>
                    </a:p>
                    <a:p>
                      <a:pPr marL="1667510" indent="-1470025" algn="l" rtl="0" eaLnBrk="0">
                        <a:lnSpc>
                          <a:spcPct val="107000"/>
                        </a:lnSpc>
                        <a:spcBef>
                          <a:spcPts val="5"/>
                        </a:spcBef>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《关于促进人工智能和实体经济深度融合的指导意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见》</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c>
                  <a:txBody>
                    <a:bodyPr/>
                    <a:lstStyle/>
                    <a:p>
                      <a:pPr algn="l" rtl="0" eaLnBrk="0">
                        <a:lnSpc>
                          <a:spcPct val="100000"/>
                        </a:lnSpc>
                      </a:pPr>
                      <a:endParaRPr lang="en-US" altLang="en-US" sz="800" dirty="0"/>
                    </a:p>
                    <a:p>
                      <a:pPr marL="110490" algn="l" rtl="0" eaLnBrk="0">
                        <a:lnSpc>
                          <a:spcPct val="94000"/>
                        </a:lnSpc>
                        <a:spcBef>
                          <a:spcPts val="0"/>
                        </a:spcBef>
                      </a:pPr>
                      <a:r>
                        <a:rPr sz="12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把握新一代人工智能的发展特点</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，结合不同行业</a:t>
                      </a:r>
                      <a:r>
                        <a:rPr sz="1200" kern="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，不同区域特点，探索创新成果应用转化的路径和</a:t>
                      </a:r>
                      <a:endParaRPr lang="en-US" altLang="en-US" sz="1200" dirty="0"/>
                    </a:p>
                    <a:p>
                      <a:pPr marL="1331595" algn="l" rtl="0" eaLnBrk="0">
                        <a:lnSpc>
                          <a:spcPct val="93000"/>
                        </a:lnSpc>
                        <a:spcBef>
                          <a:spcPts val="95"/>
                        </a:spcBef>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方法，构建数据驱动</a:t>
                      </a:r>
                      <a:r>
                        <a:rPr sz="1200" kern="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、人机协同</a:t>
                      </a:r>
                      <a:r>
                        <a:rPr sz="1200" kern="0" spc="-20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、跨界融合的智能经济形态</a:t>
                      </a:r>
                      <a:r>
                        <a:rPr sz="1200" kern="0" spc="-2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0F7"/>
                    </a:solidFill>
                  </a:tcPr>
                </a:tc>
              </a:tr>
              <a:tr h="603250">
                <a:tc>
                  <a:txBody>
                    <a:bodyPr/>
                    <a:lstStyle/>
                    <a:p>
                      <a:pPr algn="l" rtl="0" eaLnBrk="0">
                        <a:lnSpc>
                          <a:spcPct val="146000"/>
                        </a:lnSpc>
                      </a:pPr>
                      <a:endParaRPr lang="en-US" altLang="en-US" sz="1000" dirty="0"/>
                    </a:p>
                    <a:p>
                      <a:pPr marL="322580" algn="l" rtl="0" eaLnBrk="0">
                        <a:lnSpc>
                          <a:spcPct val="85000"/>
                        </a:lnSpc>
                        <a:spcBef>
                          <a:spcPts val="5"/>
                        </a:spcBef>
                      </a:pPr>
                      <a:r>
                        <a:rPr sz="1200" kern="0" spc="-30" dirty="0">
                          <a:solidFill>
                            <a:srgbClr val="000000">
                              <a:alpha val="100000"/>
                            </a:srgbClr>
                          </a:solidFill>
                          <a:latin typeface="Verdana" panose="020B0604030504040204"/>
                          <a:ea typeface="Verdana" panose="020B0604030504040204"/>
                          <a:cs typeface="Verdana" panose="020B0604030504040204"/>
                        </a:rPr>
                        <a:t>2021</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年</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27000"/>
                        </a:lnSpc>
                      </a:pPr>
                      <a:endParaRPr lang="en-US" altLang="en-US" sz="1000" dirty="0"/>
                    </a:p>
                    <a:p>
                      <a:pPr algn="l" rtl="0" eaLnBrk="0">
                        <a:lnSpc>
                          <a:spcPct val="7000"/>
                        </a:lnSpc>
                      </a:pPr>
                      <a:endParaRPr lang="en-US" altLang="en-US" sz="100" dirty="0"/>
                    </a:p>
                    <a:p>
                      <a:pPr marL="307975" algn="l" rtl="0" eaLnBrk="0">
                        <a:lnSpc>
                          <a:spcPts val="1520"/>
                        </a:lnSpc>
                      </a:pP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《“十四五</a:t>
                      </a:r>
                      <a:r>
                        <a:rPr sz="1200" kern="0" spc="-19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”规划纲要和</a:t>
                      </a:r>
                      <a:r>
                        <a:rPr sz="1200" kern="0" spc="-30" dirty="0">
                          <a:solidFill>
                            <a:srgbClr val="000000">
                              <a:alpha val="100000"/>
                            </a:srgbClr>
                          </a:solidFill>
                          <a:latin typeface="Verdana" panose="020B0604030504040204"/>
                          <a:ea typeface="Verdana" panose="020B0604030504040204"/>
                          <a:cs typeface="Verdana" panose="020B0604030504040204"/>
                        </a:rPr>
                        <a:t>2035</a:t>
                      </a:r>
                      <a:r>
                        <a:rPr sz="12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远景目标纲要》</a:t>
                      </a:r>
                      <a:endParaRPr lang="en-US" altLang="en-US" sz="1200" dirty="0"/>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c>
                  <a:txBody>
                    <a:bodyPr/>
                    <a:lstStyle/>
                    <a:p>
                      <a:pPr algn="l" rtl="0" eaLnBrk="0">
                        <a:lnSpc>
                          <a:spcPct val="100000"/>
                        </a:lnSpc>
                      </a:pPr>
                      <a:endParaRPr lang="en-US" altLang="en-US" sz="800" dirty="0"/>
                    </a:p>
                    <a:p>
                      <a:pPr marL="99060" algn="ctr" rtl="0" eaLnBrk="0">
                        <a:lnSpc>
                          <a:spcPct val="85000"/>
                        </a:lnSpc>
                        <a:spcBef>
                          <a:spcPts val="5"/>
                        </a:spcBef>
                        <a:buClrTx/>
                        <a:buSzTx/>
                        <a:buFontTx/>
                      </a:pP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我国新一代人工智能产业将着重前沿寄出</a:t>
                      </a:r>
                      <a:r>
                        <a:rPr sz="1200" b="1" kern="0" spc="-20" dirty="0">
                          <a:solidFill>
                            <a:srgbClr val="FF0000">
                              <a:alpha val="100000"/>
                            </a:srgbClr>
                          </a:solidFill>
                          <a:latin typeface="微软雅黑" panose="020B0503020204020204" charset="-122"/>
                          <a:ea typeface="微软雅黑" panose="020B0503020204020204" charset="-122"/>
                          <a:cs typeface="微软雅黑" panose="020B0503020204020204" charset="-122"/>
                          <a:sym typeface="+mn-ea"/>
                        </a:rPr>
                        <a:t>理论突破，专用芯片研发</a:t>
                      </a:r>
                      <a:r>
                        <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，构建开源算法平台，并在学习推理与决策 、图像图形等重点领域进行创新，聚焦高端芯片等关键领域 。</a:t>
                      </a:r>
                      <a:endParaRPr sz="1200" kern="0" spc="-2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txBody>
                  <a:tcPr marL="0" marR="0" marT="0" marB="0" vert="horz">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FEE"/>
                    </a:solidFill>
                  </a:tcPr>
                </a:tc>
              </a:tr>
            </a:tbl>
          </a:graphicData>
        </a:graphic>
      </p:graphicFrame>
      <p:sp>
        <p:nvSpPr>
          <p:cNvPr id="110" name="textbox 110"/>
          <p:cNvSpPr/>
          <p:nvPr/>
        </p:nvSpPr>
        <p:spPr>
          <a:xfrm>
            <a:off x="351261" y="173705"/>
            <a:ext cx="11539855" cy="234061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6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中国政策环境：</a:t>
            </a:r>
            <a:r>
              <a:rPr sz="2100" kern="0" spc="-4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6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在政策的引导支持下</a:t>
            </a:r>
            <a:r>
              <a:rPr sz="2100" kern="0" spc="-3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6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31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6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中国人工智能芯片市场持续快速发展</a:t>
            </a:r>
            <a:r>
              <a:rPr sz="2100" kern="0" spc="6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a:p>
            <a:pPr algn="l" rtl="0" eaLnBrk="0">
              <a:lnSpc>
                <a:spcPct val="150000"/>
              </a:lnSpc>
            </a:pPr>
            <a:endParaRPr lang="en-US" altLang="en-US" sz="1000" dirty="0"/>
          </a:p>
          <a:p>
            <a:pPr marL="365125" indent="-276860" algn="l" rtl="0" eaLnBrk="0">
              <a:lnSpc>
                <a:spcPct val="95000"/>
              </a:lnSpc>
              <a:spcBef>
                <a:spcPts val="425"/>
              </a:spcBef>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芯片产业是信息产业的核心部件与基石</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。当前</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，我国芯片高度依赖进口非常不利于国家安全与行业发展</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。因此，近年来国家高度关注人工</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智能</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芯片产业的发展，发布一系列产业支持政策</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，为人工智能芯片行业建立</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了优良的政策环境，促进行业的发展。</a:t>
            </a:r>
            <a:endParaRPr lang="en-US" altLang="en-US" sz="1400" dirty="0"/>
          </a:p>
          <a:p>
            <a:pPr marL="88265" algn="l" rtl="0" eaLnBrk="0">
              <a:lnSpc>
                <a:spcPts val="178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2021年，《</a:t>
            </a:r>
            <a:r>
              <a:rPr sz="1400" kern="0" spc="-3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“十四五</a:t>
            </a:r>
            <a:r>
              <a:rPr sz="1400" kern="0" spc="-2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”规划纲要和2035年远景</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目标纲要》指出，“十四五</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”期间</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，我国新一代人工智能产业将聚焦</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高端芯片</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等关键领域</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。从</a:t>
            </a:r>
            <a:endParaRPr lang="en-US" altLang="en-US" sz="1400" dirty="0"/>
          </a:p>
          <a:p>
            <a:pPr marL="377190" algn="l" rtl="0" eaLnBrk="0">
              <a:lnSpc>
                <a:spcPct val="88000"/>
              </a:lnSpc>
              <a:spcBef>
                <a:spcPts val="150"/>
              </a:spcBef>
            </a:pPr>
            <a:r>
              <a:rPr sz="1400"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国家战略</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高度为人工智能芯片行业建立了优良的政策环境。</a:t>
            </a:r>
            <a:endParaRPr lang="en-US" altLang="en-US" sz="1400" dirty="0"/>
          </a:p>
          <a:p>
            <a:pPr marL="370205" indent="-281940" algn="l" rtl="0" eaLnBrk="0">
              <a:lnSpc>
                <a:spcPct val="99000"/>
              </a:lnSpc>
              <a:spcBef>
                <a:spcPts val="135"/>
              </a:spcBef>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各地方也根据各自的背景与条件，发布促进和扶持人工智能产业发展的方案方针。截止2021年9月，包括北京</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、天津</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、上海</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、江苏</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、福建等       </a:t>
            </a:r>
            <a:r>
              <a:rPr sz="1400"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20余省</a:t>
            </a:r>
            <a:r>
              <a:rPr sz="1400" kern="0" spc="-1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、市</a:t>
            </a:r>
            <a:r>
              <a:rPr sz="1400" kern="0" spc="-23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、地区发布人</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工智能相关政策，进一步支持引导人工智能及芯片产业发展。</a:t>
            </a:r>
            <a:endParaRPr lang="en-US" altLang="en-US" sz="1400" dirty="0"/>
          </a:p>
          <a:p>
            <a:pPr algn="l" rtl="0" eaLnBrk="0">
              <a:lnSpc>
                <a:spcPct val="124000"/>
              </a:lnSpc>
            </a:pPr>
            <a:endParaRPr lang="en-US" altLang="en-US" sz="1000" dirty="0"/>
          </a:p>
          <a:p>
            <a:pPr algn="l" rtl="0" eaLnBrk="0">
              <a:lnSpc>
                <a:spcPct val="117000"/>
              </a:lnSpc>
            </a:pPr>
            <a:endParaRPr lang="en-US" altLang="en-US" sz="300" dirty="0"/>
          </a:p>
          <a:p>
            <a:pPr marL="3416300" algn="l" rtl="0" eaLnBrk="0">
              <a:lnSpc>
                <a:spcPct val="88000"/>
              </a:lnSpc>
              <a:spcBef>
                <a:spcPts val="5"/>
              </a:spcBef>
            </a:pP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1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2016-2021年中国</a:t>
            </a:r>
            <a:r>
              <a:rPr sz="1400" kern="0" spc="1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人工智能芯片相关政策梳理</a:t>
            </a:r>
            <a:endParaRPr lang="en-US" altLang="en-US" sz="1400" dirty="0"/>
          </a:p>
        </p:txBody>
      </p:sp>
      <p:sp>
        <p:nvSpPr>
          <p:cNvPr id="114" name="textbox 114"/>
          <p:cNvSpPr/>
          <p:nvPr/>
        </p:nvSpPr>
        <p:spPr>
          <a:xfrm>
            <a:off x="326535" y="6635817"/>
            <a:ext cx="1472564" cy="13335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8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来源：公开资料、整理</a:t>
            </a:r>
            <a:endParaRPr lang="en-US" altLang="en-US" sz="800" dirty="0"/>
          </a:p>
        </p:txBody>
      </p:sp>
      <p:sp>
        <p:nvSpPr>
          <p:cNvPr id="116" name="textbox 116"/>
          <p:cNvSpPr/>
          <p:nvPr/>
        </p:nvSpPr>
        <p:spPr>
          <a:xfrm>
            <a:off x="11810289" y="6597319"/>
            <a:ext cx="111760" cy="17398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1000"/>
              </a:lnSpc>
            </a:pPr>
            <a:r>
              <a:rPr sz="12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7</a:t>
            </a:r>
            <a:endParaRPr lang="en-US" alt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8"/>
          <p:cNvPicPr>
            <a:picLocks noChangeAspect="1"/>
          </p:cNvPicPr>
          <p:nvPr/>
        </p:nvPicPr>
        <p:blipFill>
          <a:blip r:embed="rId1"/>
          <a:stretch>
            <a:fillRect/>
          </a:stretch>
        </p:blipFill>
        <p:spPr>
          <a:xfrm rot="21600000">
            <a:off x="320040" y="2194560"/>
            <a:ext cx="11384279" cy="4297679"/>
          </a:xfrm>
          <a:prstGeom prst="rect">
            <a:avLst/>
          </a:prstGeom>
        </p:spPr>
      </p:pic>
      <p:sp>
        <p:nvSpPr>
          <p:cNvPr id="120" name="textbox 120"/>
          <p:cNvSpPr/>
          <p:nvPr/>
        </p:nvSpPr>
        <p:spPr>
          <a:xfrm>
            <a:off x="427103" y="779336"/>
            <a:ext cx="11177905" cy="1102360"/>
          </a:xfrm>
          <a:prstGeom prst="rect">
            <a:avLst/>
          </a:prstGeom>
        </p:spPr>
        <p:txBody>
          <a:bodyPr vert="horz" wrap="square" lIns="0" tIns="0" rIns="0" bIns="0"/>
          <a:lstStyle/>
          <a:p>
            <a:pPr algn="l" rtl="0" eaLnBrk="0">
              <a:lnSpc>
                <a:spcPct val="76000"/>
              </a:lnSpc>
            </a:pPr>
            <a:endParaRPr lang="en-US" altLang="en-US" sz="100" dirty="0"/>
          </a:p>
          <a:p>
            <a:pPr marL="293370" indent="-280670" algn="l" rtl="0" eaLnBrk="0">
              <a:lnSpc>
                <a:spcPct val="9800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2018年12月，</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中央经济会议把人工智能与5G</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、工业互联网</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、物联网等定义为新型基础设施建设，各行业数字化转型加速，产生了</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更多样化</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的人工智能产业应用数据和更复杂的深度学习算法需求</a:t>
            </a:r>
            <a:r>
              <a:rPr sz="1400" kern="0" spc="-1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。目前，</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中国人</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工智能产业链中，应用层企业比例超过</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80%</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，结合场景的</a:t>
            </a:r>
            <a:r>
              <a:rPr sz="1400"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应用落地</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是</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人工智能产业的主要驱动力。</a:t>
            </a:r>
            <a:endParaRPr lang="en-US" altLang="en-US" sz="1400" dirty="0"/>
          </a:p>
          <a:p>
            <a:pPr marL="292100" indent="-280035" algn="l" rtl="0" eaLnBrk="0">
              <a:lnSpc>
                <a:spcPct val="102000"/>
              </a:lnSpc>
              <a:spcBef>
                <a:spcPts val="120"/>
              </a:spcBef>
            </a:pPr>
            <a:r>
              <a:rPr sz="1400" kern="0" spc="-20" dirty="0">
                <a:solidFill>
                  <a:srgbClr val="595959">
                    <a:alpha val="100000"/>
                  </a:srgbClr>
                </a:solidFill>
                <a:latin typeface="Wingdings" panose="05000000000000000000"/>
                <a:ea typeface="Wingdings" panose="05000000000000000000"/>
                <a:cs typeface="Wingdings" panose="05000000000000000000"/>
              </a:rPr>
              <a:t>&gt;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根据数据，</a:t>
            </a:r>
            <a:r>
              <a:rPr sz="1400" kern="0" spc="-28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中国人工智能企业的十大应用技术领域中，</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计算机视觉</a:t>
            </a:r>
            <a:r>
              <a:rPr sz="1400" kern="0" spc="-2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机器人</a:t>
            </a:r>
            <a:r>
              <a:rPr sz="1400" kern="0" spc="-1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2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自然</a:t>
            </a: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语言处理</a:t>
            </a:r>
            <a:r>
              <a:rPr sz="1400" kern="0" spc="-2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机器学习</a:t>
            </a:r>
            <a:r>
              <a:rPr sz="1400" kern="0" spc="-14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kern="0" spc="-3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生物识别</a:t>
            </a:r>
            <a:r>
              <a:rPr sz="1400" kern="0" spc="-30" dirty="0">
                <a:solidFill>
                  <a:srgbClr val="595959">
                    <a:alpha val="100000"/>
                  </a:srgbClr>
                </a:solidFill>
                <a:latin typeface="微软雅黑" panose="020B0503020204020204" charset="-122"/>
                <a:ea typeface="微软雅黑" panose="020B0503020204020204" charset="-122"/>
                <a:cs typeface="微软雅黑" panose="020B0503020204020204" charset="-122"/>
              </a:rPr>
              <a:t>占比居前五；企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业服务</a:t>
            </a:r>
            <a:r>
              <a:rPr sz="1400" kern="0" spc="-1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、机器人和通用方案以及安防</a:t>
            </a:r>
            <a:r>
              <a:rPr sz="1400" kern="0" spc="-24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、汽车是AI应用的主要方向，边缘/终端芯片需求将持续增长。</a:t>
            </a:r>
            <a:endParaRPr lang="en-US" altLang="en-US" sz="1400" dirty="0"/>
          </a:p>
        </p:txBody>
      </p:sp>
      <p:sp>
        <p:nvSpPr>
          <p:cNvPr id="122" name="textbox 122"/>
          <p:cNvSpPr/>
          <p:nvPr/>
        </p:nvSpPr>
        <p:spPr>
          <a:xfrm>
            <a:off x="339501" y="170047"/>
            <a:ext cx="8443594" cy="349884"/>
          </a:xfrm>
          <a:prstGeom prst="rect">
            <a:avLst/>
          </a:prstGeom>
        </p:spPr>
        <p:txBody>
          <a:bodyPr vert="horz" wrap="square" lIns="0" tIns="0" rIns="0" bIns="0"/>
          <a:lstStyle/>
          <a:p>
            <a:pPr algn="l" rtl="0" eaLnBrk="0">
              <a:lnSpc>
                <a:spcPct val="83000"/>
              </a:lnSpc>
            </a:pPr>
            <a:endParaRPr lang="en-US" altLang="en-US" sz="100" dirty="0"/>
          </a:p>
          <a:p>
            <a:pPr algn="r" rtl="0" eaLnBrk="0">
              <a:lnSpc>
                <a:spcPts val="2555"/>
              </a:lnSpc>
            </a:pPr>
            <a:r>
              <a:rPr sz="2100" b="1" kern="0" spc="3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中国市场环境：</a:t>
            </a:r>
            <a:r>
              <a:rPr sz="2100" b="1" kern="0" spc="-40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b="1" kern="0" spc="3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需求是主要驱动力</a:t>
            </a:r>
            <a:r>
              <a:rPr sz="2100" b="1" kern="0" spc="-37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b="1" kern="0" spc="3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b="1" kern="0" spc="-37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b="1" kern="0" spc="3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边缘</a:t>
            </a:r>
            <a:r>
              <a:rPr sz="2100" b="1" kern="0" spc="30" dirty="0">
                <a:solidFill>
                  <a:srgbClr val="1D9ED2">
                    <a:alpha val="100000"/>
                  </a:srgbClr>
                </a:solidFill>
                <a:latin typeface="Arial" panose="020B0604020202020204"/>
                <a:ea typeface="Arial" panose="020B0604020202020204"/>
                <a:cs typeface="Arial" panose="020B0604020202020204"/>
              </a:rPr>
              <a:t>/</a:t>
            </a:r>
            <a:r>
              <a:rPr sz="2100" b="1" kern="0" spc="3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终端芯片市场</a:t>
            </a:r>
            <a:r>
              <a:rPr sz="2100" b="1" kern="0" spc="2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将持续增长。</a:t>
            </a:r>
            <a:endParaRPr lang="en-US" altLang="en-US" sz="2100" dirty="0"/>
          </a:p>
        </p:txBody>
      </p:sp>
      <p:sp>
        <p:nvSpPr>
          <p:cNvPr id="124" name="textbox 124"/>
          <p:cNvSpPr/>
          <p:nvPr/>
        </p:nvSpPr>
        <p:spPr>
          <a:xfrm>
            <a:off x="314775" y="6599478"/>
            <a:ext cx="11614150" cy="17208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0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来源：工信部、公开资料、整理</a:t>
            </a:r>
            <a:r>
              <a:rPr sz="8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8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8</a:t>
            </a:r>
            <a:endParaRPr lang="en-US" alt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128"/>
          <p:cNvPicPr>
            <a:picLocks noChangeAspect="1"/>
          </p:cNvPicPr>
          <p:nvPr/>
        </p:nvPicPr>
        <p:blipFill>
          <a:blip r:embed="rId1"/>
          <a:stretch>
            <a:fillRect/>
          </a:stretch>
        </p:blipFill>
        <p:spPr>
          <a:xfrm rot="21600000">
            <a:off x="228600" y="2377439"/>
            <a:ext cx="5852159" cy="3749040"/>
          </a:xfrm>
          <a:prstGeom prst="rect">
            <a:avLst/>
          </a:prstGeom>
        </p:spPr>
      </p:pic>
      <p:pic>
        <p:nvPicPr>
          <p:cNvPr id="130" name="picture 130"/>
          <p:cNvPicPr>
            <a:picLocks noChangeAspect="1"/>
          </p:cNvPicPr>
          <p:nvPr/>
        </p:nvPicPr>
        <p:blipFill>
          <a:blip r:embed="rId2"/>
          <a:stretch>
            <a:fillRect/>
          </a:stretch>
        </p:blipFill>
        <p:spPr>
          <a:xfrm rot="21600000">
            <a:off x="6583680" y="2423160"/>
            <a:ext cx="5029200" cy="3794759"/>
          </a:xfrm>
          <a:prstGeom prst="rect">
            <a:avLst/>
          </a:prstGeom>
        </p:spPr>
      </p:pic>
      <p:sp>
        <p:nvSpPr>
          <p:cNvPr id="132" name="textbox 132"/>
          <p:cNvSpPr/>
          <p:nvPr/>
        </p:nvSpPr>
        <p:spPr>
          <a:xfrm>
            <a:off x="442978" y="766915"/>
            <a:ext cx="11231880" cy="876935"/>
          </a:xfrm>
          <a:prstGeom prst="rect">
            <a:avLst/>
          </a:prstGeom>
        </p:spPr>
        <p:txBody>
          <a:bodyPr vert="horz" wrap="square" lIns="0" tIns="0" rIns="0" bIns="0"/>
          <a:lstStyle/>
          <a:p>
            <a:pPr algn="l" rtl="0" eaLnBrk="0">
              <a:lnSpc>
                <a:spcPct val="95000"/>
              </a:lnSpc>
            </a:pPr>
            <a:endParaRPr lang="en-US" altLang="en-US" sz="100" dirty="0"/>
          </a:p>
          <a:p>
            <a:pPr marL="288925" indent="-276860" algn="l" rtl="0" eaLnBrk="0">
              <a:lnSpc>
                <a:spcPct val="99000"/>
              </a:lnSpc>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人工智能整体市场已从2020年的疫情影响中恢复，</a:t>
            </a:r>
            <a:r>
              <a:rPr sz="1400"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同时，</a:t>
            </a:r>
            <a:r>
              <a:rPr sz="1400" kern="0" spc="-29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随着技术的成熟以及数智化</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转型升级，</a:t>
            </a:r>
            <a:r>
              <a:rPr sz="1400" kern="0" spc="-2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内在需求增加，</a:t>
            </a:r>
            <a:r>
              <a:rPr sz="1400" kern="0" spc="-2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中国人工智能核心产业市场</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规模将持续平稳增长，预计2025年将达到约</a:t>
            </a:r>
            <a:r>
              <a:rPr sz="1400" b="1" kern="0" spc="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4000亿元</a:t>
            </a:r>
            <a:r>
              <a:rPr sz="1400" b="1" kern="0" spc="-26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a:p>
            <a:pPr marL="291465" indent="-278765" algn="l" rtl="0" eaLnBrk="0">
              <a:lnSpc>
                <a:spcPct val="99000"/>
              </a:lnSpc>
              <a:spcBef>
                <a:spcPts val="35"/>
              </a:spcBef>
            </a:pPr>
            <a:r>
              <a:rPr sz="1400" kern="0" spc="-10" dirty="0">
                <a:solidFill>
                  <a:srgbClr val="595959">
                    <a:alpha val="100000"/>
                  </a:srgbClr>
                </a:solidFill>
                <a:latin typeface="Wingdings" panose="05000000000000000000"/>
                <a:ea typeface="Wingdings" panose="05000000000000000000"/>
                <a:cs typeface="Wingdings" panose="05000000000000000000"/>
              </a:rPr>
              <a:t>&gt;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随着大算力中心的增加以及终端应用的逐步落地，</a:t>
            </a:r>
            <a:r>
              <a:rPr sz="1400" kern="0" spc="-27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中国</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AI芯片需求也持续上涨</a:t>
            </a:r>
            <a:r>
              <a:rPr sz="1400" kern="0" spc="-16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。2021年疫情缓解</a:t>
            </a:r>
            <a:r>
              <a:rPr sz="1400" kern="0" spc="-15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20" dirty="0">
                <a:solidFill>
                  <a:srgbClr val="595959">
                    <a:alpha val="100000"/>
                  </a:srgbClr>
                </a:solidFill>
                <a:latin typeface="微软雅黑" panose="020B0503020204020204" charset="-122"/>
                <a:ea typeface="微软雅黑" panose="020B0503020204020204" charset="-122"/>
                <a:cs typeface="微软雅黑" panose="020B0503020204020204" charset="-122"/>
              </a:rPr>
              <a:t>，市场回暖，产生较大增幅；类脑等新型芯</a:t>
            </a:r>
            <a:r>
              <a:rPr sz="14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片预计最早于2023年进入量产，</a:t>
            </a:r>
            <a:r>
              <a:rPr sz="1400" kern="0" spc="-2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因此2024及2025年或有较大增长，预计市场规模将于2025年达到</a:t>
            </a:r>
            <a:r>
              <a:rPr sz="1400" b="1" kern="0" spc="10" dirty="0">
                <a:ln w="5103"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1740亿元</a:t>
            </a:r>
            <a:r>
              <a:rPr sz="1400" b="1" kern="0" spc="-2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14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p:txBody>
      </p:sp>
      <p:grpSp>
        <p:nvGrpSpPr>
          <p:cNvPr id="10" name="group 10"/>
          <p:cNvGrpSpPr/>
          <p:nvPr/>
        </p:nvGrpSpPr>
        <p:grpSpPr>
          <a:xfrm rot="21600000">
            <a:off x="2350007" y="2607246"/>
            <a:ext cx="3054781" cy="1401280"/>
            <a:chOff x="0" y="0"/>
            <a:chExt cx="3054781" cy="1401280"/>
          </a:xfrm>
        </p:grpSpPr>
        <p:pic>
          <p:nvPicPr>
            <p:cNvPr id="134" name="picture 134"/>
            <p:cNvPicPr>
              <a:picLocks noChangeAspect="1"/>
            </p:cNvPicPr>
            <p:nvPr/>
          </p:nvPicPr>
          <p:blipFill>
            <a:blip r:embed="rId3"/>
            <a:stretch>
              <a:fillRect/>
            </a:stretch>
          </p:blipFill>
          <p:spPr>
            <a:xfrm rot="21600000">
              <a:off x="0" y="0"/>
              <a:ext cx="3054781" cy="1401280"/>
            </a:xfrm>
            <a:prstGeom prst="rect">
              <a:avLst/>
            </a:prstGeom>
          </p:spPr>
        </p:pic>
        <p:sp>
          <p:nvSpPr>
            <p:cNvPr id="136" name="textbox 136"/>
            <p:cNvSpPr/>
            <p:nvPr/>
          </p:nvSpPr>
          <p:spPr>
            <a:xfrm>
              <a:off x="-12700" y="-12700"/>
              <a:ext cx="3080385" cy="1426844"/>
            </a:xfrm>
            <a:prstGeom prst="rect">
              <a:avLst/>
            </a:prstGeom>
          </p:spPr>
          <p:txBody>
            <a:bodyPr vert="horz" wrap="square" lIns="0" tIns="0" rIns="0" bIns="0"/>
            <a:lstStyle/>
            <a:p>
              <a:pPr algn="l" rtl="0" eaLnBrk="0">
                <a:lnSpc>
                  <a:spcPct val="126000"/>
                </a:lnSpc>
              </a:pPr>
              <a:endParaRPr lang="en-US" altLang="en-US" sz="1000" dirty="0"/>
            </a:p>
            <a:p>
              <a:pPr algn="l" rtl="0" eaLnBrk="0">
                <a:lnSpc>
                  <a:spcPct val="126000"/>
                </a:lnSpc>
              </a:pPr>
              <a:endParaRPr lang="en-US" altLang="en-US" sz="1000" dirty="0"/>
            </a:p>
            <a:p>
              <a:pPr algn="l" rtl="0" eaLnBrk="0">
                <a:lnSpc>
                  <a:spcPct val="127000"/>
                </a:lnSpc>
              </a:pPr>
              <a:endParaRPr lang="en-US" altLang="en-US" sz="1000" dirty="0"/>
            </a:p>
            <a:p>
              <a:pPr marL="977265" algn="l" rtl="0" eaLnBrk="0">
                <a:lnSpc>
                  <a:spcPts val="1520"/>
                </a:lnSpc>
                <a:spcBef>
                  <a:spcPts val="5"/>
                </a:spcBef>
              </a:pPr>
              <a:r>
                <a:rPr sz="12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CAGR</a:t>
              </a:r>
              <a:r>
                <a:rPr sz="12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=31.2%</a:t>
              </a:r>
              <a:endParaRPr lang="en-US" altLang="en-US" sz="1200" dirty="0"/>
            </a:p>
          </p:txBody>
        </p:sp>
      </p:grpSp>
      <p:sp>
        <p:nvSpPr>
          <p:cNvPr id="138" name="textbox 138"/>
          <p:cNvSpPr/>
          <p:nvPr/>
        </p:nvSpPr>
        <p:spPr>
          <a:xfrm>
            <a:off x="341456" y="164802"/>
            <a:ext cx="11549380" cy="38036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5"/>
              </a:lnSpc>
            </a:pP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市场规模测算：</a:t>
            </a:r>
            <a:r>
              <a:rPr sz="2100" kern="0" spc="-40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市场规模平稳增长</a:t>
            </a:r>
            <a:r>
              <a:rPr sz="2100" kern="0" spc="-38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a:t>
            </a:r>
            <a:r>
              <a:rPr sz="2100" kern="0" spc="-45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r>
              <a:rPr sz="2100" kern="0" spc="4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产</a:t>
            </a:r>
            <a:r>
              <a:rPr sz="2100" kern="0" spc="30" dirty="0">
                <a:ln w="7972" cap="flat" cmpd="sng">
                  <a:solidFill>
                    <a:srgbClr val="1D9ED2">
                      <a:alpha val="100000"/>
                    </a:srgbClr>
                  </a:solidFill>
                  <a:prstDash val="solid"/>
                  <a:bevel/>
                </a:ln>
                <a:solidFill>
                  <a:srgbClr val="1D9ED2">
                    <a:alpha val="100000"/>
                  </a:srgbClr>
                </a:solidFill>
                <a:latin typeface="微软雅黑" panose="020B0503020204020204" charset="-122"/>
                <a:ea typeface="微软雅黑" panose="020B0503020204020204" charset="-122"/>
                <a:cs typeface="微软雅黑" panose="020B0503020204020204" charset="-122"/>
              </a:rPr>
              <a:t>业融合加速</a:t>
            </a:r>
            <a:r>
              <a:rPr sz="2100" kern="0" spc="30" dirty="0">
                <a:solidFill>
                  <a:srgbClr val="1D9ED2">
                    <a:alpha val="100000"/>
                  </a:srgbClr>
                </a:solidFill>
                <a:latin typeface="微软雅黑" panose="020B0503020204020204" charset="-122"/>
                <a:ea typeface="微软雅黑" panose="020B0503020204020204" charset="-122"/>
                <a:cs typeface="微软雅黑" panose="020B0503020204020204" charset="-122"/>
              </a:rPr>
              <a:t>                                                   </a:t>
            </a:r>
            <a:endParaRPr lang="en-US" altLang="en-US" sz="2100" dirty="0"/>
          </a:p>
        </p:txBody>
      </p:sp>
      <p:grpSp>
        <p:nvGrpSpPr>
          <p:cNvPr id="12" name="group 12"/>
          <p:cNvGrpSpPr/>
          <p:nvPr/>
        </p:nvGrpSpPr>
        <p:grpSpPr>
          <a:xfrm rot="21600000">
            <a:off x="8398434" y="2568473"/>
            <a:ext cx="2625762" cy="1439938"/>
            <a:chOff x="0" y="0"/>
            <a:chExt cx="2625762" cy="1439938"/>
          </a:xfrm>
        </p:grpSpPr>
        <p:pic>
          <p:nvPicPr>
            <p:cNvPr id="142" name="picture 142"/>
            <p:cNvPicPr>
              <a:picLocks noChangeAspect="1"/>
            </p:cNvPicPr>
            <p:nvPr/>
          </p:nvPicPr>
          <p:blipFill>
            <a:blip r:embed="rId4"/>
            <a:stretch>
              <a:fillRect/>
            </a:stretch>
          </p:blipFill>
          <p:spPr>
            <a:xfrm rot="21600000">
              <a:off x="0" y="0"/>
              <a:ext cx="2625762" cy="1439938"/>
            </a:xfrm>
            <a:prstGeom prst="rect">
              <a:avLst/>
            </a:prstGeom>
          </p:spPr>
        </p:pic>
        <p:sp>
          <p:nvSpPr>
            <p:cNvPr id="144" name="textbox 144"/>
            <p:cNvSpPr/>
            <p:nvPr/>
          </p:nvSpPr>
          <p:spPr>
            <a:xfrm>
              <a:off x="-12700" y="-12700"/>
              <a:ext cx="2651760" cy="1465580"/>
            </a:xfrm>
            <a:prstGeom prst="rect">
              <a:avLst/>
            </a:prstGeom>
          </p:spPr>
          <p:txBody>
            <a:bodyPr vert="horz" wrap="square" lIns="0" tIns="0" rIns="0" bIns="0"/>
            <a:lstStyle/>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marL="617220" algn="l" rtl="0" eaLnBrk="0">
                <a:lnSpc>
                  <a:spcPts val="1520"/>
                </a:lnSpc>
                <a:spcBef>
                  <a:spcPts val="5"/>
                </a:spcBef>
              </a:pPr>
              <a:r>
                <a:rPr sz="12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CARG</a:t>
              </a:r>
              <a:r>
                <a:rPr sz="12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=42.9%</a:t>
              </a:r>
              <a:endParaRPr lang="en-US" altLang="en-US" sz="1200" dirty="0"/>
            </a:p>
          </p:txBody>
        </p:sp>
      </p:grpSp>
      <p:sp>
        <p:nvSpPr>
          <p:cNvPr id="146" name="textbox 146"/>
          <p:cNvSpPr/>
          <p:nvPr/>
        </p:nvSpPr>
        <p:spPr>
          <a:xfrm>
            <a:off x="6672071" y="2104644"/>
            <a:ext cx="4913629" cy="317500"/>
          </a:xfrm>
          <a:prstGeom prst="rect">
            <a:avLst/>
          </a:prstGeom>
          <a:solidFill>
            <a:srgbClr val="FFFFFF"/>
          </a:solidFill>
        </p:spPr>
        <p:txBody>
          <a:bodyPr vert="horz" wrap="square" lIns="0" tIns="0" rIns="0" bIns="0"/>
          <a:lstStyle/>
          <a:p>
            <a:pPr algn="l" rtl="0" eaLnBrk="0">
              <a:lnSpc>
                <a:spcPct val="104000"/>
              </a:lnSpc>
            </a:pPr>
            <a:endParaRPr lang="en-US" altLang="en-US" sz="200" dirty="0"/>
          </a:p>
          <a:p>
            <a:pPr algn="r" rtl="0" eaLnBrk="0">
              <a:lnSpc>
                <a:spcPts val="1780"/>
              </a:lnSpc>
              <a:spcBef>
                <a:spcPts val="0"/>
              </a:spcBef>
            </a:pPr>
            <a:r>
              <a:rPr sz="1400" b="1" kern="0" spc="-4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30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4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2019-2025年中国AI芯片市场</a:t>
            </a:r>
            <a:r>
              <a:rPr sz="1400" b="1" kern="0" spc="-5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规模（单位：亿元）</a:t>
            </a:r>
            <a:endParaRPr lang="en-US" altLang="en-US" sz="1400" dirty="0"/>
          </a:p>
        </p:txBody>
      </p:sp>
      <p:sp>
        <p:nvSpPr>
          <p:cNvPr id="148" name="textbox 148"/>
          <p:cNvSpPr/>
          <p:nvPr/>
        </p:nvSpPr>
        <p:spPr>
          <a:xfrm>
            <a:off x="822960" y="2104644"/>
            <a:ext cx="4711065" cy="306704"/>
          </a:xfrm>
          <a:prstGeom prst="rect">
            <a:avLst/>
          </a:prstGeom>
          <a:solidFill>
            <a:srgbClr val="FFFFFF"/>
          </a:solidFill>
        </p:spPr>
        <p:txBody>
          <a:bodyPr vert="horz" wrap="square" lIns="0" tIns="0" rIns="0" bIns="0"/>
          <a:lstStyle/>
          <a:p>
            <a:pPr algn="l" rtl="0" eaLnBrk="0">
              <a:lnSpc>
                <a:spcPct val="107000"/>
              </a:lnSpc>
            </a:pPr>
            <a:endParaRPr lang="en-US" altLang="en-US" sz="200" dirty="0"/>
          </a:p>
          <a:p>
            <a:pPr algn="r" rtl="0" eaLnBrk="0">
              <a:lnSpc>
                <a:spcPts val="1780"/>
              </a:lnSpc>
            </a:pPr>
            <a:r>
              <a:rPr sz="1400" b="1" kern="0" spc="-4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a:t>
            </a:r>
            <a:r>
              <a:rPr sz="1400" b="1" kern="0" spc="-22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400" b="1" kern="0" spc="-4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中国人工智能核心产业</a:t>
            </a:r>
            <a:r>
              <a:rPr sz="1400" b="1" kern="0" spc="-50" dirty="0">
                <a:ln w="5103" cap="flat" cmpd="sng">
                  <a:solidFill>
                    <a:srgbClr val="595959">
                      <a:alpha val="100000"/>
                    </a:srgbClr>
                  </a:solidFill>
                  <a:prstDash val="solid"/>
                  <a:bevel/>
                </a:ln>
                <a:solidFill>
                  <a:srgbClr val="595959">
                    <a:alpha val="100000"/>
                  </a:srgbClr>
                </a:solidFill>
                <a:latin typeface="微软雅黑" panose="020B0503020204020204" charset="-122"/>
                <a:ea typeface="微软雅黑" panose="020B0503020204020204" charset="-122"/>
                <a:cs typeface="微软雅黑" panose="020B0503020204020204" charset="-122"/>
              </a:rPr>
              <a:t>市场规模（单位：亿元）</a:t>
            </a:r>
            <a:endParaRPr lang="en-US" altLang="en-US" sz="1400" dirty="0"/>
          </a:p>
        </p:txBody>
      </p:sp>
      <p:sp>
        <p:nvSpPr>
          <p:cNvPr id="150" name="textbox 150"/>
          <p:cNvSpPr/>
          <p:nvPr/>
        </p:nvSpPr>
        <p:spPr>
          <a:xfrm>
            <a:off x="350170" y="6598030"/>
            <a:ext cx="11575415" cy="168910"/>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78000"/>
              </a:lnSpc>
            </a:pPr>
            <a:r>
              <a:rPr sz="800" i="1"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来源：工信部、信通院、测算</a:t>
            </a:r>
            <a:r>
              <a:rPr sz="8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800" kern="0" spc="0" dirty="0">
                <a:solidFill>
                  <a:srgbClr val="595959">
                    <a:alpha val="100000"/>
                  </a:srgbClr>
                </a:solidFill>
                <a:latin typeface="微软雅黑" panose="020B0503020204020204" charset="-122"/>
                <a:ea typeface="微软雅黑" panose="020B0503020204020204" charset="-122"/>
                <a:cs typeface="微软雅黑" panose="020B0503020204020204" charset="-122"/>
              </a:rPr>
              <a:t>                                                                                                                                                                                                                                                                                                          </a:t>
            </a:r>
            <a:r>
              <a:rPr sz="1200" kern="0" spc="10" dirty="0">
                <a:solidFill>
                  <a:srgbClr val="595959">
                    <a:alpha val="100000"/>
                  </a:srgbClr>
                </a:solidFill>
                <a:latin typeface="微软雅黑" panose="020B0503020204020204" charset="-122"/>
                <a:ea typeface="微软雅黑" panose="020B0503020204020204" charset="-122"/>
                <a:cs typeface="微软雅黑" panose="020B0503020204020204" charset="-122"/>
              </a:rPr>
              <a:t>9</a:t>
            </a:r>
            <a:endParaRPr lang="en-US" altLang="en-US" sz="1200" dirty="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COMMONDATA" val="eyJoZGlkIjoiMTNjMzZkZGNiMWY0M2VlN2U2ZGMzN2E3YjlkODkwZWQifQ=="/>
  <p:tag name="resource_record_key" val="{&quot;13&quot;:[20481688]}"/>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28751</Words>
  <Application>WPS 演示</Application>
  <PresentationFormat/>
  <Paragraphs>2762</Paragraphs>
  <Slides>49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49</vt:i4>
      </vt:variant>
    </vt:vector>
  </HeadingPairs>
  <TitlesOfParts>
    <vt:vector size="62" baseType="lpstr">
      <vt:lpstr>Arial</vt:lpstr>
      <vt:lpstr>宋体</vt:lpstr>
      <vt:lpstr>Wingdings</vt:lpstr>
      <vt:lpstr>微软雅黑</vt:lpstr>
      <vt:lpstr>Wingdings</vt:lpstr>
      <vt:lpstr>Arial</vt:lpstr>
      <vt:lpstr>汉仪颜楷简</vt:lpstr>
      <vt:lpstr>Verdana</vt:lpstr>
      <vt:lpstr>Arial Unicode MS</vt:lpstr>
      <vt:lpstr>Calibri</vt:lpstr>
      <vt:lpstr>汉仪超粗宋简</vt:lpstr>
      <vt:lpstr>Microsoft Sans Serif</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史蒂夫</cp:lastModifiedBy>
  <cp:revision>12</cp:revision>
  <dcterms:created xsi:type="dcterms:W3CDTF">2023-09-02T01:07:00Z</dcterms:created>
  <dcterms:modified xsi:type="dcterms:W3CDTF">2025-06-08T14:10:17Z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wqlLaW5nc29mdCBQREYgdG8gV1BTIDkw</vt:lpwstr>
  </property>
  <property fmtid="{D5CDD505-2E9C-101B-9397-08002B2CF9AE}" pid="3" name="Created">
    <vt:filetime>2023-09-04T16:31:04Z</vt:filetime>
  </property>
  <property fmtid="{D5CDD505-2E9C-101B-9397-08002B2CF9AE}" pid="4" name="ICV">
    <vt:lpwstr>A769AEDCEFE04ACAAC0F92A29F5169AE_13</vt:lpwstr>
  </property>
  <property fmtid="{D5CDD505-2E9C-101B-9397-08002B2CF9AE}" pid="5" name="KSOProductBuildVer">
    <vt:lpwstr>2052-12.1.0.21171</vt:lpwstr>
  </property>
</Properties>
</file>